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1" r:id="rId2"/>
  </p:sldMasterIdLst>
  <p:notesMasterIdLst>
    <p:notesMasterId r:id="rId23"/>
  </p:notesMasterIdLst>
  <p:handoutMasterIdLst>
    <p:handoutMasterId r:id="rId24"/>
  </p:handoutMasterIdLst>
  <p:sldIdLst>
    <p:sldId id="280" r:id="rId3"/>
    <p:sldId id="263" r:id="rId4"/>
    <p:sldId id="262" r:id="rId5"/>
    <p:sldId id="269" r:id="rId6"/>
    <p:sldId id="270" r:id="rId7"/>
    <p:sldId id="268" r:id="rId8"/>
    <p:sldId id="274" r:id="rId9"/>
    <p:sldId id="267" r:id="rId10"/>
    <p:sldId id="265" r:id="rId11"/>
    <p:sldId id="275" r:id="rId12"/>
    <p:sldId id="276" r:id="rId13"/>
    <p:sldId id="277" r:id="rId14"/>
    <p:sldId id="278" r:id="rId15"/>
    <p:sldId id="279" r:id="rId16"/>
    <p:sldId id="281" r:id="rId17"/>
    <p:sldId id="272" r:id="rId18"/>
    <p:sldId id="257" r:id="rId19"/>
    <p:sldId id="273" r:id="rId20"/>
    <p:sldId id="264" r:id="rId21"/>
    <p:sldId id="282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87389" autoAdjust="0"/>
  </p:normalViewPr>
  <p:slideViewPr>
    <p:cSldViewPr snapToGrid="0">
      <p:cViewPr>
        <p:scale>
          <a:sx n="53" d="100"/>
          <a:sy n="53" d="100"/>
        </p:scale>
        <p:origin x="-1164" y="-4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C19920-432D-4208-B3B6-E0B75B60DBA6}" type="datetimeFigureOut">
              <a:rPr lang="en-CA" smtClean="0"/>
              <a:t>2018-04-18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903E981-8FD9-4E91-92FF-B12A463D6B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1351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DFD371D-FA26-4234-9228-0B5C7B4ED5AB}" type="datetimeFigureOut">
              <a:rPr lang="en-CA" smtClean="0"/>
              <a:t>2018-04-18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0D3DCD-E028-4908-B8AD-98A52101FB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13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immunize.ca/en/home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D3DCD-E028-4908-B8AD-98A52101FB67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7526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D3DCD-E028-4908-B8AD-98A52101FB67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5209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D3DCD-E028-4908-B8AD-98A52101FB67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3159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23D2F-B447-AB40-B598-E393FAAC78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76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23D2F-B447-AB40-B598-E393FAAC78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18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i="0" dirty="0" smtClean="0"/>
              <a:t>People trust their provider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i="0" dirty="0" smtClean="0"/>
              <a:t>Listen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i="0" dirty="0" smtClean="0"/>
              <a:t>Be clear</a:t>
            </a:r>
            <a:r>
              <a:rPr lang="en-US" i="0" baseline="0" dirty="0" smtClean="0"/>
              <a:t> and simple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i="0" baseline="0" dirty="0" smtClean="0"/>
              <a:t>Share your story… why you get vaccinated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i="0" baseline="0" dirty="0" smtClean="0"/>
              <a:t>Give strategies to reduce pain… lot’s of great resources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23D2F-B447-AB40-B598-E393FAAC78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13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CA" dirty="0" smtClean="0"/>
              <a:t>Check out our website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CA" dirty="0" smtClean="0"/>
              <a:t>See immunize Canada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D3DCD-E028-4908-B8AD-98A52101FB67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9737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CA" altLang="en-US" b="1" i="1" dirty="0" smtClean="0">
                <a:latin typeface="Arial" panose="020B0604020202020204" pitchFamily="34" charset="0"/>
              </a:rPr>
              <a:t>Immunization App </a:t>
            </a:r>
            <a:r>
              <a:rPr lang="en-CA" altLang="en-US" dirty="0" smtClean="0">
                <a:latin typeface="Arial" panose="020B0604020202020204" pitchFamily="34" charset="0"/>
              </a:rPr>
              <a:t>can be downloaded on most phones or tablets. The postcard advertising the app is available in most offices.  The app is also promoted on TPH’s website.</a:t>
            </a:r>
            <a:endParaRPr lang="en-CA" altLang="en-US" b="1" i="1" dirty="0" smtClean="0">
              <a:latin typeface="Arial" panose="020B0604020202020204" pitchFamily="34" charset="0"/>
            </a:endParaRPr>
          </a:p>
          <a:p>
            <a:pPr>
              <a:defRPr/>
            </a:pPr>
            <a:endParaRPr lang="en-CA" altLang="en-US" b="1" i="1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en-CA" altLang="en-US" b="1" i="1" dirty="0" smtClean="0">
                <a:latin typeface="Arial" panose="020B0604020202020204" pitchFamily="34" charset="0"/>
              </a:rPr>
              <a:t>A Parent's Guide to Vaccination Booklet for new parents </a:t>
            </a:r>
            <a:r>
              <a:rPr lang="en-US" altLang="en-US" dirty="0" smtClean="0">
                <a:latin typeface="Arial" panose="020B0604020202020204" pitchFamily="34" charset="0"/>
              </a:rPr>
              <a:t>should be available in most offices.  Additional copies can be ordered from PHAC.</a:t>
            </a:r>
            <a:r>
              <a:rPr lang="en-CA" dirty="0" smtClean="0"/>
              <a:t> Available in English, French, Arabic, Chinese, Farsi/Persian, Korean, Punjabi, Russian, Spanish, Tagalog, Tamil and Urdu.</a:t>
            </a:r>
            <a:endParaRPr lang="en-US" dirty="0" smtClean="0"/>
          </a:p>
          <a:p>
            <a:pPr>
              <a:defRPr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56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defTabSz="94956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defTabSz="94956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defTabSz="94956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defTabSz="94956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defTabSz="949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defTabSz="949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defTabSz="949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defTabSz="949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224870-58FA-4201-9B22-C115275073F6}" type="slidenum">
              <a:rPr lang="en-CA" altLang="en-US" smtClean="0"/>
              <a:pPr/>
              <a:t>16</a:t>
            </a:fld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15713353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174708" indent="-174708">
              <a:spcBef>
                <a:spcPct val="0"/>
              </a:spcBef>
            </a:pPr>
            <a:r>
              <a:rPr lang="en-CA" altLang="en-US" b="1" baseline="0" dirty="0" smtClean="0"/>
              <a:t>TPH has many resources to help you help your patients:</a:t>
            </a:r>
          </a:p>
          <a:p>
            <a:pPr marL="174708" indent="-174708">
              <a:spcBef>
                <a:spcPct val="0"/>
              </a:spcBef>
              <a:buFontTx/>
              <a:buChar char="-"/>
            </a:pPr>
            <a:r>
              <a:rPr lang="en-CA" altLang="en-US" baseline="0" dirty="0" smtClean="0"/>
              <a:t>Vaccine fact sheets on our web site (lay language for patients)</a:t>
            </a:r>
          </a:p>
          <a:p>
            <a:pPr marL="174708" indent="-174708">
              <a:spcBef>
                <a:spcPct val="0"/>
              </a:spcBef>
              <a:buFontTx/>
              <a:buChar char="-"/>
            </a:pPr>
            <a:r>
              <a:rPr lang="en-CA" altLang="en-US" baseline="0" dirty="0" smtClean="0"/>
              <a:t>Interpreting the schedule is challenging, especially when people started their series somewhere else, TPH can help with interpretation (Immunization information phone line on the next slide)</a:t>
            </a:r>
          </a:p>
          <a:p>
            <a:pPr marL="174708" indent="-174708" defTabSz="931774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n-CA" altLang="en-US" baseline="0" dirty="0" smtClean="0"/>
          </a:p>
          <a:p>
            <a:pPr marL="174708" indent="-174708">
              <a:spcBef>
                <a:spcPct val="0"/>
              </a:spcBef>
            </a:pPr>
            <a:r>
              <a:rPr lang="en-CA" altLang="en-US" baseline="0" dirty="0" smtClean="0"/>
              <a:t>Call your local public health department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2D883DB-7D2F-4F79-A8E7-4F0960C640FF}" type="slidenum">
              <a:rPr lang="en-CA" altLang="en-US"/>
              <a:pPr eaLnBrk="1" hangingPunct="1"/>
              <a:t>17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7780303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D3DCD-E028-4908-B8AD-98A52101FB67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55334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 heard this</a:t>
            </a:r>
            <a:r>
              <a:rPr lang="en-CA" baseline="0" dirty="0" smtClean="0"/>
              <a:t> from Natasha Crowcroft but not sure where she got it…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D3DCD-E028-4908-B8AD-98A52101FB67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5502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Who’s in the room</a:t>
            </a:r>
          </a:p>
          <a:p>
            <a:pPr marL="174708" indent="-174708">
              <a:buFontTx/>
              <a:buChar char="-"/>
            </a:pPr>
            <a:r>
              <a:rPr lang="en-CA" dirty="0" smtClean="0"/>
              <a:t>Where in the province</a:t>
            </a:r>
          </a:p>
          <a:p>
            <a:pPr marL="174708" indent="-174708">
              <a:buFontTx/>
              <a:buChar char="-"/>
            </a:pPr>
            <a:r>
              <a:rPr lang="en-CA" dirty="0" smtClean="0"/>
              <a:t>Your nursing classification, anything else,</a:t>
            </a:r>
          </a:p>
          <a:p>
            <a:pPr marL="174708" indent="-174708">
              <a:buFontTx/>
              <a:buChar char="-"/>
            </a:pPr>
            <a:r>
              <a:rPr lang="en-CA" dirty="0" smtClean="0"/>
              <a:t>Your role in immunization (immunizer,</a:t>
            </a:r>
            <a:r>
              <a:rPr lang="en-CA" baseline="0" dirty="0" smtClean="0"/>
              <a:t> counselor, advisor, fridge monitor)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D3DCD-E028-4908-B8AD-98A52101FB67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4142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D3DCD-E028-4908-B8AD-98A52101FB67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354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D3DCD-E028-4908-B8AD-98A52101FB6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1025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D3DCD-E028-4908-B8AD-98A52101FB67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9088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D3DCD-E028-4908-B8AD-98A52101FB67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2997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  <a:defRPr/>
            </a:pPr>
            <a:r>
              <a:rPr lang="en-CA" dirty="0" smtClean="0"/>
              <a:t>Anything but routine</a:t>
            </a:r>
          </a:p>
          <a:p>
            <a:pPr marL="174708" indent="-174708">
              <a:buFontTx/>
              <a:buChar char="-"/>
              <a:defRPr/>
            </a:pPr>
            <a:r>
              <a:rPr lang="en-CA" dirty="0" smtClean="0"/>
              <a:t>Various catch-up schedules depending</a:t>
            </a:r>
            <a:r>
              <a:rPr lang="en-CA" baseline="0" dirty="0" smtClean="0"/>
              <a:t> on if 1-6 years of age, 7-17 years, or 18+</a:t>
            </a:r>
            <a:endParaRPr lang="en-CA" dirty="0" smtClean="0"/>
          </a:p>
          <a:p>
            <a:pPr marL="174708" indent="-174708">
              <a:buFontTx/>
              <a:buChar char="-"/>
              <a:defRPr/>
            </a:pPr>
            <a:r>
              <a:rPr lang="en-CA" dirty="0" smtClean="0"/>
              <a:t>All vaccines are important for your child’s health.  The vaccines list in </a:t>
            </a:r>
            <a:r>
              <a:rPr lang="en-CA" b="1" dirty="0" smtClean="0"/>
              <a:t>bolded </a:t>
            </a:r>
            <a:r>
              <a:rPr lang="en-CA" dirty="0" smtClean="0"/>
              <a:t>font are required for attending school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56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defTabSz="94956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defTabSz="94956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defTabSz="94956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defTabSz="94956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defTabSz="949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defTabSz="949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defTabSz="949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defTabSz="949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0D7F24-D641-44DE-A9C2-B3CEEB3425F8}" type="slidenum">
              <a:rPr lang="en-CA" altLang="en-US" smtClean="0"/>
              <a:pPr/>
              <a:t>6</a:t>
            </a:fld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1306134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- Not easy but so important;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D3DCD-E028-4908-B8AD-98A52101FB67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2139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  <a:p>
            <a:r>
              <a:rPr lang="en-US" altLang="en-US" dirty="0" smtClean="0">
                <a:latin typeface="Arial" panose="020B0604020202020204" pitchFamily="34" charset="0"/>
              </a:rPr>
              <a:t>The Act was updated in 2011 to align with publicly funded vaccination schedule</a:t>
            </a:r>
          </a:p>
          <a:p>
            <a:r>
              <a:rPr lang="en-US" altLang="en-US" dirty="0" smtClean="0">
                <a:latin typeface="Arial" panose="020B0604020202020204" pitchFamily="34" charset="0"/>
              </a:rPr>
              <a:t>More updates in 2017… mandatory education, mandatory</a:t>
            </a:r>
            <a:r>
              <a:rPr lang="en-US" altLang="en-US" baseline="0" dirty="0" smtClean="0">
                <a:latin typeface="Arial" panose="020B0604020202020204" pitchFamily="34" charset="0"/>
              </a:rPr>
              <a:t> provider reporting coming soon</a:t>
            </a:r>
            <a:endParaRPr lang="en-US" altLang="en-US" dirty="0" smtClean="0">
              <a:latin typeface="Arial" panose="020B0604020202020204" pitchFamily="34" charset="0"/>
            </a:endParaRPr>
          </a:p>
          <a:p>
            <a:endParaRPr lang="en-US" altLang="en-US" dirty="0" smtClean="0">
              <a:latin typeface="Arial" panose="020B0604020202020204" pitchFamily="34" charset="0"/>
            </a:endParaRPr>
          </a:p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56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defTabSz="94956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defTabSz="94956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defTabSz="94956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defTabSz="94956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defTabSz="949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defTabSz="949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defTabSz="949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defTabSz="949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80145F-73A4-45F3-9545-749DC45BD46B}" type="slidenum">
              <a:rPr lang="en-CA" altLang="en-US" smtClean="0"/>
              <a:pPr>
                <a:spcBef>
                  <a:spcPct val="0"/>
                </a:spcBef>
              </a:pPr>
              <a:t>8</a:t>
            </a:fld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2261511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en-US" dirty="0" smtClean="0">
                <a:latin typeface="Arial" panose="020B0604020202020204" pitchFamily="34" charset="0"/>
              </a:rPr>
              <a:t>The Act has been updated in 2014 to align with publicly funded vaccination schedule – sort of; the dates are niggly…</a:t>
            </a:r>
          </a:p>
          <a:p>
            <a:pPr>
              <a:defRPr/>
            </a:pPr>
            <a:endParaRPr lang="en-US" altLang="en-US" dirty="0" smtClean="0">
              <a:latin typeface="Arial" panose="020B0604020202020204" pitchFamily="34" charset="0"/>
            </a:endParaRPr>
          </a:p>
          <a:p>
            <a:pPr>
              <a:defRPr/>
            </a:pPr>
            <a:endParaRPr lang="en-US" altLang="en-US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en-US" altLang="en-US" dirty="0" smtClean="0">
                <a:latin typeface="Arial" panose="020B0604020202020204" pitchFamily="34" charset="0"/>
              </a:rPr>
              <a:t>CAN Immunize has a free </a:t>
            </a:r>
            <a:r>
              <a:rPr lang="en-CA" dirty="0" smtClean="0">
                <a:hlinkClick r:id="rId3"/>
              </a:rPr>
              <a:t>app</a:t>
            </a:r>
            <a:r>
              <a:rPr lang="en-CA" dirty="0" smtClean="0"/>
              <a:t> to keep family’s immunization record all in one place. It will send parents reminders of when their next vaccine is due; or if there is an outbreak in their area.</a:t>
            </a:r>
          </a:p>
          <a:p>
            <a:pPr>
              <a:defRPr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56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defTabSz="94956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defTabSz="94956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defTabSz="94956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defTabSz="94956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defTabSz="949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defTabSz="949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defTabSz="949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defTabSz="949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66F11E-F658-4232-A0C9-32D991E6E5AC}" type="slidenum">
              <a:rPr lang="en-CA" altLang="en-US" smtClean="0"/>
              <a:pPr>
                <a:spcBef>
                  <a:spcPct val="0"/>
                </a:spcBef>
              </a:pPr>
              <a:t>9</a:t>
            </a:fld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1749602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46480-E6A9-4D1D-BCE4-2DA04E3D42C8}" type="datetimeFigureOut">
              <a:rPr lang="en-CA" smtClean="0"/>
              <a:t>2018-04-18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6C3A69-7687-440E-AD28-F5E6C93300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8879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65C57A-73B3-445B-97FB-44839C1F913A}" type="slidenum">
              <a:rPr lang="en-CA" altLang="en-US">
                <a:solidFill>
                  <a:srgbClr val="000000"/>
                </a:solidFill>
              </a:rPr>
              <a:pPr/>
              <a:t>‹#›</a:t>
            </a:fld>
            <a:endParaRPr lang="en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49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D45940-72EB-408E-8407-A2A5E43430C0}" type="slidenum">
              <a:rPr lang="en-CA" altLang="en-US">
                <a:solidFill>
                  <a:srgbClr val="000000"/>
                </a:solidFill>
              </a:rPr>
              <a:pPr/>
              <a:t>‹#›</a:t>
            </a:fld>
            <a:endParaRPr lang="en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89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CD9331-2852-456E-8B30-F45BB2089982}" type="slidenum">
              <a:rPr lang="en-CA" altLang="en-US">
                <a:solidFill>
                  <a:srgbClr val="000000"/>
                </a:solidFill>
              </a:rPr>
              <a:pPr/>
              <a:t>‹#›</a:t>
            </a:fld>
            <a:endParaRPr lang="en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27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0E6166-A74A-4A63-A433-7D868B9D4C2E}" type="slidenum">
              <a:rPr lang="en-CA" altLang="en-US">
                <a:solidFill>
                  <a:srgbClr val="000000"/>
                </a:solidFill>
              </a:rPr>
              <a:pPr/>
              <a:t>‹#›</a:t>
            </a:fld>
            <a:endParaRPr lang="en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656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BF9E9-82BC-4097-9E07-37CAFA3078F2}" type="slidenum">
              <a:rPr lang="en-CA" altLang="en-US">
                <a:solidFill>
                  <a:srgbClr val="000000"/>
                </a:solidFill>
              </a:rPr>
              <a:pPr/>
              <a:t>‹#›</a:t>
            </a:fld>
            <a:endParaRPr lang="en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232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E691A7-B58D-44F7-A7F9-5D6404F0703E}" type="slidenum">
              <a:rPr lang="en-CA" altLang="en-US">
                <a:solidFill>
                  <a:srgbClr val="000000"/>
                </a:solidFill>
              </a:rPr>
              <a:pPr/>
              <a:t>‹#›</a:t>
            </a:fld>
            <a:endParaRPr lang="en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424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7A949-411C-4DFE-B3A4-AF0A25FF392D}" type="slidenum">
              <a:rPr lang="en-CA" altLang="en-US">
                <a:solidFill>
                  <a:srgbClr val="000000"/>
                </a:solidFill>
              </a:rPr>
              <a:pPr/>
              <a:t>‹#›</a:t>
            </a:fld>
            <a:endParaRPr lang="en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730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46480-E6A9-4D1D-BCE4-2DA04E3D42C8}" type="datetimeFigureOut">
              <a:rPr lang="en-CA" smtClean="0"/>
              <a:t>2018-04-18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6C3A69-7687-440E-AD28-F5E6C93300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65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46480-E6A9-4D1D-BCE4-2DA04E3D42C8}" type="datetimeFigureOut">
              <a:rPr lang="en-CA" smtClean="0"/>
              <a:t>2018-04-18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6C3A69-7687-440E-AD28-F5E6C93300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6409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46480-E6A9-4D1D-BCE4-2DA04E3D42C8}" type="datetimeFigureOut">
              <a:rPr lang="en-CA" smtClean="0"/>
              <a:t>2018-04-18</a:t>
            </a:fld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6C3A69-7687-440E-AD28-F5E6C93300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0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46480-E6A9-4D1D-BCE4-2DA04E3D42C8}" type="datetimeFigureOut">
              <a:rPr lang="en-CA" smtClean="0"/>
              <a:t>2018-04-18</a:t>
            </a:fld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6C3A69-7687-440E-AD28-F5E6C93300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006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46480-E6A9-4D1D-BCE4-2DA04E3D42C8}" type="datetimeFigureOut">
              <a:rPr lang="en-CA" smtClean="0"/>
              <a:t>2018-04-18</a:t>
            </a:fld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6C3A69-7687-440E-AD28-F5E6C93300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3478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46480-E6A9-4D1D-BCE4-2DA04E3D42C8}" type="datetimeFigureOut">
              <a:rPr lang="en-CA" smtClean="0"/>
              <a:t>2018-04-18</a:t>
            </a:fld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6C3A69-7687-440E-AD28-F5E6C93300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4845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46480-E6A9-4D1D-BCE4-2DA04E3D42C8}" type="datetimeFigureOut">
              <a:rPr lang="en-CA" smtClean="0"/>
              <a:t>2018-04-18</a:t>
            </a:fld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6C3A69-7687-440E-AD28-F5E6C93300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897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FE2C6C-200C-4459-9395-095504E4FF1D}" type="slidenum">
              <a:rPr lang="en-CA" altLang="en-US">
                <a:solidFill>
                  <a:srgbClr val="000000"/>
                </a:solidFill>
              </a:rPr>
              <a:pPr/>
              <a:t>‹#›</a:t>
            </a:fld>
            <a:endParaRPr lang="en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66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12192000" cy="1219200"/>
          </a:xfrm>
          <a:prstGeom prst="rect">
            <a:avLst/>
          </a:prstGeom>
          <a:solidFill>
            <a:srgbClr val="09367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 sz="1800"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12192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03120" tIns="13716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fld id="{28246480-E6A9-4D1D-BCE4-2DA04E3D42C8}" type="datetimeFigureOut">
              <a:rPr lang="en-CA" smtClean="0"/>
              <a:t>2018-04-18</a:t>
            </a:fld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B6C3A69-7687-440E-AD28-F5E6C93300B9}" type="slidenum">
              <a:rPr lang="en-CA" smtClean="0"/>
              <a:t>‹#›</a:t>
            </a:fld>
            <a:endParaRPr lang="en-CA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 flipH="1">
            <a:off x="2235201" y="119064"/>
            <a:ext cx="4233" cy="642937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</a:endParaRPr>
          </a:p>
        </p:txBody>
      </p:sp>
      <p:pic>
        <p:nvPicPr>
          <p:cNvPr id="3" name="Picture 14" descr="TPHStackedWhit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52401"/>
            <a:ext cx="138853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65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Univers Condensed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Univers Condensed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Univers Condensed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Univers Condensed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Univers Condensed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Univers Condensed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Univers Condensed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Univers Condensed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3200">
          <a:solidFill>
            <a:srgbClr val="093678"/>
          </a:solidFill>
          <a:latin typeface="Arial" charset="0"/>
          <a:ea typeface="+mn-ea"/>
          <a:cs typeface="+mn-cs"/>
        </a:defRPr>
      </a:lvl1pPr>
      <a:lvl2pPr marL="460375" indent="-230188" algn="l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rgbClr val="093678"/>
          </a:solidFill>
          <a:latin typeface="Arial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93678"/>
          </a:solidFill>
          <a:latin typeface="Arial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93678"/>
          </a:solidFill>
          <a:latin typeface="Arial" charset="0"/>
        </a:defRPr>
      </a:lvl4pPr>
      <a:lvl5pPr marL="18288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93678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9367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9367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9367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9367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12192000" cy="1219200"/>
          </a:xfrm>
          <a:prstGeom prst="rect">
            <a:avLst/>
          </a:prstGeom>
          <a:solidFill>
            <a:srgbClr val="09367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12192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03120" tIns="13716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74D186-3A98-4048-89B9-5C2A9C4EC2CB}" type="slidenum">
              <a:rPr lang="en-CA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 flipH="1">
            <a:off x="2235201" y="119064"/>
            <a:ext cx="4233" cy="642937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" name="Picture 14" descr="TPHStackedWhit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52401"/>
            <a:ext cx="138853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74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Univers Condensed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Univers Condensed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Univers Condensed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Univers Condensed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Univers Condensed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Univers Condensed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Univers Condensed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Univers Condensed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3200">
          <a:solidFill>
            <a:srgbClr val="093678"/>
          </a:solidFill>
          <a:latin typeface="Arial" charset="0"/>
          <a:ea typeface="+mn-ea"/>
          <a:cs typeface="+mn-cs"/>
        </a:defRPr>
      </a:lvl1pPr>
      <a:lvl2pPr marL="460375" indent="-230188" algn="l" rtl="0" fontAlgn="base">
        <a:spcBef>
          <a:spcPct val="20000"/>
        </a:spcBef>
        <a:spcAft>
          <a:spcPct val="0"/>
        </a:spcAft>
        <a:buChar char="•"/>
        <a:defRPr sz="3000">
          <a:solidFill>
            <a:srgbClr val="093678"/>
          </a:solidFill>
          <a:latin typeface="Arial" charset="0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93678"/>
          </a:solidFill>
          <a:latin typeface="Arial" charset="0"/>
        </a:defRPr>
      </a:lvl3pPr>
      <a:lvl4pPr marL="1371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93678"/>
          </a:solidFill>
          <a:latin typeface="Arial" charset="0"/>
        </a:defRPr>
      </a:lvl4pPr>
      <a:lvl5pPr marL="1828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93678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9367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9367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9367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9367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healthontario.ca/en/eRepository/AEFI_factsheet_healthcare_providers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obleresearch.org/Doi/10.14312/2053-1273.2015-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ronto.ca/community-people/health-wellness-care/information-for-healthcare-professionals/immunization-and-vaccine-info-for-health-professional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anada.ca/en/public-health/services/immunization/national-advisory-committee-on-immunization-naci.html" TargetMode="External"/><Relationship Id="rId4" Type="http://schemas.openxmlformats.org/officeDocument/2006/relationships/hyperlink" Target="https://immunize.ca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boostimmunity.com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Karen.Beckermann@toronto.ca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15"/>
          <p:cNvSpPr txBox="1">
            <a:spLocks noChangeArrowheads="1"/>
          </p:cNvSpPr>
          <p:nvPr/>
        </p:nvSpPr>
        <p:spPr bwMode="auto">
          <a:xfrm>
            <a:off x="2077155" y="1905000"/>
            <a:ext cx="8353777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CA" altLang="en-US" sz="2800" b="1" dirty="0" smtClean="0">
              <a:solidFill>
                <a:srgbClr val="093678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CA" altLang="en-US" sz="2800" b="1" dirty="0">
              <a:solidFill>
                <a:srgbClr val="093678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altLang="en-US" sz="2800" b="1" dirty="0" smtClean="0">
                <a:solidFill>
                  <a:srgbClr val="093678"/>
                </a:solidFill>
              </a:rPr>
              <a:t>Immunization: More than just Needles</a:t>
            </a:r>
            <a:endParaRPr lang="en-CA" altLang="en-US" sz="2800" dirty="0">
              <a:solidFill>
                <a:srgbClr val="093678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CA" altLang="en-US" sz="2400" b="1" dirty="0" smtClean="0">
              <a:solidFill>
                <a:srgbClr val="093678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CA" altLang="en-US" sz="2400" b="1" dirty="0">
              <a:solidFill>
                <a:srgbClr val="093678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CA" altLang="en-US" sz="2400" b="1" dirty="0" smtClean="0">
              <a:solidFill>
                <a:srgbClr val="093678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CA" altLang="en-US" sz="2400" b="1" dirty="0">
              <a:solidFill>
                <a:srgbClr val="093678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altLang="en-US" sz="2400" b="1" dirty="0" smtClean="0">
                <a:solidFill>
                  <a:srgbClr val="093678"/>
                </a:solidFill>
              </a:rPr>
              <a:t>Karen </a:t>
            </a:r>
            <a:r>
              <a:rPr lang="en-CA" altLang="en-US" sz="2400" b="1" dirty="0" err="1" smtClean="0">
                <a:solidFill>
                  <a:srgbClr val="093678"/>
                </a:solidFill>
              </a:rPr>
              <a:t>Beckermann</a:t>
            </a:r>
            <a:endParaRPr lang="en-CA" altLang="en-US" sz="2400" b="1" dirty="0">
              <a:solidFill>
                <a:srgbClr val="093678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altLang="en-US" sz="2000" b="1" dirty="0" smtClean="0">
                <a:solidFill>
                  <a:srgbClr val="093678"/>
                </a:solidFill>
              </a:rPr>
              <a:t>Associate Director, Vaccine Preventable Diseases</a:t>
            </a:r>
            <a:endParaRPr lang="en-CA" altLang="en-US" sz="2000" b="1" dirty="0">
              <a:solidFill>
                <a:srgbClr val="093678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altLang="en-US" dirty="0" smtClean="0">
                <a:solidFill>
                  <a:srgbClr val="093678"/>
                </a:solidFill>
              </a:rPr>
              <a:t>14. April 2018</a:t>
            </a:r>
            <a:endParaRPr lang="en-CA" altLang="en-US" dirty="0">
              <a:solidFill>
                <a:srgbClr val="093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3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Adverse Events Following Immunization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An unwanted </a:t>
            </a:r>
            <a:r>
              <a:rPr lang="en-CA" dirty="0"/>
              <a:t>or unexpected health effect that happens after someone receives a vaccine, which may or may not be caused by the vaccine</a:t>
            </a:r>
            <a:r>
              <a:rPr lang="en-CA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When you report you provide vital information to monitor vaccine safety</a:t>
            </a:r>
          </a:p>
          <a:p>
            <a:pPr marL="0" indent="0">
              <a:buNone/>
            </a:pPr>
            <a:r>
              <a:rPr lang="en-CA" dirty="0" smtClean="0"/>
              <a:t>See Public Health Ontario </a:t>
            </a:r>
            <a:r>
              <a:rPr lang="en-CA" dirty="0" err="1" smtClean="0">
                <a:hlinkClick r:id="rId3"/>
              </a:rPr>
              <a:t>AEFI</a:t>
            </a:r>
            <a:r>
              <a:rPr lang="en-CA" dirty="0" smtClean="0">
                <a:hlinkClick r:id="rId3"/>
              </a:rPr>
              <a:t> Factsheet</a:t>
            </a:r>
            <a:endParaRPr lang="en-CA" dirty="0"/>
          </a:p>
          <a:p>
            <a:pPr marL="0" indent="0" algn="ctr">
              <a:buNone/>
            </a:pPr>
            <a:r>
              <a:rPr lang="en-CA" sz="4400" dirty="0" smtClean="0"/>
              <a:t>If you unsure be </a:t>
            </a:r>
            <a:r>
              <a:rPr lang="en-CA" sz="4400" dirty="0" smtClean="0">
                <a:solidFill>
                  <a:srgbClr val="7030A0"/>
                </a:solidFill>
              </a:rPr>
              <a:t>proactive</a:t>
            </a:r>
            <a:r>
              <a:rPr lang="en-CA" sz="4400" dirty="0" smtClean="0"/>
              <a:t> and </a:t>
            </a:r>
            <a:r>
              <a:rPr lang="en-CA" sz="4400" dirty="0" smtClean="0">
                <a:solidFill>
                  <a:srgbClr val="FF0000"/>
                </a:solidFill>
              </a:rPr>
              <a:t>report</a:t>
            </a:r>
            <a:r>
              <a:rPr lang="en-CA" sz="4400" dirty="0" smtClean="0"/>
              <a:t> the </a:t>
            </a:r>
            <a:r>
              <a:rPr lang="en-CA" sz="4400" dirty="0" smtClean="0">
                <a:solidFill>
                  <a:srgbClr val="0070C0"/>
                </a:solidFill>
              </a:rPr>
              <a:t>event</a:t>
            </a:r>
            <a:r>
              <a:rPr lang="en-CA" sz="4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488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AEFIs</a:t>
            </a:r>
            <a:r>
              <a:rPr lang="en-CA" dirty="0" smtClean="0"/>
              <a:t> – Do your part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515599" cy="3769585"/>
          </a:xfrm>
        </p:spPr>
      </p:pic>
    </p:spTree>
    <p:extLst>
      <p:ext uri="{BB962C8B-B14F-4D97-AF65-F5344CB8AC3E}">
        <p14:creationId xmlns:p14="http://schemas.microsoft.com/office/powerpoint/2010/main" val="307126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vaccine hesitancy?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17639"/>
            <a:ext cx="8229600" cy="488363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Vaccine hesitancy </a:t>
            </a:r>
          </a:p>
          <a:p>
            <a:pPr marL="457200" lvl="1" indent="0">
              <a:buNone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“delay in acceptance/refusal of vaccines despite availability of vaccination services” </a:t>
            </a:r>
          </a:p>
          <a:p>
            <a:pPr marL="457200" lvl="1" indent="0">
              <a:buNone/>
            </a:pPr>
            <a:endParaRPr lang="en-US" sz="3000" dirty="0">
              <a:latin typeface="Helvetica"/>
              <a:cs typeface="Helvetica"/>
            </a:endParaRPr>
          </a:p>
          <a:p>
            <a:pPr marL="457200" lvl="1" indent="0">
              <a:buNone/>
            </a:pPr>
            <a:endParaRPr lang="en-US" sz="3000" dirty="0">
              <a:latin typeface="Helvetic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114" y="3263965"/>
            <a:ext cx="7351016" cy="2839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86909" y="4107377"/>
            <a:ext cx="4341091" cy="1938992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d</a:t>
            </a:r>
          </a:p>
        </p:txBody>
      </p:sp>
      <p:sp>
        <p:nvSpPr>
          <p:cNvPr id="6" name="Rectangle 5"/>
          <p:cNvSpPr/>
          <p:nvPr/>
        </p:nvSpPr>
        <p:spPr>
          <a:xfrm>
            <a:off x="2629114" y="6092220"/>
            <a:ext cx="7351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Helvetica"/>
                <a:cs typeface="Helvetica"/>
                <a:hlinkClick r:id="rId4"/>
              </a:rPr>
              <a:t>http://nobleresearch.org/Doi/10.14312/2053-1273.2015-4</a:t>
            </a:r>
            <a:endParaRPr lang="en-US" sz="1200" dirty="0">
              <a:latin typeface="Helvetica"/>
              <a:cs typeface="Helvetica"/>
            </a:endParaRPr>
          </a:p>
          <a:p>
            <a:pPr algn="ctr"/>
            <a:endParaRPr lang="en-US" sz="1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1049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get vaccinated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17639"/>
            <a:ext cx="8229600" cy="4570224"/>
          </a:xfrm>
        </p:spPr>
        <p:txBody>
          <a:bodyPr>
            <a:normAutofit/>
          </a:bodyPr>
          <a:lstStyle/>
          <a:p>
            <a:pPr lvl="1">
              <a:buFont typeface="Arial"/>
              <a:buChar char="•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It’s complicated</a:t>
            </a:r>
          </a:p>
          <a:p>
            <a:pPr lvl="1">
              <a:buFont typeface="Arial"/>
              <a:buChar char="•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C’s: </a:t>
            </a:r>
          </a:p>
          <a:p>
            <a:pPr lvl="2">
              <a:buFont typeface="Arial"/>
              <a:buChar char="•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Confidence</a:t>
            </a:r>
          </a:p>
          <a:p>
            <a:pPr lvl="3">
              <a:buFont typeface="Arial"/>
              <a:buChar char="•"/>
            </a:pPr>
            <a:r>
              <a:rPr lang="en-US" sz="2500" i="1" dirty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 </a:t>
            </a:r>
            <a:r>
              <a:rPr lang="en-US" sz="2500" i="1" dirty="0">
                <a:latin typeface="Arial" panose="020B0604020202020204" pitchFamily="34" charset="0"/>
                <a:cs typeface="Arial" panose="020B0604020202020204" pitchFamily="34" charset="0"/>
              </a:rPr>
              <a:t>concerned about SE</a:t>
            </a:r>
          </a:p>
          <a:p>
            <a:pPr lvl="3">
              <a:buFont typeface="Arial"/>
              <a:buChar char="•"/>
            </a:pPr>
            <a:r>
              <a:rPr lang="en-US" sz="2500" i="1" dirty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38% </a:t>
            </a:r>
            <a:r>
              <a:rPr lang="en-US" sz="2500" i="1" dirty="0">
                <a:latin typeface="Arial" panose="020B0604020202020204" pitchFamily="34" charset="0"/>
                <a:cs typeface="Arial" panose="020B0604020202020204" pitchFamily="34" charset="0"/>
              </a:rPr>
              <a:t>believed vaccine causes disease it is supposed to prevent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/>
              <a:buChar char="•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Complacency </a:t>
            </a:r>
          </a:p>
          <a:p>
            <a:pPr lvl="2">
              <a:buFont typeface="Arial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Convenience </a:t>
            </a:r>
          </a:p>
          <a:p>
            <a:pPr marL="914400" lvl="2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/>
              <a:buChar char="•"/>
            </a:pPr>
            <a:endParaRPr lang="en-US" sz="2600" dirty="0">
              <a:latin typeface="Helvetica"/>
              <a:cs typeface="Helvetica"/>
            </a:endParaRPr>
          </a:p>
          <a:p>
            <a:pPr lvl="1">
              <a:buFont typeface="Arial"/>
              <a:buChar char="•"/>
            </a:pPr>
            <a:endParaRPr lang="en-US" sz="3000" dirty="0">
              <a:latin typeface="Helvetica"/>
              <a:cs typeface="Helvetica"/>
            </a:endParaRPr>
          </a:p>
          <a:p>
            <a:pPr marL="457200" lvl="1" indent="0">
              <a:buNone/>
            </a:pPr>
            <a:endParaRPr lang="en-US" sz="3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4032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</a:t>
            </a:r>
            <a:r>
              <a:rPr lang="en-US" dirty="0" err="1"/>
              <a:t>counselling</a:t>
            </a:r>
            <a:r>
              <a:rPr lang="en-US" dirty="0"/>
              <a:t> vaccine hesitant parents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0264" y="1417638"/>
            <a:ext cx="8229600" cy="4570224"/>
          </a:xfrm>
        </p:spPr>
        <p:txBody>
          <a:bodyPr>
            <a:normAutofit/>
          </a:bodyPr>
          <a:lstStyle/>
          <a:p>
            <a:pPr lvl="1">
              <a:buFont typeface="Arial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Start early! </a:t>
            </a:r>
          </a:p>
          <a:p>
            <a:pPr lvl="2">
              <a:buFont typeface="Arial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?Prenatal </a:t>
            </a:r>
          </a:p>
          <a:p>
            <a:pPr lvl="2">
              <a:buFont typeface="Arial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?Before 1</a:t>
            </a:r>
            <a:r>
              <a:rPr lang="en-US" sz="26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immunization visit </a:t>
            </a:r>
          </a:p>
          <a:p>
            <a:pPr lvl="2">
              <a:buFont typeface="Arial"/>
              <a:buChar char="•"/>
            </a:pP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?Before they become parents</a:t>
            </a:r>
          </a:p>
          <a:p>
            <a:pPr lvl="1">
              <a:buFont typeface="Arial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Present vaccination as default (presumptive)</a:t>
            </a:r>
          </a:p>
          <a:p>
            <a:pPr lvl="2">
              <a:buFont typeface="Arial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rather than asking how they feel</a:t>
            </a:r>
          </a:p>
          <a:p>
            <a:pPr lvl="1">
              <a:buFont typeface="Arial"/>
              <a:buChar char="•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Give a strong recommendation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en-US" sz="2600" i="1" dirty="0">
              <a:latin typeface="Helvetica"/>
              <a:cs typeface="Helvetica"/>
            </a:endParaRPr>
          </a:p>
          <a:p>
            <a:pPr marL="457200" lvl="1" indent="0">
              <a:buNone/>
            </a:pPr>
            <a:endParaRPr lang="en-US" sz="3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2858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Making vaccines easier</a:t>
            </a:r>
            <a:endParaRPr lang="en-CA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40" y="1600200"/>
            <a:ext cx="3490319" cy="4525963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188" y="1600200"/>
            <a:ext cx="3487624" cy="4525963"/>
          </a:xfrm>
        </p:spPr>
      </p:pic>
    </p:spTree>
    <p:extLst>
      <p:ext uri="{BB962C8B-B14F-4D97-AF65-F5344CB8AC3E}">
        <p14:creationId xmlns:p14="http://schemas.microsoft.com/office/powerpoint/2010/main" val="401727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Other Resources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4953000" cy="4525963"/>
          </a:xfrm>
        </p:spPr>
        <p:txBody>
          <a:bodyPr/>
          <a:lstStyle/>
          <a:p>
            <a:r>
              <a:rPr lang="en-CA" altLang="en-US" b="1" i="1" dirty="0" err="1" smtClean="0">
                <a:solidFill>
                  <a:srgbClr val="C00000"/>
                </a:solidFill>
              </a:rPr>
              <a:t>CAN</a:t>
            </a:r>
            <a:r>
              <a:rPr lang="en-CA" altLang="en-US" b="1" i="1" dirty="0" err="1" smtClean="0"/>
              <a:t>Immunize</a:t>
            </a:r>
            <a:r>
              <a:rPr lang="en-CA" altLang="en-US" b="1" i="1" dirty="0" smtClean="0"/>
              <a:t> </a:t>
            </a:r>
            <a:r>
              <a:rPr lang="en-CA" altLang="en-US" sz="2000" dirty="0"/>
              <a:t>app: download free app to record and store immunization records, receive alerts and disease outbreaks. 	</a:t>
            </a:r>
          </a:p>
          <a:p>
            <a:endParaRPr lang="en-CA" altLang="en-US" sz="800" b="1" i="1" dirty="0"/>
          </a:p>
          <a:p>
            <a:r>
              <a:rPr lang="en-CA" altLang="en-US" sz="2400" b="1" i="1" dirty="0"/>
              <a:t>A Parent's Guide to Vaccination </a:t>
            </a:r>
            <a:r>
              <a:rPr lang="en-CA" altLang="en-US" sz="2000" i="1" dirty="0"/>
              <a:t>Booklet for new parents</a:t>
            </a:r>
            <a:r>
              <a:rPr lang="en-CA" altLang="en-US" sz="2000" dirty="0"/>
              <a:t>. Available in 12 languages</a:t>
            </a:r>
            <a:endParaRPr lang="en-US" altLang="en-US" sz="2000" dirty="0"/>
          </a:p>
          <a:p>
            <a:endParaRPr lang="en-US" altLang="en-US" sz="2000" dirty="0" smtClean="0"/>
          </a:p>
          <a:p>
            <a:endParaRPr lang="en-US" altLang="en-US" sz="2000" dirty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938B00-19C3-4446-A2F9-665110A9AD31}" type="slidenum">
              <a:rPr lang="en-CA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CA" altLang="en-US" sz="1400">
              <a:solidFill>
                <a:schemeClr val="tx1"/>
              </a:solidFill>
            </a:endParaRPr>
          </a:p>
        </p:txBody>
      </p:sp>
      <p:pic>
        <p:nvPicPr>
          <p:cNvPr id="6042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049" y="2871788"/>
            <a:ext cx="31337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8" y="1754188"/>
            <a:ext cx="31337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8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90625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Helping You Help Your Patients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en-US" dirty="0">
              <a:latin typeface="Arial" panose="020B0604020202020204" pitchFamily="34" charset="0"/>
            </a:endParaRPr>
          </a:p>
          <a:p>
            <a:pPr lvl="1"/>
            <a:r>
              <a:rPr lang="en-CA" altLang="en-US" sz="3200" dirty="0" smtClean="0">
                <a:solidFill>
                  <a:schemeClr val="tx1"/>
                </a:solidFill>
                <a:latin typeface="Arial" panose="020B0604020202020204" pitchFamily="34" charset="0"/>
                <a:hlinkClick r:id="rId3"/>
              </a:rPr>
              <a:t>Toronto Public Health: Information for Health Professionals: Immunization</a:t>
            </a:r>
            <a:endParaRPr lang="en-CA" altLang="en-US" sz="32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/>
            <a:r>
              <a:rPr lang="en-CA" altLang="en-US" sz="3200" dirty="0" smtClean="0">
                <a:solidFill>
                  <a:schemeClr val="tx1"/>
                </a:solidFill>
                <a:latin typeface="Arial" panose="020B0604020202020204" pitchFamily="34" charset="0"/>
                <a:hlinkClick r:id="rId4"/>
              </a:rPr>
              <a:t>Immunize Canada</a:t>
            </a:r>
            <a:endParaRPr lang="en-CA" altLang="en-US" sz="32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/>
            <a:r>
              <a:rPr lang="en-CA" altLang="en-US" sz="3200" dirty="0" smtClean="0">
                <a:solidFill>
                  <a:schemeClr val="tx1"/>
                </a:solidFill>
                <a:latin typeface="Arial" panose="020B0604020202020204" pitchFamily="34" charset="0"/>
                <a:hlinkClick r:id="rId5"/>
              </a:rPr>
              <a:t>National Advisory Committee on Immunization</a:t>
            </a: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0E757-AA9A-4B99-A308-0E81842DA80F}" type="slidenum">
              <a:rPr lang="en-CA" altLang="en-US" smtClean="0"/>
              <a:pPr/>
              <a:t>17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97337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b="1" dirty="0" smtClean="0"/>
              <a:t>Be a super hero!</a:t>
            </a:r>
          </a:p>
        </p:txBody>
      </p:sp>
      <p:pic>
        <p:nvPicPr>
          <p:cNvPr id="70659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6700" y="1463675"/>
            <a:ext cx="2057400" cy="1371600"/>
          </a:xfrm>
        </p:spPr>
      </p:pic>
      <p:sp>
        <p:nvSpPr>
          <p:cNvPr id="706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630FA5-EFB9-4D4E-A381-B4CBF03901B3}" type="slidenum">
              <a:rPr lang="en-CA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CA" altLang="en-US" sz="1400">
              <a:solidFill>
                <a:schemeClr val="tx1"/>
              </a:solidFill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 bwMode="auto">
          <a:xfrm>
            <a:off x="3581400" y="1828800"/>
            <a:ext cx="6172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06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06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06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  <a:defRPr/>
            </a:pPr>
            <a:r>
              <a:rPr lang="en-CA" altLang="en-US" sz="3600" b="1" kern="0" dirty="0">
                <a:latin typeface="Arial" panose="020B0604020202020204" pitchFamily="34" charset="0"/>
                <a:cs typeface="Arial" panose="020B0604020202020204" pitchFamily="34" charset="0"/>
              </a:rPr>
              <a:t>Take a quiz and save a life.</a:t>
            </a:r>
          </a:p>
          <a:p>
            <a:pPr>
              <a:buFontTx/>
              <a:buNone/>
              <a:defRPr/>
            </a:pPr>
            <a:r>
              <a:rPr lang="en-CA" alt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Go </a:t>
            </a:r>
            <a:r>
              <a:rPr lang="en-CA" alt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CA" altLang="en-US" sz="3600" kern="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 boost immunity</a:t>
            </a:r>
            <a:r>
              <a:rPr lang="en-CA" alt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CA" alt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alt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Every answer you get right, they will donate one vaccine to </a:t>
            </a:r>
            <a:r>
              <a:rPr lang="en-CA" alt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the global immunization program.</a:t>
            </a:r>
          </a:p>
        </p:txBody>
      </p:sp>
    </p:spTree>
    <p:extLst>
      <p:ext uri="{BB962C8B-B14F-4D97-AF65-F5344CB8AC3E}">
        <p14:creationId xmlns:p14="http://schemas.microsoft.com/office/powerpoint/2010/main" val="67366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Thank You!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CA" sz="4000" b="1" dirty="0" smtClean="0"/>
          </a:p>
          <a:p>
            <a:pPr algn="ctr"/>
            <a:endParaRPr lang="en-CA" sz="4000" b="1" dirty="0"/>
          </a:p>
          <a:p>
            <a:pPr algn="ctr"/>
            <a:r>
              <a:rPr lang="en-CA" sz="4000" b="1" dirty="0" smtClean="0"/>
              <a:t>Everyone </a:t>
            </a:r>
            <a:r>
              <a:rPr lang="en-CA" sz="4000" b="1" dirty="0"/>
              <a:t>who supports immunization is quietly saving lives, every minute of every day. That’s a beautiful thing</a:t>
            </a:r>
            <a:r>
              <a:rPr lang="en-CA" sz="4000" b="1" dirty="0" smtClean="0"/>
              <a:t>.</a:t>
            </a:r>
          </a:p>
          <a:p>
            <a:pPr algn="r"/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10136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pPr algn="ctr"/>
            <a:r>
              <a:rPr lang="en-CA" sz="4800" dirty="0" smtClean="0"/>
              <a:t>Vaccines are the closest thing we have to a miracle</a:t>
            </a:r>
          </a:p>
          <a:p>
            <a:pPr algn="r"/>
            <a:endParaRPr lang="en-CA" sz="2000" dirty="0" smtClean="0"/>
          </a:p>
          <a:p>
            <a:pPr algn="r"/>
            <a:endParaRPr lang="en-CA" sz="2000" dirty="0"/>
          </a:p>
          <a:p>
            <a:pPr algn="r"/>
            <a:endParaRPr lang="en-CA" sz="2000" dirty="0" smtClean="0"/>
          </a:p>
          <a:p>
            <a:pPr algn="r"/>
            <a:r>
              <a:rPr lang="en-CA" sz="2000" dirty="0" smtClean="0"/>
              <a:t>Dr. Sue Desmond-Hellmann, CEO, </a:t>
            </a:r>
          </a:p>
          <a:p>
            <a:pPr algn="r"/>
            <a:r>
              <a:rPr lang="en-CA" sz="2000" dirty="0" smtClean="0"/>
              <a:t>Bill &amp; Melinda Gates Foundation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56815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3"/>
              </a:rPr>
              <a:t>Karen.Beckermann@toronto.ca</a:t>
            </a:r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Objectives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By the end of the session you will be familiar with: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The different components of the publicly funded immunization schedule for Ontario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err="1" smtClean="0"/>
              <a:t>AEFIs</a:t>
            </a:r>
            <a:r>
              <a:rPr lang="en-CA" dirty="0" smtClean="0"/>
              <a:t> and how to report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Pain management strategies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Components of vaccine hesitancy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Resources for more information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538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26988"/>
            <a:ext cx="12192000" cy="1143000"/>
          </a:xfrm>
        </p:spPr>
        <p:txBody>
          <a:bodyPr/>
          <a:lstStyle/>
          <a:p>
            <a:r>
              <a:rPr lang="en-CA" altLang="en-US" b="1" dirty="0" smtClean="0"/>
              <a:t>Strengthening Protection</a:t>
            </a:r>
          </a:p>
        </p:txBody>
      </p:sp>
      <p:pic>
        <p:nvPicPr>
          <p:cNvPr id="29700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1676400"/>
            <a:ext cx="4665663" cy="3448050"/>
          </a:xfrm>
        </p:spPr>
      </p:pic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11205A-BBB7-4710-A2AB-89B3F546D3F9}" type="slidenum">
              <a:rPr lang="en-CA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CA" altLang="en-US" sz="1400">
              <a:solidFill>
                <a:schemeClr val="tx1"/>
              </a:solidFill>
            </a:endParaRP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5943600" y="1512888"/>
            <a:ext cx="4541838" cy="45259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06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06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06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CA" altLang="en-US" sz="2600" kern="0" dirty="0">
                <a:latin typeface="Arial" panose="020B0604020202020204" pitchFamily="34" charset="0"/>
                <a:cs typeface="Arial" panose="020B0604020202020204" pitchFamily="34" charset="0"/>
              </a:rPr>
              <a:t>When majority of the people are immunized, it prevents the spread of contagious diseases.</a:t>
            </a:r>
          </a:p>
          <a:p>
            <a:pPr>
              <a:defRPr/>
            </a:pPr>
            <a:endParaRPr lang="en-CA" altLang="en-US" sz="2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CA" altLang="en-US" sz="2600" kern="0" dirty="0">
                <a:latin typeface="Arial" panose="020B0604020202020204" pitchFamily="34" charset="0"/>
                <a:cs typeface="Arial" panose="020B0604020202020204" pitchFamily="34" charset="0"/>
              </a:rPr>
              <a:t>Community immunity protects newborns and people with weakened immune systems who cannot get the vaccines.</a:t>
            </a:r>
          </a:p>
        </p:txBody>
      </p:sp>
    </p:spTree>
    <p:extLst>
      <p:ext uri="{BB962C8B-B14F-4D97-AF65-F5344CB8AC3E}">
        <p14:creationId xmlns:p14="http://schemas.microsoft.com/office/powerpoint/2010/main" val="252378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3200" b="1" dirty="0"/>
              <a:t>Not just for kids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524000"/>
            <a:ext cx="8001000" cy="25146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altLang="en-US" dirty="0" smtClean="0"/>
              <a:t>adults boosters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altLang="en-US" dirty="0" smtClean="0"/>
              <a:t>recommend vaccines based on lifestyle,  age and risk factors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altLang="en-US" dirty="0" smtClean="0"/>
              <a:t>vaccines for travel or occupation</a:t>
            </a:r>
          </a:p>
        </p:txBody>
      </p:sp>
      <p:pic>
        <p:nvPicPr>
          <p:cNvPr id="40964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4051301"/>
            <a:ext cx="6629400" cy="2646363"/>
          </a:xfrm>
        </p:spPr>
      </p:pic>
      <p:sp>
        <p:nvSpPr>
          <p:cNvPr id="409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22444E-99AA-4BAC-9E76-C6C16AB23650}" type="slidenum">
              <a:rPr lang="en-CA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CA" altLang="en-US" sz="1400">
              <a:solidFill>
                <a:schemeClr val="tx1"/>
              </a:solidFill>
            </a:endParaRPr>
          </a:p>
        </p:txBody>
      </p:sp>
      <p:pic>
        <p:nvPicPr>
          <p:cNvPr id="4096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3536950"/>
            <a:ext cx="815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59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12191999" cy="1143000"/>
          </a:xfrm>
        </p:spPr>
        <p:txBody>
          <a:bodyPr/>
          <a:lstStyle/>
          <a:p>
            <a:r>
              <a:rPr lang="en-CA" altLang="en-US" sz="3200" b="1" dirty="0" smtClean="0"/>
              <a:t>Publicly Funded </a:t>
            </a:r>
            <a:r>
              <a:rPr lang="en-CA" altLang="en-US" sz="3200" b="1" dirty="0"/>
              <a:t>Routine </a:t>
            </a:r>
            <a:r>
              <a:rPr lang="en-CA" altLang="en-US" sz="3200" b="1" dirty="0" smtClean="0"/>
              <a:t>Vaccine </a:t>
            </a:r>
            <a:r>
              <a:rPr lang="en-CA" altLang="en-US" sz="3200" b="1" dirty="0"/>
              <a:t>Schedule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7F3983-4DF5-4339-B2C8-389AB8B3454A}" type="slidenum">
              <a:rPr lang="en-CA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CA" altLang="en-US" sz="140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92" y="1538287"/>
            <a:ext cx="6002214" cy="4327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850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b="1" dirty="0"/>
              <a:t>Publicly Funded </a:t>
            </a:r>
            <a:r>
              <a:rPr lang="en-CA" altLang="en-US" b="1" dirty="0" smtClean="0"/>
              <a:t>High Risk Vaccine </a:t>
            </a:r>
            <a:r>
              <a:rPr lang="en-CA" altLang="en-US" b="1" dirty="0"/>
              <a:t>Schedule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CA" sz="3600" dirty="0" smtClean="0"/>
              <a:t>Ministry Version</a:t>
            </a:r>
            <a:endParaRPr lang="en-CA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947" y="2174875"/>
            <a:ext cx="2399694" cy="3951288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CA" sz="3600" dirty="0" smtClean="0"/>
              <a:t>TPH version</a:t>
            </a:r>
            <a:endParaRPr lang="en-CA" sz="36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7309335" y="2174875"/>
            <a:ext cx="3156568" cy="395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3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19200"/>
          </a:xfrm>
        </p:spPr>
        <p:txBody>
          <a:bodyPr/>
          <a:lstStyle/>
          <a:p>
            <a:r>
              <a:rPr lang="en-CA" altLang="en-US" sz="3200" b="1" dirty="0"/>
              <a:t>Immunization of School Pupils Act</a:t>
            </a:r>
            <a:endParaRPr lang="en-CA" altLang="en-US" sz="3200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75EC79-5288-48B1-9699-47D46CEF1DA6}" type="slidenum">
              <a:rPr lang="en-CA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CA" altLang="en-US" sz="140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300144" y="4132580"/>
            <a:ext cx="5427980" cy="2112645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0144" y="1442385"/>
            <a:ext cx="5427980" cy="2112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610" y="1442384"/>
            <a:ext cx="5427980" cy="2112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32579"/>
            <a:ext cx="5427980" cy="211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2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-15874" y="46833"/>
            <a:ext cx="12207874" cy="1143000"/>
          </a:xfrm>
        </p:spPr>
        <p:txBody>
          <a:bodyPr/>
          <a:lstStyle/>
          <a:p>
            <a:r>
              <a:rPr lang="en-CA" altLang="en-US" sz="3200" b="1" dirty="0"/>
              <a:t>Immunization of School Pupils Act</a:t>
            </a:r>
            <a:endParaRPr lang="en-CA" altLang="en-US" sz="3200" dirty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>
          <a:xfrm>
            <a:off x="2743201" y="3929064"/>
            <a:ext cx="3070225" cy="255428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altLang="en-US" dirty="0" smtClean="0"/>
              <a:t>measles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altLang="en-US" dirty="0" smtClean="0"/>
              <a:t>mumps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altLang="en-US" dirty="0" smtClean="0"/>
              <a:t>rubella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altLang="en-US" dirty="0" smtClean="0"/>
              <a:t>diphtheria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altLang="en-US" dirty="0" smtClean="0"/>
              <a:t>tetanus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half" idx="2"/>
          </p:nvPr>
        </p:nvSpPr>
        <p:spPr>
          <a:xfrm>
            <a:off x="1828800" y="2884489"/>
            <a:ext cx="8382000" cy="1266825"/>
          </a:xfrm>
        </p:spPr>
        <p:txBody>
          <a:bodyPr/>
          <a:lstStyle/>
          <a:p>
            <a:pPr>
              <a:buFontTx/>
              <a:buNone/>
            </a:pPr>
            <a:r>
              <a:rPr lang="en-CA" altLang="en-US" dirty="0"/>
              <a:t>To keep all children healthy, parents are required, by law to report their child’s vaccination against the following nine diseases:</a:t>
            </a:r>
          </a:p>
          <a:p>
            <a:pPr>
              <a:lnSpc>
                <a:spcPct val="150000"/>
              </a:lnSpc>
              <a:buFontTx/>
              <a:buNone/>
            </a:pPr>
            <a:endParaRPr lang="en-CA" altLang="en-US" dirty="0" smtClean="0"/>
          </a:p>
          <a:p>
            <a:endParaRPr lang="en-CA" altLang="en-US" dirty="0" smtClean="0"/>
          </a:p>
        </p:txBody>
      </p:sp>
      <p:sp>
        <p:nvSpPr>
          <p:cNvPr id="5125" name="Content Placeholder 3"/>
          <p:cNvSpPr>
            <a:spLocks noGrp="1"/>
          </p:cNvSpPr>
          <p:nvPr>
            <p:ph sz="quarter" idx="4"/>
          </p:nvPr>
        </p:nvSpPr>
        <p:spPr>
          <a:xfrm>
            <a:off x="5203826" y="4264025"/>
            <a:ext cx="5338763" cy="27066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CA" altLang="en-US" b="1" smtClean="0"/>
              <a:t>polio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altLang="en-US" b="1" smtClean="0"/>
              <a:t>pertussis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altLang="en-US" b="1" smtClean="0"/>
              <a:t>meningococcal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altLang="en-US" b="1" smtClean="0"/>
              <a:t>and chickenpox </a:t>
            </a:r>
            <a:r>
              <a:rPr lang="en-CA" altLang="en-US" smtClean="0"/>
              <a:t>for children born on or after 2010</a:t>
            </a:r>
            <a:endParaRPr lang="en-CA" altLang="en-US" b="1" smtClean="0"/>
          </a:p>
        </p:txBody>
      </p:sp>
      <p:sp>
        <p:nvSpPr>
          <p:cNvPr id="51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61A9BB-5FEC-4037-87AC-CD0C42EC6514}" type="slidenum">
              <a:rPr lang="en-CA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CA" altLang="en-US" sz="1400">
              <a:solidFill>
                <a:schemeClr val="tx1"/>
              </a:solidFill>
            </a:endParaRPr>
          </a:p>
        </p:txBody>
      </p:sp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246188"/>
            <a:ext cx="7604125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45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H_presentation_template(2012-11-28)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Univers Condensed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tph_presentation.pptx" id="{C29801BE-038A-47C4-8047-4077338E482F}" vid="{CEE0B805-E3E9-437B-8F57-932F7C630CB5}"/>
    </a:ext>
  </a:extLst>
</a:theme>
</file>

<file path=ppt/theme/theme2.xml><?xml version="1.0" encoding="utf-8"?>
<a:theme xmlns:a="http://schemas.openxmlformats.org/drawingml/2006/main" name="1_TPH_presentation_template(2012-11-28)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Univers Condensed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tph_presentation.pptx" id="{C29801BE-038A-47C4-8047-4077338E482F}" vid="{CEE0B805-E3E9-437B-8F57-932F7C630CB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tph_presentation</Template>
  <TotalTime>216</TotalTime>
  <Words>787</Words>
  <Application>Microsoft Office PowerPoint</Application>
  <PresentationFormat>Custom</PresentationFormat>
  <Paragraphs>166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TPH_presentation_template(2012-11-28)</vt:lpstr>
      <vt:lpstr>1_TPH_presentation_template(2012-11-28)</vt:lpstr>
      <vt:lpstr>PowerPoint Presentation</vt:lpstr>
      <vt:lpstr>PowerPoint Presentation</vt:lpstr>
      <vt:lpstr>Objectives</vt:lpstr>
      <vt:lpstr>Strengthening Protection</vt:lpstr>
      <vt:lpstr>Not just for kids</vt:lpstr>
      <vt:lpstr>Publicly Funded Routine Vaccine Schedule</vt:lpstr>
      <vt:lpstr>Publicly Funded High Risk Vaccine Schedule</vt:lpstr>
      <vt:lpstr>Immunization of School Pupils Act</vt:lpstr>
      <vt:lpstr>Immunization of School Pupils Act</vt:lpstr>
      <vt:lpstr>Adverse Events Following Immunization</vt:lpstr>
      <vt:lpstr>AEFIs – Do your part</vt:lpstr>
      <vt:lpstr>What is vaccine hesitancy? </vt:lpstr>
      <vt:lpstr>Why not get vaccinated? </vt:lpstr>
      <vt:lpstr>When counselling vaccine hesitant parents   </vt:lpstr>
      <vt:lpstr>Making vaccines easier</vt:lpstr>
      <vt:lpstr>Other Resources</vt:lpstr>
      <vt:lpstr>Helping You Help Your Patients</vt:lpstr>
      <vt:lpstr>Be a super hero!</vt:lpstr>
      <vt:lpstr>Thank You!</vt:lpstr>
      <vt:lpstr>PowerPoint Presentation</vt:lpstr>
    </vt:vector>
  </TitlesOfParts>
  <Company>City of Toronto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Beckermann</dc:creator>
  <cp:lastModifiedBy>Jsurridge</cp:lastModifiedBy>
  <cp:revision>20</cp:revision>
  <cp:lastPrinted>2018-03-21T19:56:16Z</cp:lastPrinted>
  <dcterms:created xsi:type="dcterms:W3CDTF">2018-03-21T16:34:10Z</dcterms:created>
  <dcterms:modified xsi:type="dcterms:W3CDTF">2018-04-18T16:25:35Z</dcterms:modified>
</cp:coreProperties>
</file>