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 id="273" r:id="rId18"/>
    <p:sldId id="286"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24" autoAdjust="0"/>
    <p:restoredTop sz="94660"/>
  </p:normalViewPr>
  <p:slideViewPr>
    <p:cSldViewPr>
      <p:cViewPr>
        <p:scale>
          <a:sx n="83" d="100"/>
          <a:sy n="83" d="100"/>
        </p:scale>
        <p:origin x="-1050"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975C36-53B4-42FC-B366-C30AD5A3A4E2}"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CD27574D-3D95-482A-AD0E-6EAD1909E761}">
      <dgm:prSet phldrT="[Text]"/>
      <dgm:spPr/>
      <dgm:t>
        <a:bodyPr/>
        <a:lstStyle/>
        <a:p>
          <a:r>
            <a:rPr lang="en-US" dirty="0" smtClean="0"/>
            <a:t>Inter-professional Collaboration</a:t>
          </a:r>
          <a:endParaRPr lang="en-US" dirty="0"/>
        </a:p>
      </dgm:t>
    </dgm:pt>
    <dgm:pt modelId="{A9A364D3-FDCD-4BB7-AA51-8BAC8FBBD443}" type="parTrans" cxnId="{7B54ADF2-E464-4712-8384-13121F4541C6}">
      <dgm:prSet/>
      <dgm:spPr/>
      <dgm:t>
        <a:bodyPr/>
        <a:lstStyle/>
        <a:p>
          <a:endParaRPr lang="en-US"/>
        </a:p>
      </dgm:t>
    </dgm:pt>
    <dgm:pt modelId="{01B0311F-426E-4B32-BFF0-4C9EC1F8E3EE}" type="sibTrans" cxnId="{7B54ADF2-E464-4712-8384-13121F4541C6}">
      <dgm:prSet/>
      <dgm:spPr/>
      <dgm:t>
        <a:bodyPr/>
        <a:lstStyle/>
        <a:p>
          <a:endParaRPr lang="en-US"/>
        </a:p>
      </dgm:t>
    </dgm:pt>
    <dgm:pt modelId="{494A180A-BC51-491D-B488-6FD6F0EEC33C}">
      <dgm:prSet phldrT="[Text]"/>
      <dgm:spPr/>
      <dgm:t>
        <a:bodyPr/>
        <a:lstStyle/>
        <a:p>
          <a:r>
            <a:rPr lang="en-US" dirty="0" smtClean="0">
              <a:solidFill>
                <a:schemeClr val="tx1"/>
              </a:solidFill>
            </a:rPr>
            <a:t>Client-Centred Care</a:t>
          </a:r>
          <a:endParaRPr lang="en-US" dirty="0">
            <a:solidFill>
              <a:schemeClr val="tx1"/>
            </a:solidFill>
          </a:endParaRPr>
        </a:p>
      </dgm:t>
    </dgm:pt>
    <dgm:pt modelId="{001984DB-7014-4B70-8EA3-99945440F162}" type="parTrans" cxnId="{53EB2C23-005D-467A-BEFC-31DCBEFD41E4}">
      <dgm:prSet/>
      <dgm:spPr/>
      <dgm:t>
        <a:bodyPr/>
        <a:lstStyle/>
        <a:p>
          <a:endParaRPr lang="en-US"/>
        </a:p>
      </dgm:t>
    </dgm:pt>
    <dgm:pt modelId="{C2D84713-1FB2-4567-933E-688233C30F51}" type="sibTrans" cxnId="{53EB2C23-005D-467A-BEFC-31DCBEFD41E4}">
      <dgm:prSet/>
      <dgm:spPr/>
      <dgm:t>
        <a:bodyPr/>
        <a:lstStyle/>
        <a:p>
          <a:endParaRPr lang="en-US"/>
        </a:p>
      </dgm:t>
    </dgm:pt>
    <dgm:pt modelId="{F830EDBD-56E8-4FD3-B1EB-95F7AC7F2909}">
      <dgm:prSet phldrT="[Text]"/>
      <dgm:spPr/>
      <dgm:t>
        <a:bodyPr/>
        <a:lstStyle/>
        <a:p>
          <a:r>
            <a:rPr lang="en-US" dirty="0" smtClean="0">
              <a:solidFill>
                <a:schemeClr val="tx1"/>
              </a:solidFill>
            </a:rPr>
            <a:t>Health professionals work together to optimize the health and wellness of clients and involve the client in decision making</a:t>
          </a:r>
          <a:endParaRPr lang="en-US" dirty="0">
            <a:solidFill>
              <a:schemeClr val="tx1"/>
            </a:solidFill>
          </a:endParaRPr>
        </a:p>
      </dgm:t>
    </dgm:pt>
    <dgm:pt modelId="{5D303ACA-43AD-446A-A3A1-FC0E374BD4A3}" type="parTrans" cxnId="{647E0CFF-AB33-4110-B2BA-E800EE59CECA}">
      <dgm:prSet/>
      <dgm:spPr/>
      <dgm:t>
        <a:bodyPr/>
        <a:lstStyle/>
        <a:p>
          <a:endParaRPr lang="en-US"/>
        </a:p>
      </dgm:t>
    </dgm:pt>
    <dgm:pt modelId="{7013499E-164C-4C3F-8416-D0FA0EED3F86}" type="sibTrans" cxnId="{647E0CFF-AB33-4110-B2BA-E800EE59CECA}">
      <dgm:prSet/>
      <dgm:spPr/>
      <dgm:t>
        <a:bodyPr/>
        <a:lstStyle/>
        <a:p>
          <a:endParaRPr lang="en-US"/>
        </a:p>
      </dgm:t>
    </dgm:pt>
    <dgm:pt modelId="{DF7233CC-9F59-45E9-AF06-2397E4489601}">
      <dgm:prSet phldrT="[Text]"/>
      <dgm:spPr/>
      <dgm:t>
        <a:bodyPr/>
        <a:lstStyle/>
        <a:p>
          <a:r>
            <a:rPr lang="en-US" dirty="0" smtClean="0">
              <a:solidFill>
                <a:schemeClr val="tx1"/>
              </a:solidFill>
            </a:rPr>
            <a:t>Access</a:t>
          </a:r>
          <a:endParaRPr lang="en-US" dirty="0">
            <a:solidFill>
              <a:schemeClr val="tx1"/>
            </a:solidFill>
          </a:endParaRPr>
        </a:p>
      </dgm:t>
    </dgm:pt>
    <dgm:pt modelId="{5FCCC13D-A5DB-418B-9FB6-47865E6C7BB3}" type="parTrans" cxnId="{1946F6AB-8C0B-45FA-91CF-6F254AD093FC}">
      <dgm:prSet/>
      <dgm:spPr/>
      <dgm:t>
        <a:bodyPr/>
        <a:lstStyle/>
        <a:p>
          <a:endParaRPr lang="en-US"/>
        </a:p>
      </dgm:t>
    </dgm:pt>
    <dgm:pt modelId="{73C399EA-3912-4B0A-A4DA-685331F42A8B}" type="sibTrans" cxnId="{1946F6AB-8C0B-45FA-91CF-6F254AD093FC}">
      <dgm:prSet/>
      <dgm:spPr/>
      <dgm:t>
        <a:bodyPr/>
        <a:lstStyle/>
        <a:p>
          <a:endParaRPr lang="en-US"/>
        </a:p>
      </dgm:t>
    </dgm:pt>
    <dgm:pt modelId="{0CE8A437-59EC-46FC-830C-FA944FE56C01}">
      <dgm:prSet phldrT="[Text]"/>
      <dgm:spPr/>
      <dgm:t>
        <a:bodyPr/>
        <a:lstStyle/>
        <a:p>
          <a:r>
            <a:rPr lang="en-US" dirty="0" smtClean="0">
              <a:solidFill>
                <a:schemeClr val="tx1"/>
              </a:solidFill>
            </a:rPr>
            <a:t>Collaboration ensures the client will receive the most appropriate health-care provider at the right time and place</a:t>
          </a:r>
          <a:endParaRPr lang="en-US" dirty="0">
            <a:solidFill>
              <a:schemeClr val="tx1"/>
            </a:solidFill>
          </a:endParaRPr>
        </a:p>
      </dgm:t>
    </dgm:pt>
    <dgm:pt modelId="{D593B83E-7679-41BE-93A4-9C4A85C16748}" type="parTrans" cxnId="{7D88CA0E-BDA6-4ED0-9C6F-475A31F96C62}">
      <dgm:prSet/>
      <dgm:spPr/>
      <dgm:t>
        <a:bodyPr/>
        <a:lstStyle/>
        <a:p>
          <a:endParaRPr lang="en-US"/>
        </a:p>
      </dgm:t>
    </dgm:pt>
    <dgm:pt modelId="{EDC168ED-B21F-47B1-AFCF-37AF355B05AD}" type="sibTrans" cxnId="{7D88CA0E-BDA6-4ED0-9C6F-475A31F96C62}">
      <dgm:prSet/>
      <dgm:spPr/>
      <dgm:t>
        <a:bodyPr/>
        <a:lstStyle/>
        <a:p>
          <a:endParaRPr lang="en-US"/>
        </a:p>
      </dgm:t>
    </dgm:pt>
    <dgm:pt modelId="{335D7EF5-5CCF-4074-88BA-E98D6571CFB5}">
      <dgm:prSet/>
      <dgm:spPr/>
      <dgm:t>
        <a:bodyPr/>
        <a:lstStyle/>
        <a:p>
          <a:r>
            <a:rPr lang="en-US" dirty="0" smtClean="0">
              <a:solidFill>
                <a:schemeClr val="tx1"/>
              </a:solidFill>
            </a:rPr>
            <a:t>Social Justice and Equity</a:t>
          </a:r>
          <a:endParaRPr lang="en-US" dirty="0">
            <a:solidFill>
              <a:schemeClr val="tx1"/>
            </a:solidFill>
          </a:endParaRPr>
        </a:p>
      </dgm:t>
    </dgm:pt>
    <dgm:pt modelId="{FF68586A-37EF-42B2-A63C-8EF4665C8FF3}" type="parTrans" cxnId="{51AF5739-DFBA-4799-A077-418D718673DF}">
      <dgm:prSet/>
      <dgm:spPr/>
      <dgm:t>
        <a:bodyPr/>
        <a:lstStyle/>
        <a:p>
          <a:endParaRPr lang="en-US"/>
        </a:p>
      </dgm:t>
    </dgm:pt>
    <dgm:pt modelId="{A888CC53-1534-4B28-A024-9BACB2C38CA6}" type="sibTrans" cxnId="{51AF5739-DFBA-4799-A077-418D718673DF}">
      <dgm:prSet/>
      <dgm:spPr/>
      <dgm:t>
        <a:bodyPr/>
        <a:lstStyle/>
        <a:p>
          <a:endParaRPr lang="en-US"/>
        </a:p>
      </dgm:t>
    </dgm:pt>
    <dgm:pt modelId="{AEF276CA-A190-43EC-BB26-F8F525FBB496}">
      <dgm:prSet/>
      <dgm:spPr/>
      <dgm:t>
        <a:bodyPr/>
        <a:lstStyle/>
        <a:p>
          <a:r>
            <a:rPr lang="en-US" dirty="0" smtClean="0">
              <a:solidFill>
                <a:schemeClr val="tx1"/>
              </a:solidFill>
            </a:rPr>
            <a:t>Communication</a:t>
          </a:r>
          <a:endParaRPr lang="en-US" dirty="0">
            <a:solidFill>
              <a:schemeClr val="tx1"/>
            </a:solidFill>
          </a:endParaRPr>
        </a:p>
      </dgm:t>
    </dgm:pt>
    <dgm:pt modelId="{B1AC0183-029C-4AD5-B32E-E30745B2C6BE}" type="parTrans" cxnId="{1C8FF070-FC81-4A67-8D81-475D7B08E0DF}">
      <dgm:prSet/>
      <dgm:spPr/>
      <dgm:t>
        <a:bodyPr/>
        <a:lstStyle/>
        <a:p>
          <a:endParaRPr lang="en-US"/>
        </a:p>
      </dgm:t>
    </dgm:pt>
    <dgm:pt modelId="{B932CA0D-1F23-44F4-8435-B1DE95F705D1}" type="sibTrans" cxnId="{1C8FF070-FC81-4A67-8D81-475D7B08E0DF}">
      <dgm:prSet/>
      <dgm:spPr/>
      <dgm:t>
        <a:bodyPr/>
        <a:lstStyle/>
        <a:p>
          <a:endParaRPr lang="en-US"/>
        </a:p>
      </dgm:t>
    </dgm:pt>
    <dgm:pt modelId="{B485E09C-4F71-43C1-9BC1-3CABAFA5399A}" type="pres">
      <dgm:prSet presAssocID="{0D975C36-53B4-42FC-B366-C30AD5A3A4E2}" presName="diagram" presStyleCnt="0">
        <dgm:presLayoutVars>
          <dgm:chMax val="1"/>
          <dgm:dir/>
          <dgm:animLvl val="ctr"/>
          <dgm:resizeHandles val="exact"/>
        </dgm:presLayoutVars>
      </dgm:prSet>
      <dgm:spPr/>
      <dgm:t>
        <a:bodyPr/>
        <a:lstStyle/>
        <a:p>
          <a:endParaRPr lang="en-US"/>
        </a:p>
      </dgm:t>
    </dgm:pt>
    <dgm:pt modelId="{1CAE1C45-FAB6-48EC-9999-50FBD5A7E2EA}" type="pres">
      <dgm:prSet presAssocID="{0D975C36-53B4-42FC-B366-C30AD5A3A4E2}" presName="matrix" presStyleCnt="0"/>
      <dgm:spPr/>
    </dgm:pt>
    <dgm:pt modelId="{FA2B5F8E-AD97-4E6C-B356-9498334A23A5}" type="pres">
      <dgm:prSet presAssocID="{0D975C36-53B4-42FC-B366-C30AD5A3A4E2}" presName="tile1" presStyleLbl="node1" presStyleIdx="0" presStyleCnt="4"/>
      <dgm:spPr/>
      <dgm:t>
        <a:bodyPr/>
        <a:lstStyle/>
        <a:p>
          <a:endParaRPr lang="en-US"/>
        </a:p>
      </dgm:t>
    </dgm:pt>
    <dgm:pt modelId="{4422A6A8-EF13-4238-A6A3-ABB3E40C7EC8}" type="pres">
      <dgm:prSet presAssocID="{0D975C36-53B4-42FC-B366-C30AD5A3A4E2}" presName="tile1text" presStyleLbl="node1" presStyleIdx="0" presStyleCnt="4">
        <dgm:presLayoutVars>
          <dgm:chMax val="0"/>
          <dgm:chPref val="0"/>
          <dgm:bulletEnabled val="1"/>
        </dgm:presLayoutVars>
      </dgm:prSet>
      <dgm:spPr/>
      <dgm:t>
        <a:bodyPr/>
        <a:lstStyle/>
        <a:p>
          <a:endParaRPr lang="en-US"/>
        </a:p>
      </dgm:t>
    </dgm:pt>
    <dgm:pt modelId="{F73A8868-7F65-4E81-9AE5-48890B3D807D}" type="pres">
      <dgm:prSet presAssocID="{0D975C36-53B4-42FC-B366-C30AD5A3A4E2}" presName="tile2" presStyleLbl="node1" presStyleIdx="1" presStyleCnt="4"/>
      <dgm:spPr/>
      <dgm:t>
        <a:bodyPr/>
        <a:lstStyle/>
        <a:p>
          <a:endParaRPr lang="en-US"/>
        </a:p>
      </dgm:t>
    </dgm:pt>
    <dgm:pt modelId="{BB843BB9-A314-4BF3-A18C-226003A13144}" type="pres">
      <dgm:prSet presAssocID="{0D975C36-53B4-42FC-B366-C30AD5A3A4E2}" presName="tile2text" presStyleLbl="node1" presStyleIdx="1" presStyleCnt="4">
        <dgm:presLayoutVars>
          <dgm:chMax val="0"/>
          <dgm:chPref val="0"/>
          <dgm:bulletEnabled val="1"/>
        </dgm:presLayoutVars>
      </dgm:prSet>
      <dgm:spPr/>
      <dgm:t>
        <a:bodyPr/>
        <a:lstStyle/>
        <a:p>
          <a:endParaRPr lang="en-US"/>
        </a:p>
      </dgm:t>
    </dgm:pt>
    <dgm:pt modelId="{9AA6145F-BD97-4F76-81B9-0ECAAD3B0044}" type="pres">
      <dgm:prSet presAssocID="{0D975C36-53B4-42FC-B366-C30AD5A3A4E2}" presName="tile3" presStyleLbl="node1" presStyleIdx="2" presStyleCnt="4" custScaleY="124904" custLinFactNeighborX="-16667" custLinFactNeighborY="-5717"/>
      <dgm:spPr/>
      <dgm:t>
        <a:bodyPr/>
        <a:lstStyle/>
        <a:p>
          <a:endParaRPr lang="en-US"/>
        </a:p>
      </dgm:t>
    </dgm:pt>
    <dgm:pt modelId="{BA01A0B0-DD58-4274-998E-BCA34C6B0CFF}" type="pres">
      <dgm:prSet presAssocID="{0D975C36-53B4-42FC-B366-C30AD5A3A4E2}" presName="tile3text" presStyleLbl="node1" presStyleIdx="2" presStyleCnt="4">
        <dgm:presLayoutVars>
          <dgm:chMax val="0"/>
          <dgm:chPref val="0"/>
          <dgm:bulletEnabled val="1"/>
        </dgm:presLayoutVars>
      </dgm:prSet>
      <dgm:spPr/>
      <dgm:t>
        <a:bodyPr/>
        <a:lstStyle/>
        <a:p>
          <a:endParaRPr lang="en-US"/>
        </a:p>
      </dgm:t>
    </dgm:pt>
    <dgm:pt modelId="{3641D498-D9BD-40E5-A037-B8F5AE10BD68}" type="pres">
      <dgm:prSet presAssocID="{0D975C36-53B4-42FC-B366-C30AD5A3A4E2}" presName="tile4" presStyleLbl="node1" presStyleIdx="3" presStyleCnt="4" custScaleY="109786"/>
      <dgm:spPr/>
      <dgm:t>
        <a:bodyPr/>
        <a:lstStyle/>
        <a:p>
          <a:endParaRPr lang="en-US"/>
        </a:p>
      </dgm:t>
    </dgm:pt>
    <dgm:pt modelId="{2B70BA48-A6CD-469F-BDCF-90C858C2BC0D}" type="pres">
      <dgm:prSet presAssocID="{0D975C36-53B4-42FC-B366-C30AD5A3A4E2}" presName="tile4text" presStyleLbl="node1" presStyleIdx="3" presStyleCnt="4">
        <dgm:presLayoutVars>
          <dgm:chMax val="0"/>
          <dgm:chPref val="0"/>
          <dgm:bulletEnabled val="1"/>
        </dgm:presLayoutVars>
      </dgm:prSet>
      <dgm:spPr/>
      <dgm:t>
        <a:bodyPr/>
        <a:lstStyle/>
        <a:p>
          <a:endParaRPr lang="en-US"/>
        </a:p>
      </dgm:t>
    </dgm:pt>
    <dgm:pt modelId="{800E7C82-C057-4B50-922E-E8550C415A49}" type="pres">
      <dgm:prSet presAssocID="{0D975C36-53B4-42FC-B366-C30AD5A3A4E2}" presName="centerTile" presStyleLbl="fgShp" presStyleIdx="0" presStyleCnt="1" custAng="0" custScaleX="111111" custScaleY="84883" custLinFactNeighborX="0" custLinFactNeighborY="-29603">
        <dgm:presLayoutVars>
          <dgm:chMax val="0"/>
          <dgm:chPref val="0"/>
        </dgm:presLayoutVars>
      </dgm:prSet>
      <dgm:spPr/>
      <dgm:t>
        <a:bodyPr/>
        <a:lstStyle/>
        <a:p>
          <a:endParaRPr lang="en-US"/>
        </a:p>
      </dgm:t>
    </dgm:pt>
  </dgm:ptLst>
  <dgm:cxnLst>
    <dgm:cxn modelId="{A4DFFCEE-712A-4F7B-B95C-86B93100D002}" type="presOf" srcId="{494A180A-BC51-491D-B488-6FD6F0EEC33C}" destId="{FA2B5F8E-AD97-4E6C-B356-9498334A23A5}" srcOrd="0" destOrd="0" presId="urn:microsoft.com/office/officeart/2005/8/layout/matrix1"/>
    <dgm:cxn modelId="{07654054-EC3E-49D7-AFFF-7DF3EA4DE3BA}" type="presOf" srcId="{DF7233CC-9F59-45E9-AF06-2397E4489601}" destId="{F73A8868-7F65-4E81-9AE5-48890B3D807D}" srcOrd="0" destOrd="0" presId="urn:microsoft.com/office/officeart/2005/8/layout/matrix1"/>
    <dgm:cxn modelId="{E8BFEF45-8F09-41D8-AB7B-AEFD3DDA44DC}" type="presOf" srcId="{AEF276CA-A190-43EC-BB26-F8F525FBB496}" destId="{3641D498-D9BD-40E5-A037-B8F5AE10BD68}" srcOrd="0" destOrd="0" presId="urn:microsoft.com/office/officeart/2005/8/layout/matrix1"/>
    <dgm:cxn modelId="{BF0415B6-2B1E-49BE-AD67-6E2A11E0201B}" type="presOf" srcId="{0CE8A437-59EC-46FC-830C-FA944FE56C01}" destId="{F73A8868-7F65-4E81-9AE5-48890B3D807D}" srcOrd="0" destOrd="1" presId="urn:microsoft.com/office/officeart/2005/8/layout/matrix1"/>
    <dgm:cxn modelId="{FE15C1E8-4AE5-4B07-9C44-1DC16BEDD130}" type="presOf" srcId="{0CE8A437-59EC-46FC-830C-FA944FE56C01}" destId="{BB843BB9-A314-4BF3-A18C-226003A13144}" srcOrd="1" destOrd="1" presId="urn:microsoft.com/office/officeart/2005/8/layout/matrix1"/>
    <dgm:cxn modelId="{53EB2C23-005D-467A-BEFC-31DCBEFD41E4}" srcId="{CD27574D-3D95-482A-AD0E-6EAD1909E761}" destId="{494A180A-BC51-491D-B488-6FD6F0EEC33C}" srcOrd="0" destOrd="0" parTransId="{001984DB-7014-4B70-8EA3-99945440F162}" sibTransId="{C2D84713-1FB2-4567-933E-688233C30F51}"/>
    <dgm:cxn modelId="{8BF3DF51-3EB2-480B-B653-28ECACF1A209}" type="presOf" srcId="{0D975C36-53B4-42FC-B366-C30AD5A3A4E2}" destId="{B485E09C-4F71-43C1-9BC1-3CABAFA5399A}" srcOrd="0" destOrd="0" presId="urn:microsoft.com/office/officeart/2005/8/layout/matrix1"/>
    <dgm:cxn modelId="{7D88CA0E-BDA6-4ED0-9C6F-475A31F96C62}" srcId="{DF7233CC-9F59-45E9-AF06-2397E4489601}" destId="{0CE8A437-59EC-46FC-830C-FA944FE56C01}" srcOrd="0" destOrd="0" parTransId="{D593B83E-7679-41BE-93A4-9C4A85C16748}" sibTransId="{EDC168ED-B21F-47B1-AFCF-37AF355B05AD}"/>
    <dgm:cxn modelId="{1946F6AB-8C0B-45FA-91CF-6F254AD093FC}" srcId="{CD27574D-3D95-482A-AD0E-6EAD1909E761}" destId="{DF7233CC-9F59-45E9-AF06-2397E4489601}" srcOrd="1" destOrd="0" parTransId="{5FCCC13D-A5DB-418B-9FB6-47865E6C7BB3}" sibTransId="{73C399EA-3912-4B0A-A4DA-685331F42A8B}"/>
    <dgm:cxn modelId="{647E0CFF-AB33-4110-B2BA-E800EE59CECA}" srcId="{494A180A-BC51-491D-B488-6FD6F0EEC33C}" destId="{F830EDBD-56E8-4FD3-B1EB-95F7AC7F2909}" srcOrd="0" destOrd="0" parTransId="{5D303ACA-43AD-446A-A3A1-FC0E374BD4A3}" sibTransId="{7013499E-164C-4C3F-8416-D0FA0EED3F86}"/>
    <dgm:cxn modelId="{51AF5739-DFBA-4799-A077-418D718673DF}" srcId="{CD27574D-3D95-482A-AD0E-6EAD1909E761}" destId="{335D7EF5-5CCF-4074-88BA-E98D6571CFB5}" srcOrd="2" destOrd="0" parTransId="{FF68586A-37EF-42B2-A63C-8EF4665C8FF3}" sibTransId="{A888CC53-1534-4B28-A024-9BACB2C38CA6}"/>
    <dgm:cxn modelId="{7B54ADF2-E464-4712-8384-13121F4541C6}" srcId="{0D975C36-53B4-42FC-B366-C30AD5A3A4E2}" destId="{CD27574D-3D95-482A-AD0E-6EAD1909E761}" srcOrd="0" destOrd="0" parTransId="{A9A364D3-FDCD-4BB7-AA51-8BAC8FBBD443}" sibTransId="{01B0311F-426E-4B32-BFF0-4C9EC1F8E3EE}"/>
    <dgm:cxn modelId="{1C8FF070-FC81-4A67-8D81-475D7B08E0DF}" srcId="{CD27574D-3D95-482A-AD0E-6EAD1909E761}" destId="{AEF276CA-A190-43EC-BB26-F8F525FBB496}" srcOrd="3" destOrd="0" parTransId="{B1AC0183-029C-4AD5-B32E-E30745B2C6BE}" sibTransId="{B932CA0D-1F23-44F4-8435-B1DE95F705D1}"/>
    <dgm:cxn modelId="{1D48A073-91F2-4EF4-B58B-822C3F6DCAF2}" type="presOf" srcId="{F830EDBD-56E8-4FD3-B1EB-95F7AC7F2909}" destId="{4422A6A8-EF13-4238-A6A3-ABB3E40C7EC8}" srcOrd="1" destOrd="1" presId="urn:microsoft.com/office/officeart/2005/8/layout/matrix1"/>
    <dgm:cxn modelId="{F801F42B-8153-4CF2-8F4A-2FB736E76543}" type="presOf" srcId="{CD27574D-3D95-482A-AD0E-6EAD1909E761}" destId="{800E7C82-C057-4B50-922E-E8550C415A49}" srcOrd="0" destOrd="0" presId="urn:microsoft.com/office/officeart/2005/8/layout/matrix1"/>
    <dgm:cxn modelId="{D5702D27-44BC-482A-860E-5A2E06BC21A6}" type="presOf" srcId="{494A180A-BC51-491D-B488-6FD6F0EEC33C}" destId="{4422A6A8-EF13-4238-A6A3-ABB3E40C7EC8}" srcOrd="1" destOrd="0" presId="urn:microsoft.com/office/officeart/2005/8/layout/matrix1"/>
    <dgm:cxn modelId="{8866FCDF-8198-465A-93ED-9FD28930911C}" type="presOf" srcId="{AEF276CA-A190-43EC-BB26-F8F525FBB496}" destId="{2B70BA48-A6CD-469F-BDCF-90C858C2BC0D}" srcOrd="1" destOrd="0" presId="urn:microsoft.com/office/officeart/2005/8/layout/matrix1"/>
    <dgm:cxn modelId="{F3C492BF-83A1-4BDE-9D34-D567E6E81870}" type="presOf" srcId="{335D7EF5-5CCF-4074-88BA-E98D6571CFB5}" destId="{9AA6145F-BD97-4F76-81B9-0ECAAD3B0044}" srcOrd="0" destOrd="0" presId="urn:microsoft.com/office/officeart/2005/8/layout/matrix1"/>
    <dgm:cxn modelId="{6920B1EF-7A34-48C4-B1AB-85D7C3E72F66}" type="presOf" srcId="{335D7EF5-5CCF-4074-88BA-E98D6571CFB5}" destId="{BA01A0B0-DD58-4274-998E-BCA34C6B0CFF}" srcOrd="1" destOrd="0" presId="urn:microsoft.com/office/officeart/2005/8/layout/matrix1"/>
    <dgm:cxn modelId="{BA7A32EE-7697-4B11-86CA-F6264A3AAC2D}" type="presOf" srcId="{DF7233CC-9F59-45E9-AF06-2397E4489601}" destId="{BB843BB9-A314-4BF3-A18C-226003A13144}" srcOrd="1" destOrd="0" presId="urn:microsoft.com/office/officeart/2005/8/layout/matrix1"/>
    <dgm:cxn modelId="{E10FCDAB-A28C-4232-9D3D-5A7264278AE5}" type="presOf" srcId="{F830EDBD-56E8-4FD3-B1EB-95F7AC7F2909}" destId="{FA2B5F8E-AD97-4E6C-B356-9498334A23A5}" srcOrd="0" destOrd="1" presId="urn:microsoft.com/office/officeart/2005/8/layout/matrix1"/>
    <dgm:cxn modelId="{EADB4E4A-A44E-4531-AA35-3B3E55567406}" type="presParOf" srcId="{B485E09C-4F71-43C1-9BC1-3CABAFA5399A}" destId="{1CAE1C45-FAB6-48EC-9999-50FBD5A7E2EA}" srcOrd="0" destOrd="0" presId="urn:microsoft.com/office/officeart/2005/8/layout/matrix1"/>
    <dgm:cxn modelId="{D0059396-91E4-4555-9B08-A613C203D021}" type="presParOf" srcId="{1CAE1C45-FAB6-48EC-9999-50FBD5A7E2EA}" destId="{FA2B5F8E-AD97-4E6C-B356-9498334A23A5}" srcOrd="0" destOrd="0" presId="urn:microsoft.com/office/officeart/2005/8/layout/matrix1"/>
    <dgm:cxn modelId="{285CB61E-435D-4E3A-9CB8-6EE4920E7645}" type="presParOf" srcId="{1CAE1C45-FAB6-48EC-9999-50FBD5A7E2EA}" destId="{4422A6A8-EF13-4238-A6A3-ABB3E40C7EC8}" srcOrd="1" destOrd="0" presId="urn:microsoft.com/office/officeart/2005/8/layout/matrix1"/>
    <dgm:cxn modelId="{499688B2-6CB1-4FB9-A3A8-0D9D92B42231}" type="presParOf" srcId="{1CAE1C45-FAB6-48EC-9999-50FBD5A7E2EA}" destId="{F73A8868-7F65-4E81-9AE5-48890B3D807D}" srcOrd="2" destOrd="0" presId="urn:microsoft.com/office/officeart/2005/8/layout/matrix1"/>
    <dgm:cxn modelId="{FE037065-5116-4CFD-A35B-479446089779}" type="presParOf" srcId="{1CAE1C45-FAB6-48EC-9999-50FBD5A7E2EA}" destId="{BB843BB9-A314-4BF3-A18C-226003A13144}" srcOrd="3" destOrd="0" presId="urn:microsoft.com/office/officeart/2005/8/layout/matrix1"/>
    <dgm:cxn modelId="{8B80A52D-67D6-4597-871E-16115EF6B458}" type="presParOf" srcId="{1CAE1C45-FAB6-48EC-9999-50FBD5A7E2EA}" destId="{9AA6145F-BD97-4F76-81B9-0ECAAD3B0044}" srcOrd="4" destOrd="0" presId="urn:microsoft.com/office/officeart/2005/8/layout/matrix1"/>
    <dgm:cxn modelId="{7198FB90-D0FC-42D9-928A-8E2EF241CAE7}" type="presParOf" srcId="{1CAE1C45-FAB6-48EC-9999-50FBD5A7E2EA}" destId="{BA01A0B0-DD58-4274-998E-BCA34C6B0CFF}" srcOrd="5" destOrd="0" presId="urn:microsoft.com/office/officeart/2005/8/layout/matrix1"/>
    <dgm:cxn modelId="{78B039D3-BEB8-4376-96B5-24705E9210CC}" type="presParOf" srcId="{1CAE1C45-FAB6-48EC-9999-50FBD5A7E2EA}" destId="{3641D498-D9BD-40E5-A037-B8F5AE10BD68}" srcOrd="6" destOrd="0" presId="urn:microsoft.com/office/officeart/2005/8/layout/matrix1"/>
    <dgm:cxn modelId="{93D7C03E-A1DD-4F17-91FE-43290D7BC7B7}" type="presParOf" srcId="{1CAE1C45-FAB6-48EC-9999-50FBD5A7E2EA}" destId="{2B70BA48-A6CD-469F-BDCF-90C858C2BC0D}" srcOrd="7" destOrd="0" presId="urn:microsoft.com/office/officeart/2005/8/layout/matrix1"/>
    <dgm:cxn modelId="{32B53841-91CF-418E-9CCB-24CD8DAC928D}" type="presParOf" srcId="{B485E09C-4F71-43C1-9BC1-3CABAFA5399A}" destId="{800E7C82-C057-4B50-922E-E8550C415A49}"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2D0B14-48E2-4C6C-8A05-9B81AB4652ED}" type="datetimeFigureOut">
              <a:rPr lang="en-US" smtClean="0"/>
              <a:t>4/17/2018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BF9EFB-3F55-4B78-9E67-D848732E3ACC}" type="slidenum">
              <a:rPr lang="en-US" smtClean="0"/>
              <a:t>‹#›</a:t>
            </a:fld>
            <a:endParaRPr lang="en-US" dirty="0"/>
          </a:p>
        </p:txBody>
      </p:sp>
    </p:spTree>
    <p:extLst>
      <p:ext uri="{BB962C8B-B14F-4D97-AF65-F5344CB8AC3E}">
        <p14:creationId xmlns:p14="http://schemas.microsoft.com/office/powerpoint/2010/main" val="16694637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21BD2D1-7561-42F3-9B83-8AAF528F6FF7}" type="datetimeFigureOut">
              <a:rPr lang="en-US" smtClean="0"/>
              <a:t>4/17/2018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3D6A62-C7C3-4862-BC5F-E8BB4B24B29C}"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1BD2D1-7561-42F3-9B83-8AAF528F6FF7}" type="datetimeFigureOut">
              <a:rPr lang="en-US" smtClean="0"/>
              <a:t>4/17/2018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3D6A62-C7C3-4862-BC5F-E8BB4B24B29C}"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1BD2D1-7561-42F3-9B83-8AAF528F6FF7}" type="datetimeFigureOut">
              <a:rPr lang="en-US" smtClean="0"/>
              <a:t>4/17/2018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3D6A62-C7C3-4862-BC5F-E8BB4B24B29C}"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1BD2D1-7561-42F3-9B83-8AAF528F6FF7}" type="datetimeFigureOut">
              <a:rPr lang="en-US" smtClean="0"/>
              <a:t>4/17/2018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3D6A62-C7C3-4862-BC5F-E8BB4B24B29C}"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1BD2D1-7561-42F3-9B83-8AAF528F6FF7}" type="datetimeFigureOut">
              <a:rPr lang="en-US" smtClean="0"/>
              <a:t>4/17/2018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3D6A62-C7C3-4862-BC5F-E8BB4B24B29C}"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21BD2D1-7561-42F3-9B83-8AAF528F6FF7}" type="datetimeFigureOut">
              <a:rPr lang="en-US" smtClean="0"/>
              <a:t>4/17/2018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C3D6A62-C7C3-4862-BC5F-E8BB4B24B29C}"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1BD2D1-7561-42F3-9B83-8AAF528F6FF7}" type="datetimeFigureOut">
              <a:rPr lang="en-US" smtClean="0"/>
              <a:t>4/17/2018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C3D6A62-C7C3-4862-BC5F-E8BB4B24B29C}"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1BD2D1-7561-42F3-9B83-8AAF528F6FF7}" type="datetimeFigureOut">
              <a:rPr lang="en-US" smtClean="0"/>
              <a:t>4/17/2018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C3D6A62-C7C3-4862-BC5F-E8BB4B24B29C}"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1BD2D1-7561-42F3-9B83-8AAF528F6FF7}" type="datetimeFigureOut">
              <a:rPr lang="en-US" smtClean="0"/>
              <a:t>4/17/2018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C3D6A62-C7C3-4862-BC5F-E8BB4B24B29C}"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1BD2D1-7561-42F3-9B83-8AAF528F6FF7}" type="datetimeFigureOut">
              <a:rPr lang="en-US" smtClean="0"/>
              <a:t>4/17/2018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C3D6A62-C7C3-4862-BC5F-E8BB4B24B29C}"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21BD2D1-7561-42F3-9B83-8AAF528F6FF7}" type="datetimeFigureOut">
              <a:rPr lang="en-US" smtClean="0"/>
              <a:t>4/17/2018</a:t>
            </a:fld>
            <a:endParaRPr lang="en-US" dirty="0"/>
          </a:p>
        </p:txBody>
      </p:sp>
      <p:sp>
        <p:nvSpPr>
          <p:cNvPr id="9" name="Slide Number Placeholder 8"/>
          <p:cNvSpPr>
            <a:spLocks noGrp="1"/>
          </p:cNvSpPr>
          <p:nvPr>
            <p:ph type="sldNum" sz="quarter" idx="11"/>
          </p:nvPr>
        </p:nvSpPr>
        <p:spPr/>
        <p:txBody>
          <a:bodyPr/>
          <a:lstStyle/>
          <a:p>
            <a:fld id="{1C3D6A62-C7C3-4862-BC5F-E8BB4B24B29C}"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1C3D6A62-C7C3-4862-BC5F-E8BB4B24B29C}"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521BD2D1-7561-42F3-9B83-8AAF528F6FF7}" type="datetimeFigureOut">
              <a:rPr lang="en-US" smtClean="0"/>
              <a:t>4/17/2018</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Crisis Outreach Service for Seniors Program</a:t>
            </a:r>
            <a:endParaRPr lang="en-US" dirty="0"/>
          </a:p>
        </p:txBody>
      </p:sp>
      <p:sp>
        <p:nvSpPr>
          <p:cNvPr id="3" name="Subtitle 2"/>
          <p:cNvSpPr>
            <a:spLocks noGrp="1"/>
          </p:cNvSpPr>
          <p:nvPr>
            <p:ph type="subTitle" idx="1"/>
          </p:nvPr>
        </p:nvSpPr>
        <p:spPr/>
        <p:txBody>
          <a:bodyPr/>
          <a:lstStyle/>
          <a:p>
            <a:r>
              <a:rPr lang="en-US" dirty="0" smtClean="0"/>
              <a:t>Program Overview and Role of the Nurse Practitioner</a:t>
            </a:r>
            <a:endParaRPr lang="en-US" dirty="0"/>
          </a:p>
        </p:txBody>
      </p:sp>
    </p:spTree>
    <p:extLst>
      <p:ext uri="{BB962C8B-B14F-4D97-AF65-F5344CB8AC3E}">
        <p14:creationId xmlns:p14="http://schemas.microsoft.com/office/powerpoint/2010/main" val="36630748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Levels of Engagement for NP</a:t>
            </a:r>
            <a:endParaRPr lang="en-US" dirty="0"/>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6937422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Client Has No Primary Care</a:t>
            </a:r>
            <a:endParaRPr lang="en-US" dirty="0"/>
          </a:p>
        </p:txBody>
      </p:sp>
      <p:sp>
        <p:nvSpPr>
          <p:cNvPr id="3" name="Content Placeholder 2"/>
          <p:cNvSpPr>
            <a:spLocks noGrp="1"/>
          </p:cNvSpPr>
          <p:nvPr>
            <p:ph idx="1"/>
          </p:nvPr>
        </p:nvSpPr>
        <p:spPr/>
        <p:txBody>
          <a:bodyPr>
            <a:normAutofit fontScale="92500" lnSpcReduction="20000"/>
          </a:bodyPr>
          <a:lstStyle/>
          <a:p>
            <a:r>
              <a:rPr lang="en-US" sz="2800" dirty="0" smtClean="0"/>
              <a:t>This is common: previous PCP has retired, died or the client has moved</a:t>
            </a:r>
          </a:p>
          <a:p>
            <a:endParaRPr lang="en-US" sz="2800" dirty="0" smtClean="0"/>
          </a:p>
          <a:p>
            <a:r>
              <a:rPr lang="en-US" sz="2800" dirty="0" smtClean="0"/>
              <a:t>NP conducts a comprehensive geriatric assessment: physical and mental health. May include:</a:t>
            </a:r>
          </a:p>
          <a:p>
            <a:pPr lvl="1"/>
            <a:r>
              <a:rPr lang="en-US" sz="2800" dirty="0"/>
              <a:t>d</a:t>
            </a:r>
            <a:r>
              <a:rPr lang="en-US" sz="2800" dirty="0" smtClean="0"/>
              <a:t>iagnostic testing</a:t>
            </a:r>
          </a:p>
          <a:p>
            <a:pPr lvl="1"/>
            <a:r>
              <a:rPr lang="en-US" sz="2800" dirty="0" smtClean="0"/>
              <a:t>labs</a:t>
            </a:r>
          </a:p>
          <a:p>
            <a:pPr lvl="1"/>
            <a:r>
              <a:rPr lang="en-US" sz="2800" dirty="0" smtClean="0"/>
              <a:t>standardized cognitive and mental health assessments</a:t>
            </a:r>
          </a:p>
          <a:p>
            <a:pPr lvl="1"/>
            <a:endParaRPr lang="en-US" sz="2800" dirty="0" smtClean="0"/>
          </a:p>
          <a:p>
            <a:r>
              <a:rPr lang="en-US" sz="2800" dirty="0" smtClean="0"/>
              <a:t>Plan of care put in place within 24 hours of initial visit</a:t>
            </a:r>
          </a:p>
        </p:txBody>
      </p:sp>
    </p:spTree>
    <p:extLst>
      <p:ext uri="{BB962C8B-B14F-4D97-AF65-F5344CB8AC3E}">
        <p14:creationId xmlns:p14="http://schemas.microsoft.com/office/powerpoint/2010/main" val="2781158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PCP cont.</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The plan may include prescriptions for medications, specialist referrals, TC-LHIN referrals, suggestions for managing responsive behaviours etc.  Including collaboration with pharmacies for blister packs, delivery schedules etc.</a:t>
            </a:r>
          </a:p>
          <a:p>
            <a:endParaRPr lang="en-US" sz="2800" dirty="0" smtClean="0"/>
          </a:p>
          <a:p>
            <a:r>
              <a:rPr lang="en-US" sz="2800" dirty="0" smtClean="0"/>
              <a:t>The NP maintains the role of PCP until the client has been connected or re-connected to permanent primary care, makes the transition to LTC and/or the crisis is resolved</a:t>
            </a:r>
            <a:endParaRPr lang="en-US" sz="2800" dirty="0"/>
          </a:p>
        </p:txBody>
      </p:sp>
    </p:spTree>
    <p:extLst>
      <p:ext uri="{BB962C8B-B14F-4D97-AF65-F5344CB8AC3E}">
        <p14:creationId xmlns:p14="http://schemas.microsoft.com/office/powerpoint/2010/main" val="30537814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Has Primary Care but Connection Lost</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Cognitive impairment, mobility issues, lack of finances, no phone, housing move, conflict with PCP etc. are some of the reasons people lose connection to primary care </a:t>
            </a:r>
          </a:p>
          <a:p>
            <a:endParaRPr lang="en-US" sz="2800" dirty="0" smtClean="0"/>
          </a:p>
          <a:p>
            <a:r>
              <a:rPr lang="en-US" sz="2800" dirty="0" smtClean="0"/>
              <a:t>NP does updated health assessment using information gleaned from a variety of sources</a:t>
            </a:r>
          </a:p>
          <a:p>
            <a:pPr marL="114300" indent="0">
              <a:buNone/>
            </a:pPr>
            <a:endParaRPr lang="en-US" sz="2800" dirty="0" smtClean="0"/>
          </a:p>
          <a:p>
            <a:r>
              <a:rPr lang="en-US" sz="2800" dirty="0" smtClean="0"/>
              <a:t>Ideally consent obtained to communicate with original PCP and help the client re-integrate into the practice</a:t>
            </a:r>
            <a:endParaRPr lang="en-US" sz="2800" dirty="0"/>
          </a:p>
        </p:txBody>
      </p:sp>
    </p:spTree>
    <p:extLst>
      <p:ext uri="{BB962C8B-B14F-4D97-AF65-F5344CB8AC3E}">
        <p14:creationId xmlns:p14="http://schemas.microsoft.com/office/powerpoint/2010/main" val="34594310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Has Primary Care</a:t>
            </a:r>
            <a:endParaRPr lang="en-US" dirty="0"/>
          </a:p>
        </p:txBody>
      </p:sp>
      <p:sp>
        <p:nvSpPr>
          <p:cNvPr id="3" name="Content Placeholder 2"/>
          <p:cNvSpPr>
            <a:spLocks noGrp="1"/>
          </p:cNvSpPr>
          <p:nvPr>
            <p:ph idx="1"/>
          </p:nvPr>
        </p:nvSpPr>
        <p:spPr/>
        <p:txBody>
          <a:bodyPr>
            <a:normAutofit fontScale="92500" lnSpcReduction="10000"/>
          </a:bodyPr>
          <a:lstStyle/>
          <a:p>
            <a:r>
              <a:rPr lang="en-US" sz="2800" dirty="0" smtClean="0"/>
              <a:t>Even though some clients have primary care there may be situations over and above what the PCP is able to manage in an office setting, for example clients with multiple health conditions, cognitive disorders, lack of family support and other social issues such as housing issues</a:t>
            </a:r>
          </a:p>
          <a:p>
            <a:endParaRPr lang="en-US" sz="2800" dirty="0" smtClean="0"/>
          </a:p>
          <a:p>
            <a:r>
              <a:rPr lang="en-US" sz="2800" dirty="0" smtClean="0"/>
              <a:t>NP will complete a comprehensive geriatric assessment </a:t>
            </a:r>
          </a:p>
          <a:p>
            <a:pPr marL="114300" indent="0">
              <a:buNone/>
            </a:pPr>
            <a:endParaRPr lang="en-US" sz="2800" dirty="0" smtClean="0"/>
          </a:p>
          <a:p>
            <a:r>
              <a:rPr lang="en-US" sz="2800" dirty="0" smtClean="0"/>
              <a:t>Ideally consent obtained to send this assessment to PCP</a:t>
            </a:r>
            <a:endParaRPr lang="en-US" sz="2800" dirty="0"/>
          </a:p>
        </p:txBody>
      </p:sp>
    </p:spTree>
    <p:extLst>
      <p:ext uri="{BB962C8B-B14F-4D97-AF65-F5344CB8AC3E}">
        <p14:creationId xmlns:p14="http://schemas.microsoft.com/office/powerpoint/2010/main" val="27968064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Outreach</a:t>
            </a:r>
            <a:endParaRPr lang="en-US" dirty="0"/>
          </a:p>
        </p:txBody>
      </p:sp>
      <p:sp>
        <p:nvSpPr>
          <p:cNvPr id="3" name="Content Placeholder 2"/>
          <p:cNvSpPr>
            <a:spLocks noGrp="1"/>
          </p:cNvSpPr>
          <p:nvPr>
            <p:ph idx="1"/>
          </p:nvPr>
        </p:nvSpPr>
        <p:spPr/>
        <p:txBody>
          <a:bodyPr>
            <a:normAutofit/>
          </a:bodyPr>
          <a:lstStyle/>
          <a:p>
            <a:r>
              <a:rPr lang="en-US" sz="2800" dirty="0" smtClean="0"/>
              <a:t>Outreach clinic once per week at Haven Toronto (formerly the Good Neighbour’s Club)</a:t>
            </a:r>
          </a:p>
          <a:p>
            <a:endParaRPr lang="en-US" sz="2800" dirty="0" smtClean="0"/>
          </a:p>
          <a:p>
            <a:r>
              <a:rPr lang="en-US" sz="2800" dirty="0" smtClean="0"/>
              <a:t>Haven Toronto is a COSS partner</a:t>
            </a:r>
          </a:p>
          <a:p>
            <a:endParaRPr lang="en-US" sz="2800" dirty="0" smtClean="0"/>
          </a:p>
          <a:p>
            <a:r>
              <a:rPr lang="en-US" sz="2800" dirty="0" smtClean="0"/>
              <a:t>Younger subset of clients – usually 50’s and 60’s with substance related issues and often homelessness</a:t>
            </a:r>
          </a:p>
          <a:p>
            <a:endParaRPr lang="en-US" dirty="0"/>
          </a:p>
        </p:txBody>
      </p:sp>
    </p:spTree>
    <p:extLst>
      <p:ext uri="{BB962C8B-B14F-4D97-AF65-F5344CB8AC3E}">
        <p14:creationId xmlns:p14="http://schemas.microsoft.com/office/powerpoint/2010/main" val="26243875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Outreach cont.</a:t>
            </a:r>
            <a:endParaRPr lang="en-US" dirty="0"/>
          </a:p>
        </p:txBody>
      </p:sp>
      <p:sp>
        <p:nvSpPr>
          <p:cNvPr id="3" name="Content Placeholder 2"/>
          <p:cNvSpPr>
            <a:spLocks noGrp="1"/>
          </p:cNvSpPr>
          <p:nvPr>
            <p:ph idx="1"/>
          </p:nvPr>
        </p:nvSpPr>
        <p:spPr/>
        <p:txBody>
          <a:bodyPr>
            <a:normAutofit fontScale="92500" lnSpcReduction="20000"/>
          </a:bodyPr>
          <a:lstStyle/>
          <a:p>
            <a:r>
              <a:rPr lang="en-US" sz="2800" dirty="0" smtClean="0"/>
              <a:t> Diagnoses and treats acute illnesses e.g. AECOPD, headache, MSK issues etc.</a:t>
            </a:r>
          </a:p>
          <a:p>
            <a:endParaRPr lang="en-US" sz="2800" dirty="0" smtClean="0"/>
          </a:p>
          <a:p>
            <a:r>
              <a:rPr lang="en-US" sz="2800" dirty="0" smtClean="0"/>
              <a:t> May renew meds if PCP is geographically distant</a:t>
            </a:r>
          </a:p>
          <a:p>
            <a:endParaRPr lang="en-US" sz="2800" dirty="0" smtClean="0"/>
          </a:p>
          <a:p>
            <a:r>
              <a:rPr lang="en-US" sz="2800" dirty="0" smtClean="0"/>
              <a:t>Assist with navigating health care system – many clients don’t have a phone or permanent address making care coordination challenging</a:t>
            </a:r>
          </a:p>
          <a:p>
            <a:endParaRPr lang="en-US" sz="2800" dirty="0" smtClean="0"/>
          </a:p>
          <a:p>
            <a:r>
              <a:rPr lang="en-US" sz="2800" dirty="0" smtClean="0"/>
              <a:t>Financial optimization – low barrier completion of Special Diet forms, Transportation forms and ODSP application</a:t>
            </a:r>
          </a:p>
          <a:p>
            <a:endParaRPr lang="en-US" dirty="0"/>
          </a:p>
        </p:txBody>
      </p:sp>
    </p:spTree>
    <p:extLst>
      <p:ext uri="{BB962C8B-B14F-4D97-AF65-F5344CB8AC3E}">
        <p14:creationId xmlns:p14="http://schemas.microsoft.com/office/powerpoint/2010/main" val="8579890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for Primary Care Nurses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222127031"/>
              </p:ext>
            </p:extLst>
          </p:nvPr>
        </p:nvGraphicFramePr>
        <p:xfrm>
          <a:off x="228600" y="13716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Footer Placeholder 8"/>
          <p:cNvSpPr>
            <a:spLocks noGrp="1"/>
          </p:cNvSpPr>
          <p:nvPr>
            <p:ph type="ftr" sz="quarter" idx="11"/>
          </p:nvPr>
        </p:nvSpPr>
        <p:spPr>
          <a:xfrm>
            <a:off x="1752600" y="6153330"/>
            <a:ext cx="5105400" cy="568146"/>
          </a:xfrm>
        </p:spPr>
        <p:txBody>
          <a:bodyPr/>
          <a:lstStyle/>
          <a:p>
            <a:r>
              <a:rPr lang="en-US" sz="1400" dirty="0" smtClean="0">
                <a:solidFill>
                  <a:schemeClr val="tx1"/>
                </a:solidFill>
              </a:rPr>
              <a:t>Positon Statement CNA, Interprofessional Collaboration, November 2011</a:t>
            </a:r>
            <a:endParaRPr lang="en-US" sz="1400" dirty="0">
              <a:solidFill>
                <a:schemeClr val="tx1"/>
              </a:solidFill>
            </a:endParaRPr>
          </a:p>
        </p:txBody>
      </p:sp>
      <p:sp>
        <p:nvSpPr>
          <p:cNvPr id="7" name="TextBox 6"/>
          <p:cNvSpPr txBox="1"/>
          <p:nvPr/>
        </p:nvSpPr>
        <p:spPr>
          <a:xfrm>
            <a:off x="609600" y="4495800"/>
            <a:ext cx="3200400" cy="1200329"/>
          </a:xfrm>
          <a:prstGeom prst="rect">
            <a:avLst/>
          </a:prstGeom>
          <a:noFill/>
        </p:spPr>
        <p:txBody>
          <a:bodyPr wrap="square" rtlCol="0">
            <a:spAutoFit/>
          </a:bodyPr>
          <a:lstStyle/>
          <a:p>
            <a:pPr marL="285750" indent="-285750">
              <a:buFont typeface="Arial" panose="020B0604020202020204" pitchFamily="34" charset="0"/>
              <a:buChar char="•"/>
            </a:pPr>
            <a:r>
              <a:rPr lang="en-US" dirty="0"/>
              <a:t>I</a:t>
            </a:r>
            <a:r>
              <a:rPr lang="en-US" dirty="0" smtClean="0"/>
              <a:t>nter-professional collaborative care linked to social justice, equity and determinants of health</a:t>
            </a:r>
            <a:endParaRPr lang="en-US" dirty="0"/>
          </a:p>
        </p:txBody>
      </p:sp>
      <p:sp>
        <p:nvSpPr>
          <p:cNvPr id="8" name="TextBox 7"/>
          <p:cNvSpPr txBox="1"/>
          <p:nvPr/>
        </p:nvSpPr>
        <p:spPr>
          <a:xfrm>
            <a:off x="4785360" y="4906833"/>
            <a:ext cx="2514600" cy="646331"/>
          </a:xfrm>
          <a:prstGeom prst="rect">
            <a:avLst/>
          </a:prstGeom>
          <a:noFill/>
        </p:spPr>
        <p:txBody>
          <a:bodyPr wrap="square" rtlCol="0">
            <a:spAutoFit/>
          </a:bodyPr>
          <a:lstStyle/>
          <a:p>
            <a:pPr marL="285750" indent="-285750">
              <a:buFont typeface="Arial" panose="020B0604020202020204" pitchFamily="34" charset="0"/>
              <a:buChar char="•"/>
            </a:pPr>
            <a:r>
              <a:rPr lang="en-US" dirty="0" smtClean="0"/>
              <a:t>Information sharing and decision- making</a:t>
            </a:r>
            <a:endParaRPr lang="en-US" dirty="0"/>
          </a:p>
        </p:txBody>
      </p:sp>
    </p:spTree>
    <p:extLst>
      <p:ext uri="{BB962C8B-B14F-4D97-AF65-F5344CB8AC3E}">
        <p14:creationId xmlns:p14="http://schemas.microsoft.com/office/powerpoint/2010/main" val="11820602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Benefits and Outcomes – System and Client</a:t>
            </a:r>
            <a:endParaRPr lang="en-CA" dirty="0"/>
          </a:p>
        </p:txBody>
      </p:sp>
      <p:sp>
        <p:nvSpPr>
          <p:cNvPr id="4" name="Text Placeholder 3"/>
          <p:cNvSpPr>
            <a:spLocks noGrp="1"/>
          </p:cNvSpPr>
          <p:nvPr>
            <p:ph type="body" idx="1"/>
          </p:nvPr>
        </p:nvSpPr>
        <p:spPr/>
        <p:txBody>
          <a:bodyPr/>
          <a:lstStyle/>
          <a:p>
            <a:r>
              <a:rPr lang="en-US" sz="2800" dirty="0" smtClean="0"/>
              <a:t>System Outcomes</a:t>
            </a:r>
            <a:endParaRPr lang="en-US" sz="2800" dirty="0"/>
          </a:p>
        </p:txBody>
      </p:sp>
      <p:sp>
        <p:nvSpPr>
          <p:cNvPr id="5" name="Content Placeholder 4"/>
          <p:cNvSpPr>
            <a:spLocks noGrp="1"/>
          </p:cNvSpPr>
          <p:nvPr>
            <p:ph sz="half" idx="2"/>
          </p:nvPr>
        </p:nvSpPr>
        <p:spPr/>
        <p:txBody>
          <a:bodyPr/>
          <a:lstStyle/>
          <a:p>
            <a:r>
              <a:rPr lang="en-US" dirty="0" smtClean="0"/>
              <a:t>Fewer ED, EMS and police calls</a:t>
            </a:r>
          </a:p>
          <a:p>
            <a:r>
              <a:rPr lang="en-US" dirty="0" smtClean="0"/>
              <a:t>Better use of community supports</a:t>
            </a:r>
          </a:p>
          <a:p>
            <a:r>
              <a:rPr lang="en-US" dirty="0" smtClean="0"/>
              <a:t>Reconnection with primary care</a:t>
            </a:r>
            <a:endParaRPr lang="en-US" dirty="0"/>
          </a:p>
        </p:txBody>
      </p:sp>
      <p:sp>
        <p:nvSpPr>
          <p:cNvPr id="6" name="Text Placeholder 5"/>
          <p:cNvSpPr>
            <a:spLocks noGrp="1"/>
          </p:cNvSpPr>
          <p:nvPr>
            <p:ph type="body" sz="quarter" idx="3"/>
          </p:nvPr>
        </p:nvSpPr>
        <p:spPr/>
        <p:txBody>
          <a:bodyPr/>
          <a:lstStyle/>
          <a:p>
            <a:r>
              <a:rPr lang="en-US" sz="2800" dirty="0" smtClean="0"/>
              <a:t>Client</a:t>
            </a:r>
            <a:endParaRPr lang="en-US" sz="2800" dirty="0"/>
          </a:p>
        </p:txBody>
      </p:sp>
      <p:sp>
        <p:nvSpPr>
          <p:cNvPr id="7" name="Content Placeholder 6"/>
          <p:cNvSpPr>
            <a:spLocks noGrp="1"/>
          </p:cNvSpPr>
          <p:nvPr>
            <p:ph sz="quarter" idx="4"/>
          </p:nvPr>
        </p:nvSpPr>
        <p:spPr/>
        <p:txBody>
          <a:bodyPr/>
          <a:lstStyle/>
          <a:p>
            <a:r>
              <a:rPr lang="en-US" dirty="0" smtClean="0"/>
              <a:t>Achieve complex goals like cataract surgery</a:t>
            </a:r>
          </a:p>
          <a:p>
            <a:r>
              <a:rPr lang="en-US" dirty="0" smtClean="0"/>
              <a:t>Avoid evictions/find more appropriate housing</a:t>
            </a:r>
          </a:p>
          <a:p>
            <a:r>
              <a:rPr lang="en-US" dirty="0" smtClean="0"/>
              <a:t>Avoidance of LTC or successful LTC transitions</a:t>
            </a:r>
            <a:endParaRPr lang="en-US" dirty="0"/>
          </a:p>
        </p:txBody>
      </p:sp>
    </p:spTree>
    <p:extLst>
      <p:ext uri="{BB962C8B-B14F-4D97-AF65-F5344CB8AC3E}">
        <p14:creationId xmlns:p14="http://schemas.microsoft.com/office/powerpoint/2010/main" val="42949448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Example #1</a:t>
            </a:r>
            <a:endParaRPr lang="en-US" dirty="0"/>
          </a:p>
        </p:txBody>
      </p:sp>
      <p:sp>
        <p:nvSpPr>
          <p:cNvPr id="3" name="Content Placeholder 2"/>
          <p:cNvSpPr>
            <a:spLocks noGrp="1"/>
          </p:cNvSpPr>
          <p:nvPr>
            <p:ph idx="1"/>
          </p:nvPr>
        </p:nvSpPr>
        <p:spPr/>
        <p:txBody>
          <a:bodyPr>
            <a:normAutofit/>
          </a:bodyPr>
          <a:lstStyle/>
          <a:p>
            <a:r>
              <a:rPr lang="en-US" sz="2400" dirty="0" smtClean="0"/>
              <a:t>ST – 69 year old male</a:t>
            </a:r>
          </a:p>
          <a:p>
            <a:r>
              <a:rPr lang="en-US" sz="2400" dirty="0" smtClean="0"/>
              <a:t>Client referred by his lawyer</a:t>
            </a:r>
          </a:p>
          <a:p>
            <a:endParaRPr lang="en-US" sz="2400" dirty="0" smtClean="0"/>
          </a:p>
          <a:p>
            <a:pPr marL="0" indent="0">
              <a:buNone/>
            </a:pPr>
            <a:r>
              <a:rPr lang="en-US" sz="2400" u="sng" dirty="0" smtClean="0"/>
              <a:t>Presenting Issues</a:t>
            </a:r>
            <a:r>
              <a:rPr lang="en-US" sz="2400" dirty="0" smtClean="0"/>
              <a:t>:</a:t>
            </a:r>
          </a:p>
          <a:p>
            <a:r>
              <a:rPr lang="en-US" sz="2400" dirty="0" smtClean="0"/>
              <a:t>Living with a roommate and sharing expenses</a:t>
            </a:r>
          </a:p>
          <a:p>
            <a:r>
              <a:rPr lang="en-US" sz="2400" dirty="0" smtClean="0"/>
              <a:t>Roommate was admitted to hospital and not expected to return home</a:t>
            </a:r>
          </a:p>
          <a:p>
            <a:r>
              <a:rPr lang="en-US" sz="2400" dirty="0" smtClean="0"/>
              <a:t>Client having difficulties with own health and maintaining the rent</a:t>
            </a:r>
          </a:p>
          <a:p>
            <a:r>
              <a:rPr lang="en-US" sz="2400" dirty="0" smtClean="0"/>
              <a:t>Has been issued eviction order for non-payment</a:t>
            </a:r>
          </a:p>
          <a:p>
            <a:pPr lvl="1"/>
            <a:endParaRPr lang="en-US" dirty="0"/>
          </a:p>
        </p:txBody>
      </p:sp>
    </p:spTree>
    <p:extLst>
      <p:ext uri="{BB962C8B-B14F-4D97-AF65-F5344CB8AC3E}">
        <p14:creationId xmlns:p14="http://schemas.microsoft.com/office/powerpoint/2010/main" val="377305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COSS</a:t>
            </a:r>
            <a:endParaRPr lang="en-US" dirty="0"/>
          </a:p>
        </p:txBody>
      </p:sp>
      <p:sp>
        <p:nvSpPr>
          <p:cNvPr id="3" name="Content Placeholder 2"/>
          <p:cNvSpPr>
            <a:spLocks noGrp="1"/>
          </p:cNvSpPr>
          <p:nvPr>
            <p:ph idx="1"/>
          </p:nvPr>
        </p:nvSpPr>
        <p:spPr/>
        <p:txBody>
          <a:bodyPr>
            <a:normAutofit fontScale="92500" lnSpcReduction="10000"/>
          </a:bodyPr>
          <a:lstStyle/>
          <a:p>
            <a:r>
              <a:rPr lang="en-US" sz="2800" dirty="0" smtClean="0"/>
              <a:t>Mobile crisis intervention and outreach service</a:t>
            </a:r>
          </a:p>
          <a:p>
            <a:endParaRPr lang="en-US" sz="2800" dirty="0" smtClean="0"/>
          </a:p>
          <a:p>
            <a:r>
              <a:rPr lang="en-US" sz="2800" dirty="0" smtClean="0"/>
              <a:t>For seniors age 65+ but exceptions may be made for those 55+</a:t>
            </a:r>
          </a:p>
          <a:p>
            <a:endParaRPr lang="en-US" sz="2800" dirty="0" smtClean="0"/>
          </a:p>
          <a:p>
            <a:r>
              <a:rPr lang="en-US" sz="2800" dirty="0" smtClean="0"/>
              <a:t>Focus on suspected or diagnosed mental health and/or addictions including dementias</a:t>
            </a:r>
          </a:p>
          <a:p>
            <a:endParaRPr lang="en-US" sz="2800" dirty="0" smtClean="0"/>
          </a:p>
          <a:p>
            <a:r>
              <a:rPr lang="en-US" sz="2800" dirty="0" smtClean="0"/>
              <a:t>Frail, isolated, marginalized, hard to serve</a:t>
            </a:r>
          </a:p>
          <a:p>
            <a:endParaRPr lang="en-US" sz="2800" dirty="0" smtClean="0"/>
          </a:p>
          <a:p>
            <a:r>
              <a:rPr lang="en-US" sz="2800" dirty="0" smtClean="0"/>
              <a:t>Risk of repeated ED visits</a:t>
            </a:r>
            <a:endParaRPr lang="en-US" sz="2800" dirty="0"/>
          </a:p>
        </p:txBody>
      </p:sp>
    </p:spTree>
    <p:extLst>
      <p:ext uri="{BB962C8B-B14F-4D97-AF65-F5344CB8AC3E}">
        <p14:creationId xmlns:p14="http://schemas.microsoft.com/office/powerpoint/2010/main" val="4640986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Presenting Issues cont.</a:t>
            </a:r>
            <a:endParaRPr lang="en-US" dirty="0"/>
          </a:p>
        </p:txBody>
      </p:sp>
      <p:sp>
        <p:nvSpPr>
          <p:cNvPr id="3" name="Content Placeholder 2"/>
          <p:cNvSpPr>
            <a:spLocks noGrp="1"/>
          </p:cNvSpPr>
          <p:nvPr>
            <p:ph idx="1"/>
          </p:nvPr>
        </p:nvSpPr>
        <p:spPr/>
        <p:txBody>
          <a:bodyPr>
            <a:normAutofit/>
          </a:bodyPr>
          <a:lstStyle/>
          <a:p>
            <a:r>
              <a:rPr lang="en-US" sz="3200" dirty="0" smtClean="0"/>
              <a:t>Unit has bedbugs</a:t>
            </a:r>
          </a:p>
          <a:p>
            <a:endParaRPr lang="en-US" sz="3200" dirty="0" smtClean="0"/>
          </a:p>
          <a:p>
            <a:r>
              <a:rPr lang="en-US" sz="3200" dirty="0" smtClean="0"/>
              <a:t>Taxes not done in 2 years</a:t>
            </a:r>
          </a:p>
          <a:p>
            <a:endParaRPr lang="en-US" sz="3200" dirty="0" smtClean="0"/>
          </a:p>
          <a:p>
            <a:r>
              <a:rPr lang="en-US" sz="3200" dirty="0" smtClean="0"/>
              <a:t>No family doctor/PCP – only a methadone doctor who is prescribing all meds including methadone</a:t>
            </a:r>
            <a:endParaRPr lang="en-US" sz="3200" dirty="0"/>
          </a:p>
        </p:txBody>
      </p:sp>
    </p:spTree>
    <p:extLst>
      <p:ext uri="{BB962C8B-B14F-4D97-AF65-F5344CB8AC3E}">
        <p14:creationId xmlns:p14="http://schemas.microsoft.com/office/powerpoint/2010/main" val="17714434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History (Hx)</a:t>
            </a:r>
            <a:endParaRPr lang="en-US" dirty="0"/>
          </a:p>
        </p:txBody>
      </p:sp>
      <p:sp>
        <p:nvSpPr>
          <p:cNvPr id="3" name="Content Placeholder 2"/>
          <p:cNvSpPr>
            <a:spLocks noGrp="1"/>
          </p:cNvSpPr>
          <p:nvPr>
            <p:ph idx="1"/>
          </p:nvPr>
        </p:nvSpPr>
        <p:spPr/>
        <p:txBody>
          <a:bodyPr>
            <a:normAutofit fontScale="70000" lnSpcReduction="20000"/>
          </a:bodyPr>
          <a:lstStyle/>
          <a:p>
            <a:r>
              <a:rPr lang="en-US" sz="2800" dirty="0" smtClean="0"/>
              <a:t>Hx of extensive and long multi-drug use</a:t>
            </a:r>
          </a:p>
          <a:p>
            <a:endParaRPr lang="en-US" sz="2800" dirty="0" smtClean="0"/>
          </a:p>
          <a:p>
            <a:r>
              <a:rPr lang="en-US" sz="2800" dirty="0" smtClean="0"/>
              <a:t>Has not used drugs for 13 years and continues to take Methadone</a:t>
            </a:r>
          </a:p>
          <a:p>
            <a:endParaRPr lang="en-US" sz="2800" dirty="0" smtClean="0"/>
          </a:p>
          <a:p>
            <a:r>
              <a:rPr lang="en-US" sz="2800" dirty="0" smtClean="0"/>
              <a:t>OA several joints and CLBP</a:t>
            </a:r>
          </a:p>
          <a:p>
            <a:endParaRPr lang="en-US" sz="2800" dirty="0" smtClean="0"/>
          </a:p>
          <a:p>
            <a:r>
              <a:rPr lang="en-US" sz="2800" dirty="0" smtClean="0"/>
              <a:t>Sciatica </a:t>
            </a:r>
          </a:p>
          <a:p>
            <a:endParaRPr lang="en-US" sz="2800" dirty="0" smtClean="0"/>
          </a:p>
          <a:p>
            <a:r>
              <a:rPr lang="en-US" sz="2800" dirty="0" smtClean="0"/>
              <a:t>Previous tibia and fibula #</a:t>
            </a:r>
          </a:p>
          <a:p>
            <a:endParaRPr lang="en-US" sz="2800" dirty="0" smtClean="0"/>
          </a:p>
          <a:p>
            <a:r>
              <a:rPr lang="en-US" sz="2800" dirty="0" smtClean="0"/>
              <a:t>RLS</a:t>
            </a:r>
          </a:p>
          <a:p>
            <a:endParaRPr lang="en-US" sz="2800" dirty="0" smtClean="0"/>
          </a:p>
          <a:p>
            <a:r>
              <a:rPr lang="en-US" sz="2800" dirty="0" smtClean="0"/>
              <a:t>Chronic pain</a:t>
            </a:r>
          </a:p>
          <a:p>
            <a:endParaRPr lang="en-US" sz="2800" dirty="0" smtClean="0"/>
          </a:p>
          <a:p>
            <a:r>
              <a:rPr lang="en-US" sz="2800" dirty="0" smtClean="0"/>
              <a:t>Possible Hernia repair – client wasn’t sure </a:t>
            </a:r>
            <a:endParaRPr lang="en-US" sz="2800" dirty="0"/>
          </a:p>
        </p:txBody>
      </p:sp>
    </p:spTree>
    <p:extLst>
      <p:ext uri="{BB962C8B-B14F-4D97-AF65-F5344CB8AC3E}">
        <p14:creationId xmlns:p14="http://schemas.microsoft.com/office/powerpoint/2010/main" val="24528016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Medications</a:t>
            </a:r>
            <a:endParaRPr lang="en-US" dirty="0"/>
          </a:p>
        </p:txBody>
      </p:sp>
      <p:sp>
        <p:nvSpPr>
          <p:cNvPr id="3" name="Content Placeholder 2"/>
          <p:cNvSpPr>
            <a:spLocks noGrp="1"/>
          </p:cNvSpPr>
          <p:nvPr>
            <p:ph idx="1"/>
          </p:nvPr>
        </p:nvSpPr>
        <p:spPr/>
        <p:txBody>
          <a:bodyPr numCol="2">
            <a:normAutofit/>
          </a:bodyPr>
          <a:lstStyle/>
          <a:p>
            <a:pPr>
              <a:tabLst>
                <a:tab pos="3498850" algn="l"/>
              </a:tabLst>
            </a:pPr>
            <a:r>
              <a:rPr lang="en-US" sz="2800" dirty="0" smtClean="0"/>
              <a:t>Risperidone (unable to find reason for this Rx)</a:t>
            </a:r>
          </a:p>
          <a:p>
            <a:r>
              <a:rPr lang="en-US" sz="2800" dirty="0" smtClean="0"/>
              <a:t>Duloxetine</a:t>
            </a:r>
          </a:p>
          <a:p>
            <a:r>
              <a:rPr lang="en-US" sz="2800" dirty="0" smtClean="0"/>
              <a:t>Rabeprazole</a:t>
            </a:r>
          </a:p>
          <a:p>
            <a:r>
              <a:rPr lang="en-US" sz="2800" dirty="0" smtClean="0"/>
              <a:t>Baclofen</a:t>
            </a:r>
          </a:p>
          <a:p>
            <a:r>
              <a:rPr lang="en-US" sz="2800" dirty="0" smtClean="0"/>
              <a:t>Atorvastatin</a:t>
            </a:r>
          </a:p>
          <a:p>
            <a:endParaRPr lang="en-US" sz="2800" dirty="0" smtClean="0"/>
          </a:p>
          <a:p>
            <a:endParaRPr lang="en-US" sz="2800" dirty="0"/>
          </a:p>
          <a:p>
            <a:endParaRPr lang="en-US" sz="2800" dirty="0" smtClean="0"/>
          </a:p>
          <a:p>
            <a:pPr marL="628650" indent="-268288"/>
            <a:r>
              <a:rPr lang="en-US" sz="2800" dirty="0" smtClean="0"/>
              <a:t>Colace/MOM</a:t>
            </a:r>
          </a:p>
          <a:p>
            <a:pPr marL="628650" indent="-268288"/>
            <a:r>
              <a:rPr lang="en-US" sz="2800" dirty="0" smtClean="0"/>
              <a:t>ASA low dose</a:t>
            </a:r>
          </a:p>
          <a:p>
            <a:pPr marL="628650" indent="-268288"/>
            <a:r>
              <a:rPr lang="en-US" sz="2800" dirty="0" smtClean="0"/>
              <a:t>Melatonin for sleep</a:t>
            </a:r>
          </a:p>
          <a:p>
            <a:pPr marL="628650" indent="-268288"/>
            <a:r>
              <a:rPr lang="en-US" sz="2800" dirty="0" smtClean="0"/>
              <a:t>Methadone</a:t>
            </a:r>
            <a:endParaRPr lang="en-US" sz="2800" dirty="0"/>
          </a:p>
        </p:txBody>
      </p:sp>
    </p:spTree>
    <p:extLst>
      <p:ext uri="{BB962C8B-B14F-4D97-AF65-F5344CB8AC3E}">
        <p14:creationId xmlns:p14="http://schemas.microsoft.com/office/powerpoint/2010/main" val="11324909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NP</a:t>
            </a:r>
            <a:endParaRPr lang="en-US" dirty="0"/>
          </a:p>
        </p:txBody>
      </p:sp>
      <p:sp>
        <p:nvSpPr>
          <p:cNvPr id="3" name="Content Placeholder 2"/>
          <p:cNvSpPr>
            <a:spLocks noGrp="1"/>
          </p:cNvSpPr>
          <p:nvPr>
            <p:ph idx="1"/>
          </p:nvPr>
        </p:nvSpPr>
        <p:spPr/>
        <p:txBody>
          <a:bodyPr numCol="2">
            <a:normAutofit/>
          </a:bodyPr>
          <a:lstStyle/>
          <a:p>
            <a:r>
              <a:rPr lang="en-US" sz="2400" dirty="0" smtClean="0"/>
              <a:t>Full functional assessment performed including:</a:t>
            </a:r>
          </a:p>
          <a:p>
            <a:pPr lvl="1"/>
            <a:r>
              <a:rPr lang="en-US" sz="2400" dirty="0" smtClean="0"/>
              <a:t>General health hx</a:t>
            </a:r>
          </a:p>
          <a:p>
            <a:pPr lvl="1"/>
            <a:r>
              <a:rPr lang="en-US" sz="2400" dirty="0" smtClean="0"/>
              <a:t>Focused depression screening – scored 12/15 on GDS</a:t>
            </a:r>
          </a:p>
          <a:p>
            <a:pPr lvl="1"/>
            <a:r>
              <a:rPr lang="en-US" sz="2400" dirty="0" smtClean="0"/>
              <a:t>Detailed assessment for neuropathic pain</a:t>
            </a:r>
          </a:p>
          <a:p>
            <a:pPr lvl="1"/>
            <a:r>
              <a:rPr lang="en-US" sz="2400" dirty="0" smtClean="0"/>
              <a:t>General screening blood work done as not done for a while</a:t>
            </a:r>
          </a:p>
          <a:p>
            <a:pPr lvl="1"/>
            <a:endParaRPr lang="en-US" sz="2400" dirty="0"/>
          </a:p>
          <a:p>
            <a:pPr lvl="1"/>
            <a:endParaRPr lang="en-US" sz="2400" dirty="0" smtClean="0"/>
          </a:p>
          <a:p>
            <a:pPr lvl="1"/>
            <a:r>
              <a:rPr lang="en-US" sz="2400" dirty="0" smtClean="0"/>
              <a:t>Rx written for Acetaminophen as client was purchasing this</a:t>
            </a:r>
          </a:p>
          <a:p>
            <a:pPr lvl="1"/>
            <a:r>
              <a:rPr lang="en-US" sz="2400" dirty="0" smtClean="0"/>
              <a:t>Referral to geriatric psychiatry for psycho-tropic med assessment </a:t>
            </a:r>
          </a:p>
          <a:p>
            <a:pPr lvl="1"/>
            <a:r>
              <a:rPr lang="en-US" sz="2400" dirty="0" smtClean="0"/>
              <a:t>Advocating for resumption of methadone carries</a:t>
            </a:r>
            <a:endParaRPr lang="en-US" sz="2400" dirty="0"/>
          </a:p>
        </p:txBody>
      </p:sp>
    </p:spTree>
    <p:extLst>
      <p:ext uri="{BB962C8B-B14F-4D97-AF65-F5344CB8AC3E}">
        <p14:creationId xmlns:p14="http://schemas.microsoft.com/office/powerpoint/2010/main" val="36236311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cont.</a:t>
            </a:r>
            <a:endParaRPr lang="en-US" dirty="0"/>
          </a:p>
        </p:txBody>
      </p:sp>
      <p:sp>
        <p:nvSpPr>
          <p:cNvPr id="3" name="Content Placeholder 2"/>
          <p:cNvSpPr>
            <a:spLocks noGrp="1"/>
          </p:cNvSpPr>
          <p:nvPr>
            <p:ph idx="1"/>
          </p:nvPr>
        </p:nvSpPr>
        <p:spPr/>
        <p:txBody>
          <a:bodyPr>
            <a:normAutofit/>
          </a:bodyPr>
          <a:lstStyle/>
          <a:p>
            <a:r>
              <a:rPr lang="en-US" sz="2800" dirty="0" smtClean="0"/>
              <a:t>Also assessed “geriatric issues”</a:t>
            </a:r>
          </a:p>
          <a:p>
            <a:pPr lvl="1"/>
            <a:r>
              <a:rPr lang="en-US" sz="2800" dirty="0" smtClean="0"/>
              <a:t>Continence</a:t>
            </a:r>
          </a:p>
          <a:p>
            <a:pPr lvl="1"/>
            <a:r>
              <a:rPr lang="en-US" sz="2800" dirty="0" smtClean="0"/>
              <a:t>Falls</a:t>
            </a:r>
          </a:p>
          <a:p>
            <a:pPr lvl="1"/>
            <a:r>
              <a:rPr lang="en-US" sz="2800" dirty="0" smtClean="0"/>
              <a:t>Nutrition and diet</a:t>
            </a:r>
          </a:p>
          <a:p>
            <a:pPr lvl="1"/>
            <a:r>
              <a:rPr lang="en-US" sz="2800" dirty="0" smtClean="0"/>
              <a:t>Sleep</a:t>
            </a:r>
          </a:p>
          <a:p>
            <a:pPr lvl="1"/>
            <a:r>
              <a:rPr lang="en-US" sz="2800" dirty="0" smtClean="0"/>
              <a:t>Ability to perform ADLs and IADLs</a:t>
            </a:r>
          </a:p>
          <a:p>
            <a:pPr lvl="1"/>
            <a:r>
              <a:rPr lang="en-US" sz="2800" dirty="0"/>
              <a:t>E</a:t>
            </a:r>
            <a:r>
              <a:rPr lang="en-US" sz="2800" dirty="0" smtClean="0"/>
              <a:t>nvironment</a:t>
            </a:r>
            <a:endParaRPr lang="en-US" sz="2800" dirty="0"/>
          </a:p>
        </p:txBody>
      </p:sp>
    </p:spTree>
    <p:extLst>
      <p:ext uri="{BB962C8B-B14F-4D97-AF65-F5344CB8AC3E}">
        <p14:creationId xmlns:p14="http://schemas.microsoft.com/office/powerpoint/2010/main" val="7415546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Resolution</a:t>
            </a:r>
            <a:endParaRPr lang="en-US" dirty="0"/>
          </a:p>
        </p:txBody>
      </p:sp>
      <p:sp>
        <p:nvSpPr>
          <p:cNvPr id="3" name="Content Placeholder 2"/>
          <p:cNvSpPr>
            <a:spLocks noGrp="1"/>
          </p:cNvSpPr>
          <p:nvPr>
            <p:ph idx="1"/>
          </p:nvPr>
        </p:nvSpPr>
        <p:spPr/>
        <p:txBody>
          <a:bodyPr>
            <a:normAutofit fontScale="92500" lnSpcReduction="10000"/>
          </a:bodyPr>
          <a:lstStyle/>
          <a:p>
            <a:r>
              <a:rPr lang="en-US" sz="2800" dirty="0" smtClean="0"/>
              <a:t>Geriatric psychiatrist adjusted meds (d/c’ed Risperidone, optimized Duloxetine)</a:t>
            </a:r>
          </a:p>
          <a:p>
            <a:endParaRPr lang="en-US" sz="2800" dirty="0" smtClean="0"/>
          </a:p>
          <a:p>
            <a:r>
              <a:rPr lang="en-US" sz="2800" dirty="0" smtClean="0"/>
              <a:t>Social worker assisted with getting taxes done and optimizing income</a:t>
            </a:r>
          </a:p>
          <a:p>
            <a:endParaRPr lang="en-US" sz="2800" dirty="0" smtClean="0"/>
          </a:p>
          <a:p>
            <a:r>
              <a:rPr lang="en-US" sz="2800" dirty="0" smtClean="0"/>
              <a:t>SW helped find new place to live – more affordable and help with furniture bank</a:t>
            </a:r>
          </a:p>
          <a:p>
            <a:endParaRPr lang="en-US" sz="2800" dirty="0" smtClean="0"/>
          </a:p>
          <a:p>
            <a:r>
              <a:rPr lang="en-US" sz="2800" dirty="0" smtClean="0"/>
              <a:t>Connected to permanent PCP, not only methadone doctor and “warm” handoff completed</a:t>
            </a:r>
          </a:p>
          <a:p>
            <a:endParaRPr lang="en-US" dirty="0"/>
          </a:p>
        </p:txBody>
      </p:sp>
    </p:spTree>
    <p:extLst>
      <p:ext uri="{BB962C8B-B14F-4D97-AF65-F5344CB8AC3E}">
        <p14:creationId xmlns:p14="http://schemas.microsoft.com/office/powerpoint/2010/main" val="40764620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Example #2</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TC – 76 year old male</a:t>
            </a:r>
          </a:p>
          <a:p>
            <a:r>
              <a:rPr lang="en-US" sz="2800" dirty="0" smtClean="0"/>
              <a:t>Referred by hospital social worker after client was in ED d/t a fall</a:t>
            </a:r>
          </a:p>
          <a:p>
            <a:endParaRPr lang="en-US" sz="2800" dirty="0" smtClean="0"/>
          </a:p>
          <a:p>
            <a:pPr marL="0" indent="0">
              <a:buNone/>
            </a:pPr>
            <a:r>
              <a:rPr lang="en-US" sz="2800" u="sng" dirty="0" smtClean="0"/>
              <a:t>Presenting Issues</a:t>
            </a:r>
            <a:r>
              <a:rPr lang="en-US" sz="2800" dirty="0" smtClean="0"/>
              <a:t>:</a:t>
            </a:r>
          </a:p>
          <a:p>
            <a:r>
              <a:rPr lang="en-US" sz="2800" dirty="0" smtClean="0"/>
              <a:t>Severe bedbug infestation</a:t>
            </a:r>
          </a:p>
          <a:p>
            <a:r>
              <a:rPr lang="en-US" sz="2800" dirty="0" smtClean="0"/>
              <a:t>Allowing strangers into apt. who then steal from him</a:t>
            </a:r>
          </a:p>
          <a:p>
            <a:r>
              <a:rPr lang="en-US" sz="2800" dirty="0" smtClean="0"/>
              <a:t>Falls</a:t>
            </a:r>
          </a:p>
          <a:p>
            <a:r>
              <a:rPr lang="en-US" sz="2800" dirty="0" smtClean="0"/>
              <a:t>Has PCP provider but not connecting</a:t>
            </a:r>
          </a:p>
          <a:p>
            <a:endParaRPr lang="en-US" dirty="0"/>
          </a:p>
        </p:txBody>
      </p:sp>
    </p:spTree>
    <p:extLst>
      <p:ext uri="{BB962C8B-B14F-4D97-AF65-F5344CB8AC3E}">
        <p14:creationId xmlns:p14="http://schemas.microsoft.com/office/powerpoint/2010/main" val="6270395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Hx</a:t>
            </a:r>
            <a:endParaRPr lang="en-US" dirty="0"/>
          </a:p>
        </p:txBody>
      </p:sp>
      <p:sp>
        <p:nvSpPr>
          <p:cNvPr id="3" name="Content Placeholder 2"/>
          <p:cNvSpPr>
            <a:spLocks noGrp="1"/>
          </p:cNvSpPr>
          <p:nvPr>
            <p:ph idx="1"/>
          </p:nvPr>
        </p:nvSpPr>
        <p:spPr/>
        <p:txBody>
          <a:bodyPr>
            <a:normAutofit fontScale="92500" lnSpcReduction="20000"/>
          </a:bodyPr>
          <a:lstStyle/>
          <a:p>
            <a:r>
              <a:rPr lang="en-US" sz="3200" dirty="0" smtClean="0"/>
              <a:t>DMT2 – hx of high blood sugars but not on any meds</a:t>
            </a:r>
          </a:p>
          <a:p>
            <a:endParaRPr lang="en-US" sz="3200" dirty="0" smtClean="0"/>
          </a:p>
          <a:p>
            <a:r>
              <a:rPr lang="en-US" sz="3200" dirty="0" smtClean="0"/>
              <a:t>Falls</a:t>
            </a:r>
          </a:p>
          <a:p>
            <a:endParaRPr lang="en-US" sz="3200" dirty="0" smtClean="0"/>
          </a:p>
          <a:p>
            <a:r>
              <a:rPr lang="en-US" sz="3200" dirty="0" smtClean="0"/>
              <a:t>Undiagnosed tremor and unstable balance</a:t>
            </a:r>
          </a:p>
          <a:p>
            <a:endParaRPr lang="en-US" sz="3200" dirty="0" smtClean="0"/>
          </a:p>
          <a:p>
            <a:r>
              <a:rPr lang="en-US" sz="3200" dirty="0" smtClean="0"/>
              <a:t>Past hx of anemia and hypotension</a:t>
            </a:r>
          </a:p>
          <a:p>
            <a:endParaRPr lang="en-US" sz="3200" dirty="0" smtClean="0"/>
          </a:p>
          <a:p>
            <a:r>
              <a:rPr lang="en-US" sz="3200" dirty="0" smtClean="0"/>
              <a:t>No medications currently prescribed</a:t>
            </a:r>
            <a:endParaRPr lang="en-US" sz="3200" dirty="0"/>
          </a:p>
        </p:txBody>
      </p:sp>
    </p:spTree>
    <p:extLst>
      <p:ext uri="{BB962C8B-B14F-4D97-AF65-F5344CB8AC3E}">
        <p14:creationId xmlns:p14="http://schemas.microsoft.com/office/powerpoint/2010/main" val="40839205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NP</a:t>
            </a:r>
            <a:endParaRPr lang="en-US" dirty="0"/>
          </a:p>
        </p:txBody>
      </p:sp>
      <p:sp>
        <p:nvSpPr>
          <p:cNvPr id="3" name="Content Placeholder 2"/>
          <p:cNvSpPr>
            <a:spLocks noGrp="1"/>
          </p:cNvSpPr>
          <p:nvPr>
            <p:ph idx="1"/>
          </p:nvPr>
        </p:nvSpPr>
        <p:spPr/>
        <p:txBody>
          <a:bodyPr>
            <a:normAutofit fontScale="92500" lnSpcReduction="20000"/>
          </a:bodyPr>
          <a:lstStyle/>
          <a:p>
            <a:r>
              <a:rPr lang="en-US" sz="2800" dirty="0" smtClean="0"/>
              <a:t>Comprehensive health review</a:t>
            </a:r>
          </a:p>
          <a:p>
            <a:endParaRPr lang="en-US" sz="2800" dirty="0" smtClean="0"/>
          </a:p>
          <a:p>
            <a:r>
              <a:rPr lang="en-US" sz="2800" dirty="0" smtClean="0"/>
              <a:t>Special focus on gait, TUG test (38.5 seconds), neuro assessment</a:t>
            </a:r>
          </a:p>
          <a:p>
            <a:endParaRPr lang="en-US" sz="2800" dirty="0" smtClean="0"/>
          </a:p>
          <a:p>
            <a:r>
              <a:rPr lang="en-US" sz="2800" dirty="0" smtClean="0"/>
              <a:t>Focused cognitive assessment – MoCA scored 20/30 with deficits in executive functioning and delayed recall</a:t>
            </a:r>
          </a:p>
          <a:p>
            <a:endParaRPr lang="en-US" sz="2800" dirty="0" smtClean="0"/>
          </a:p>
          <a:p>
            <a:r>
              <a:rPr lang="en-US" sz="2800" dirty="0" smtClean="0"/>
              <a:t>Repeated blood work as remote</a:t>
            </a:r>
          </a:p>
          <a:p>
            <a:endParaRPr lang="en-US" sz="2800" dirty="0" smtClean="0"/>
          </a:p>
          <a:p>
            <a:r>
              <a:rPr lang="en-US" sz="2800" dirty="0" smtClean="0"/>
              <a:t>Referral to neurology</a:t>
            </a:r>
            <a:endParaRPr lang="en-US" sz="2800" dirty="0"/>
          </a:p>
        </p:txBody>
      </p:sp>
    </p:spTree>
    <p:extLst>
      <p:ext uri="{BB962C8B-B14F-4D97-AF65-F5344CB8AC3E}">
        <p14:creationId xmlns:p14="http://schemas.microsoft.com/office/powerpoint/2010/main" val="1314332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Resolution</a:t>
            </a:r>
            <a:endParaRPr lang="en-US" dirty="0"/>
          </a:p>
        </p:txBody>
      </p:sp>
      <p:sp>
        <p:nvSpPr>
          <p:cNvPr id="3" name="Content Placeholder 2"/>
          <p:cNvSpPr>
            <a:spLocks noGrp="1"/>
          </p:cNvSpPr>
          <p:nvPr>
            <p:ph idx="1"/>
          </p:nvPr>
        </p:nvSpPr>
        <p:spPr/>
        <p:txBody>
          <a:bodyPr>
            <a:normAutofit fontScale="92500" lnSpcReduction="20000"/>
          </a:bodyPr>
          <a:lstStyle/>
          <a:p>
            <a:r>
              <a:rPr lang="en-US" sz="2800" dirty="0" smtClean="0"/>
              <a:t>NP initiated Metformin for DM</a:t>
            </a:r>
          </a:p>
          <a:p>
            <a:endParaRPr lang="en-US" sz="2800" dirty="0" smtClean="0"/>
          </a:p>
          <a:p>
            <a:r>
              <a:rPr lang="en-US" sz="2800" dirty="0" smtClean="0"/>
              <a:t>With consent sent all assessments, labs and consults to family doctor</a:t>
            </a:r>
          </a:p>
          <a:p>
            <a:endParaRPr lang="en-US" sz="2800" dirty="0" smtClean="0"/>
          </a:p>
          <a:p>
            <a:r>
              <a:rPr lang="en-US" sz="2800" dirty="0" smtClean="0"/>
              <a:t>SW arranged for respite bed for extreme clean to be done</a:t>
            </a:r>
          </a:p>
          <a:p>
            <a:endParaRPr lang="en-US" sz="2800" dirty="0" smtClean="0"/>
          </a:p>
          <a:p>
            <a:r>
              <a:rPr lang="en-US" sz="2800" dirty="0" smtClean="0"/>
              <a:t>PSW support optimized</a:t>
            </a:r>
          </a:p>
          <a:p>
            <a:endParaRPr lang="en-US" sz="2800" dirty="0" smtClean="0"/>
          </a:p>
          <a:p>
            <a:r>
              <a:rPr lang="en-US" sz="2800" dirty="0" smtClean="0"/>
              <a:t>LTC application completed for client to wait in the community</a:t>
            </a:r>
            <a:endParaRPr lang="en-US" sz="2800" dirty="0"/>
          </a:p>
        </p:txBody>
      </p:sp>
    </p:spTree>
    <p:extLst>
      <p:ext uri="{BB962C8B-B14F-4D97-AF65-F5344CB8AC3E}">
        <p14:creationId xmlns:p14="http://schemas.microsoft.com/office/powerpoint/2010/main" val="3468394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Intake and Referral Through Toronto Seniors Help Line (TSHL)</a:t>
            </a:r>
            <a:endParaRPr lang="en-US" sz="4000" dirty="0"/>
          </a:p>
        </p:txBody>
      </p:sp>
      <p:sp>
        <p:nvSpPr>
          <p:cNvPr id="3" name="Content Placeholder 2"/>
          <p:cNvSpPr>
            <a:spLocks noGrp="1"/>
          </p:cNvSpPr>
          <p:nvPr>
            <p:ph idx="1"/>
          </p:nvPr>
        </p:nvSpPr>
        <p:spPr/>
        <p:txBody>
          <a:bodyPr>
            <a:normAutofit fontScale="85000" lnSpcReduction="20000"/>
          </a:bodyPr>
          <a:lstStyle/>
          <a:p>
            <a:r>
              <a:rPr lang="en-US" sz="3800" b="1" dirty="0"/>
              <a:t>(416) </a:t>
            </a:r>
            <a:r>
              <a:rPr lang="en-US" sz="3800" b="1" dirty="0" smtClean="0"/>
              <a:t>217-2077</a:t>
            </a:r>
          </a:p>
          <a:p>
            <a:endParaRPr lang="en-US" sz="2800" dirty="0"/>
          </a:p>
          <a:p>
            <a:r>
              <a:rPr lang="en-US" sz="2800" dirty="0" smtClean="0"/>
              <a:t>8 full-time staff (registered professionals) and 4 relief staff</a:t>
            </a:r>
          </a:p>
          <a:p>
            <a:endParaRPr lang="en-US" sz="2800" dirty="0" smtClean="0"/>
          </a:p>
          <a:p>
            <a:r>
              <a:rPr lang="en-US" sz="2800" dirty="0" smtClean="0"/>
              <a:t>Operates 365 days/year (9:00am – 8:00pm Monday to Friday and 10:00am-6:00pm weekends and stat holidays)</a:t>
            </a:r>
          </a:p>
          <a:p>
            <a:endParaRPr lang="en-US" sz="2800" dirty="0" smtClean="0"/>
          </a:p>
          <a:p>
            <a:r>
              <a:rPr lang="en-US" sz="2800" dirty="0" smtClean="0"/>
              <a:t>Covers City of Toronto (Toronto Central LHIN focused)</a:t>
            </a:r>
          </a:p>
          <a:p>
            <a:endParaRPr lang="en-US" sz="2800" dirty="0" smtClean="0"/>
          </a:p>
          <a:p>
            <a:r>
              <a:rPr lang="en-US" sz="2800" dirty="0" smtClean="0"/>
              <a:t>Approximately 1400 calls/month</a:t>
            </a:r>
          </a:p>
          <a:p>
            <a:endParaRPr lang="en-US" sz="2800" dirty="0" smtClean="0"/>
          </a:p>
          <a:p>
            <a:r>
              <a:rPr lang="en-US" sz="2800" dirty="0" smtClean="0"/>
              <a:t>Interpretation services in 100+ languages </a:t>
            </a:r>
          </a:p>
          <a:p>
            <a:endParaRPr lang="en-US" dirty="0"/>
          </a:p>
        </p:txBody>
      </p:sp>
    </p:spTree>
    <p:extLst>
      <p:ext uri="{BB962C8B-B14F-4D97-AF65-F5344CB8AC3E}">
        <p14:creationId xmlns:p14="http://schemas.microsoft.com/office/powerpoint/2010/main" val="259599008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normAutofit/>
          </a:bodyPr>
          <a:lstStyle/>
          <a:p>
            <a:r>
              <a:rPr lang="en-US" sz="4000" dirty="0" smtClean="0"/>
              <a:t>Questions – Contact Carolyn Pitchot @ </a:t>
            </a:r>
          </a:p>
          <a:p>
            <a:endParaRPr lang="en-US" sz="4000" dirty="0"/>
          </a:p>
          <a:p>
            <a:pPr marL="0" indent="0">
              <a:buNone/>
            </a:pPr>
            <a:r>
              <a:rPr lang="en-US" sz="4000" dirty="0" smtClean="0"/>
              <a:t>Cpitchot@srchc.com</a:t>
            </a:r>
            <a:endParaRPr lang="en-US" sz="4000" dirty="0"/>
          </a:p>
        </p:txBody>
      </p:sp>
    </p:spTree>
    <p:extLst>
      <p:ext uri="{BB962C8B-B14F-4D97-AF65-F5344CB8AC3E}">
        <p14:creationId xmlns:p14="http://schemas.microsoft.com/office/powerpoint/2010/main" val="24179950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COSS Role</a:t>
            </a:r>
            <a:endParaRPr lang="en-US" dirty="0"/>
          </a:p>
        </p:txBody>
      </p:sp>
      <p:sp>
        <p:nvSpPr>
          <p:cNvPr id="3" name="Content Placeholder 2"/>
          <p:cNvSpPr>
            <a:spLocks noGrp="1"/>
          </p:cNvSpPr>
          <p:nvPr>
            <p:ph idx="1"/>
          </p:nvPr>
        </p:nvSpPr>
        <p:spPr/>
        <p:txBody>
          <a:bodyPr>
            <a:normAutofit/>
          </a:bodyPr>
          <a:lstStyle/>
          <a:p>
            <a:r>
              <a:rPr lang="en-US" sz="2400" dirty="0" smtClean="0"/>
              <a:t>Two person outreach team between 9 am – 5 pm</a:t>
            </a:r>
          </a:p>
          <a:p>
            <a:endParaRPr lang="en-US" sz="2400" dirty="0" smtClean="0"/>
          </a:p>
          <a:p>
            <a:r>
              <a:rPr lang="en-US" sz="2400" dirty="0" smtClean="0"/>
              <a:t>Makes every effort to make direct in-person contact with the client  same day or next day, depending on urgency</a:t>
            </a:r>
          </a:p>
          <a:p>
            <a:endParaRPr lang="en-US" sz="2400" dirty="0" smtClean="0"/>
          </a:p>
          <a:p>
            <a:r>
              <a:rPr lang="en-US" sz="2400" dirty="0" smtClean="0"/>
              <a:t>Does not need in-advance client consent - team will visit in-person and request consent at the time</a:t>
            </a:r>
          </a:p>
          <a:p>
            <a:endParaRPr lang="en-US" sz="2400" dirty="0" smtClean="0"/>
          </a:p>
          <a:p>
            <a:r>
              <a:rPr lang="en-US" sz="2400" dirty="0" smtClean="0"/>
              <a:t>Comprehensive care in the community including individuals’ homes, supportive housing sites, drop-ins, community centres, etc.</a:t>
            </a:r>
          </a:p>
          <a:p>
            <a:endParaRPr lang="en-US" dirty="0"/>
          </a:p>
        </p:txBody>
      </p:sp>
    </p:spTree>
    <p:extLst>
      <p:ext uri="{BB962C8B-B14F-4D97-AF65-F5344CB8AC3E}">
        <p14:creationId xmlns:p14="http://schemas.microsoft.com/office/powerpoint/2010/main" val="41990553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COSS Services and Supports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Crisis counseling</a:t>
            </a:r>
          </a:p>
          <a:p>
            <a:endParaRPr lang="en-US" dirty="0" smtClean="0"/>
          </a:p>
          <a:p>
            <a:r>
              <a:rPr lang="en-US" dirty="0" smtClean="0"/>
              <a:t>Short-term intensive crisis &amp; case management such as initiating community services, i.e. personal support workers, home care, Meals on Wheels, specialized older adult services and day programs.</a:t>
            </a:r>
          </a:p>
          <a:p>
            <a:r>
              <a:rPr lang="en-US" dirty="0" smtClean="0"/>
              <a:t> </a:t>
            </a:r>
          </a:p>
          <a:p>
            <a:r>
              <a:rPr lang="en-US" dirty="0" smtClean="0"/>
              <a:t>Supports &amp; strategies around harm reduction, mental health, addictions, responsive behaviours</a:t>
            </a:r>
          </a:p>
          <a:p>
            <a:endParaRPr lang="en-US" dirty="0" smtClean="0"/>
          </a:p>
          <a:p>
            <a:r>
              <a:rPr lang="en-US" b="1" dirty="0" smtClean="0"/>
              <a:t>Health assessment &amp; care as needed; linkages to long term primary care</a:t>
            </a:r>
          </a:p>
          <a:p>
            <a:endParaRPr lang="en-US" b="1" dirty="0" smtClean="0"/>
          </a:p>
          <a:p>
            <a:r>
              <a:rPr lang="en-US" dirty="0" smtClean="0"/>
              <a:t>Warm transitions to follow-up case management services for seniors</a:t>
            </a:r>
          </a:p>
          <a:p>
            <a:endParaRPr lang="en-US" dirty="0" smtClean="0"/>
          </a:p>
          <a:p>
            <a:r>
              <a:rPr lang="en-US" dirty="0" smtClean="0"/>
              <a:t>Support individuals typically for 6 – 8 weeks</a:t>
            </a:r>
          </a:p>
          <a:p>
            <a:endParaRPr lang="en-US" dirty="0"/>
          </a:p>
        </p:txBody>
      </p:sp>
    </p:spTree>
    <p:extLst>
      <p:ext uri="{BB962C8B-B14F-4D97-AF65-F5344CB8AC3E}">
        <p14:creationId xmlns:p14="http://schemas.microsoft.com/office/powerpoint/2010/main" val="38894686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Referral Process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Referrals accepted from anyone!  </a:t>
            </a:r>
          </a:p>
          <a:p>
            <a:endParaRPr lang="en-US" dirty="0" smtClean="0"/>
          </a:p>
          <a:p>
            <a:pPr lvl="1"/>
            <a:r>
              <a:rPr lang="en-US" dirty="0" smtClean="0"/>
              <a:t>Individuals</a:t>
            </a:r>
          </a:p>
          <a:p>
            <a:pPr lvl="1"/>
            <a:r>
              <a:rPr lang="en-US" dirty="0" smtClean="0"/>
              <a:t>Friends, family, neighbours, or community members</a:t>
            </a:r>
          </a:p>
          <a:p>
            <a:pPr lvl="1"/>
            <a:r>
              <a:rPr lang="en-US" dirty="0" smtClean="0"/>
              <a:t>Physicians </a:t>
            </a:r>
          </a:p>
          <a:p>
            <a:pPr lvl="1"/>
            <a:r>
              <a:rPr lang="en-US" dirty="0" smtClean="0"/>
              <a:t>Community Health Centre staff</a:t>
            </a:r>
          </a:p>
          <a:p>
            <a:pPr lvl="1"/>
            <a:r>
              <a:rPr lang="en-US" dirty="0" smtClean="0"/>
              <a:t>Hospital ED staff</a:t>
            </a:r>
          </a:p>
          <a:p>
            <a:pPr lvl="1"/>
            <a:r>
              <a:rPr lang="en-US" dirty="0" smtClean="0"/>
              <a:t>Hospital Social Workers and Discharge Planners</a:t>
            </a:r>
          </a:p>
          <a:p>
            <a:pPr lvl="1"/>
            <a:r>
              <a:rPr lang="en-US" dirty="0" smtClean="0"/>
              <a:t>LHIN Case Coordinators</a:t>
            </a:r>
          </a:p>
          <a:p>
            <a:pPr lvl="1"/>
            <a:r>
              <a:rPr lang="en-US" dirty="0" smtClean="0"/>
              <a:t>Community Service Provider staff, TCHC staff, private landlords</a:t>
            </a:r>
          </a:p>
          <a:p>
            <a:pPr lvl="1"/>
            <a:r>
              <a:rPr lang="en-US" dirty="0" smtClean="0"/>
              <a:t>Police, Toronto Fire, Toronto Paramedic Services</a:t>
            </a:r>
          </a:p>
          <a:p>
            <a:endParaRPr lang="en-US" dirty="0" smtClean="0"/>
          </a:p>
          <a:p>
            <a:r>
              <a:rPr lang="en-US" dirty="0" smtClean="0"/>
              <a:t>Consent is not required for a referral – the COSS team will visit in-person and request consent at that time</a:t>
            </a:r>
          </a:p>
          <a:p>
            <a:endParaRPr lang="en-US" dirty="0"/>
          </a:p>
        </p:txBody>
      </p:sp>
    </p:spTree>
    <p:extLst>
      <p:ext uri="{BB962C8B-B14F-4D97-AF65-F5344CB8AC3E}">
        <p14:creationId xmlns:p14="http://schemas.microsoft.com/office/powerpoint/2010/main" val="19870527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28600"/>
            <a:ext cx="8534400" cy="640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733501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the Nurse Practitioner</a:t>
            </a:r>
            <a:endParaRPr lang="en-US" dirty="0"/>
          </a:p>
        </p:txBody>
      </p:sp>
      <p:sp>
        <p:nvSpPr>
          <p:cNvPr id="3" name="Content Placeholder 2"/>
          <p:cNvSpPr>
            <a:spLocks noGrp="1"/>
          </p:cNvSpPr>
          <p:nvPr>
            <p:ph idx="1"/>
          </p:nvPr>
        </p:nvSpPr>
        <p:spPr/>
        <p:txBody>
          <a:bodyPr>
            <a:normAutofit fontScale="92500" lnSpcReduction="20000"/>
          </a:bodyPr>
          <a:lstStyle/>
          <a:p>
            <a:r>
              <a:rPr lang="en-US" sz="2800" dirty="0" smtClean="0"/>
              <a:t>Role is 100% outreach</a:t>
            </a:r>
          </a:p>
          <a:p>
            <a:pPr marL="114300" indent="0">
              <a:buNone/>
            </a:pPr>
            <a:endParaRPr lang="en-US" sz="2800" dirty="0" smtClean="0"/>
          </a:p>
          <a:p>
            <a:r>
              <a:rPr lang="en-US" sz="2800" dirty="0" smtClean="0"/>
              <a:t>Mingled with social issues, clinical primary care and/or navigation through the health care system often contributes to the crisis</a:t>
            </a:r>
          </a:p>
          <a:p>
            <a:endParaRPr lang="en-US" sz="2800" dirty="0" smtClean="0"/>
          </a:p>
          <a:p>
            <a:r>
              <a:rPr lang="en-US" sz="2800" dirty="0" smtClean="0"/>
              <a:t>NP assesses the clinical situation and working with the client, other members of COSS and the circle of care, develops a clinical plan of care</a:t>
            </a:r>
          </a:p>
          <a:p>
            <a:endParaRPr lang="en-US" sz="2800" dirty="0" smtClean="0"/>
          </a:p>
          <a:p>
            <a:r>
              <a:rPr lang="en-US" sz="2800" dirty="0" smtClean="0"/>
              <a:t>Typical client is one who has not connected well to primary care </a:t>
            </a:r>
            <a:endParaRPr lang="en-US" sz="2800" dirty="0"/>
          </a:p>
        </p:txBody>
      </p:sp>
    </p:spTree>
    <p:extLst>
      <p:ext uri="{BB962C8B-B14F-4D97-AF65-F5344CB8AC3E}">
        <p14:creationId xmlns:p14="http://schemas.microsoft.com/office/powerpoint/2010/main" val="3766518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Presentations to NP</a:t>
            </a:r>
            <a:endParaRPr lang="en-US" dirty="0"/>
          </a:p>
        </p:txBody>
      </p:sp>
      <p:sp>
        <p:nvSpPr>
          <p:cNvPr id="3" name="Content Placeholder 2"/>
          <p:cNvSpPr>
            <a:spLocks noGrp="1"/>
          </p:cNvSpPr>
          <p:nvPr>
            <p:ph idx="1"/>
          </p:nvPr>
        </p:nvSpPr>
        <p:spPr/>
        <p:txBody>
          <a:bodyPr>
            <a:normAutofit fontScale="85000" lnSpcReduction="20000"/>
          </a:bodyPr>
          <a:lstStyle/>
          <a:p>
            <a:r>
              <a:rPr lang="en-US" sz="3200" dirty="0" smtClean="0"/>
              <a:t>Under-managed chronic diseases such as HTN, diabetes, hypothyroidism</a:t>
            </a:r>
          </a:p>
          <a:p>
            <a:endParaRPr lang="en-US" sz="3200" dirty="0" smtClean="0"/>
          </a:p>
          <a:p>
            <a:r>
              <a:rPr lang="en-US" sz="3200" dirty="0" smtClean="0"/>
              <a:t>Undiagnosed neurocognitive disorders that have contributed to the current crisis including responsive behaviours</a:t>
            </a:r>
          </a:p>
          <a:p>
            <a:endParaRPr lang="en-US" sz="3200" dirty="0" smtClean="0"/>
          </a:p>
          <a:p>
            <a:r>
              <a:rPr lang="en-US" sz="3200" dirty="0" smtClean="0"/>
              <a:t>Undiagnosed or under-managed mental health conditions or addictions</a:t>
            </a:r>
          </a:p>
          <a:p>
            <a:pPr marL="114300" indent="0">
              <a:buNone/>
            </a:pPr>
            <a:endParaRPr lang="en-US" sz="3200" dirty="0" smtClean="0"/>
          </a:p>
          <a:p>
            <a:r>
              <a:rPr lang="en-US" sz="3200" dirty="0" smtClean="0"/>
              <a:t>Presentations which may require work up and specialist referrals</a:t>
            </a:r>
            <a:endParaRPr lang="en-US" sz="3200" dirty="0"/>
          </a:p>
        </p:txBody>
      </p:sp>
    </p:spTree>
    <p:extLst>
      <p:ext uri="{BB962C8B-B14F-4D97-AF65-F5344CB8AC3E}">
        <p14:creationId xmlns:p14="http://schemas.microsoft.com/office/powerpoint/2010/main" val="7376560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496</TotalTime>
  <Words>1401</Words>
  <Application>Microsoft Office PowerPoint</Application>
  <PresentationFormat>On-screen Show (4:3)</PresentationFormat>
  <Paragraphs>248</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Adjacency</vt:lpstr>
      <vt:lpstr>Crisis Outreach Service for Seniors Program</vt:lpstr>
      <vt:lpstr>COSS</vt:lpstr>
      <vt:lpstr>Intake and Referral Through Toronto Seniors Help Line (TSHL)</vt:lpstr>
      <vt:lpstr>COSS Role</vt:lpstr>
      <vt:lpstr>COSS Services and Supports</vt:lpstr>
      <vt:lpstr>Referral Process</vt:lpstr>
      <vt:lpstr>PowerPoint Presentation</vt:lpstr>
      <vt:lpstr>Role of the Nurse Practitioner</vt:lpstr>
      <vt:lpstr>Common Presentations to NP</vt:lpstr>
      <vt:lpstr>Levels of Engagement for NP</vt:lpstr>
      <vt:lpstr>Client Has No Primary Care</vt:lpstr>
      <vt:lpstr>No PCP cont.</vt:lpstr>
      <vt:lpstr>Has Primary Care but Connection Lost</vt:lpstr>
      <vt:lpstr>Has Primary Care</vt:lpstr>
      <vt:lpstr>Community Outreach</vt:lpstr>
      <vt:lpstr>Community Outreach cont.</vt:lpstr>
      <vt:lpstr>Role for Primary Care Nurses</vt:lpstr>
      <vt:lpstr>Benefits and Outcomes – System and Client</vt:lpstr>
      <vt:lpstr>Case Example #1</vt:lpstr>
      <vt:lpstr>Presenting Issues cont.</vt:lpstr>
      <vt:lpstr>Health History (Hx)</vt:lpstr>
      <vt:lpstr>Medications</vt:lpstr>
      <vt:lpstr>Role of NP</vt:lpstr>
      <vt:lpstr>Assessment cont.</vt:lpstr>
      <vt:lpstr>Resolution</vt:lpstr>
      <vt:lpstr>Case Example #2</vt:lpstr>
      <vt:lpstr>Health Hx</vt:lpstr>
      <vt:lpstr>Role of NP</vt:lpstr>
      <vt:lpstr>Resolution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Crisis Outreach Service for Seniors Program</dc:title>
  <dc:creator>Carolyn Pitchot</dc:creator>
  <cp:lastModifiedBy>Jsurridge</cp:lastModifiedBy>
  <cp:revision>45</cp:revision>
  <dcterms:created xsi:type="dcterms:W3CDTF">2018-03-02T16:12:02Z</dcterms:created>
  <dcterms:modified xsi:type="dcterms:W3CDTF">2018-04-18T02:09:55Z</dcterms:modified>
</cp:coreProperties>
</file>