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47"/>
  </p:notesMasterIdLst>
  <p:handoutMasterIdLst>
    <p:handoutMasterId r:id="rId48"/>
  </p:handoutMasterIdLst>
  <p:sldIdLst>
    <p:sldId id="265" r:id="rId2"/>
    <p:sldId id="330" r:id="rId3"/>
    <p:sldId id="306" r:id="rId4"/>
    <p:sldId id="313" r:id="rId5"/>
    <p:sldId id="315" r:id="rId6"/>
    <p:sldId id="316" r:id="rId7"/>
    <p:sldId id="317" r:id="rId8"/>
    <p:sldId id="319" r:id="rId9"/>
    <p:sldId id="321" r:id="rId10"/>
    <p:sldId id="322" r:id="rId11"/>
    <p:sldId id="323" r:id="rId12"/>
    <p:sldId id="320" r:id="rId13"/>
    <p:sldId id="324" r:id="rId14"/>
    <p:sldId id="325" r:id="rId15"/>
    <p:sldId id="326" r:id="rId16"/>
    <p:sldId id="327" r:id="rId17"/>
    <p:sldId id="329" r:id="rId18"/>
    <p:sldId id="331" r:id="rId19"/>
    <p:sldId id="294" r:id="rId20"/>
    <p:sldId id="328" r:id="rId21"/>
    <p:sldId id="276" r:id="rId22"/>
    <p:sldId id="278" r:id="rId23"/>
    <p:sldId id="299" r:id="rId24"/>
    <p:sldId id="283" r:id="rId25"/>
    <p:sldId id="284" r:id="rId26"/>
    <p:sldId id="285" r:id="rId27"/>
    <p:sldId id="288" r:id="rId28"/>
    <p:sldId id="287" r:id="rId29"/>
    <p:sldId id="289" r:id="rId30"/>
    <p:sldId id="279" r:id="rId31"/>
    <p:sldId id="312" r:id="rId32"/>
    <p:sldId id="270" r:id="rId33"/>
    <p:sldId id="309" r:id="rId34"/>
    <p:sldId id="311" r:id="rId35"/>
    <p:sldId id="302" r:id="rId36"/>
    <p:sldId id="280" r:id="rId37"/>
    <p:sldId id="303" r:id="rId38"/>
    <p:sldId id="304" r:id="rId39"/>
    <p:sldId id="305" r:id="rId40"/>
    <p:sldId id="333" r:id="rId41"/>
    <p:sldId id="290" r:id="rId42"/>
    <p:sldId id="332" r:id="rId43"/>
    <p:sldId id="301" r:id="rId44"/>
    <p:sldId id="295" r:id="rId45"/>
    <p:sldId id="293" r:id="rId46"/>
  </p:sldIdLst>
  <p:sldSz cx="9144000" cy="6858000" type="screen4x3"/>
  <p:notesSz cx="7010400" cy="9296400"/>
  <p:embeddedFontLst>
    <p:embeddedFont>
      <p:font typeface="Calibri" panose="020F0502020204030204" pitchFamily="34" charset="0"/>
      <p:regular r:id="rId49"/>
      <p:bold r:id="rId50"/>
      <p:italic r:id="rId51"/>
      <p:boldItalic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3DC"/>
    <a:srgbClr val="78BE20"/>
    <a:srgbClr val="898D8D"/>
    <a:srgbClr val="00B2A9"/>
    <a:srgbClr val="ED8B00"/>
    <a:srgbClr val="F3D03E"/>
    <a:srgbClr val="0033A0"/>
    <a:srgbClr val="00B2D3"/>
    <a:srgbClr val="000000"/>
    <a:srgbClr val="0033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41" autoAdjust="0"/>
    <p:restoredTop sz="99080" autoAdjust="0"/>
  </p:normalViewPr>
  <p:slideViewPr>
    <p:cSldViewPr snapToGrid="0" snapToObjects="1">
      <p:cViewPr varScale="1">
        <p:scale>
          <a:sx n="90" d="100"/>
          <a:sy n="90" d="100"/>
        </p:scale>
        <p:origin x="11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5" d="100"/>
          <a:sy n="65" d="100"/>
        </p:scale>
        <p:origin x="278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B966D-5816-453D-9CAC-7CAF99E833A3}"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n-US"/>
        </a:p>
      </dgm:t>
    </dgm:pt>
    <dgm:pt modelId="{5E5A40B8-1773-46F1-9C2C-1647F622593E}">
      <dgm:prSet phldrT="[Text]"/>
      <dgm:spPr/>
      <dgm:t>
        <a:bodyPr/>
        <a:lstStyle/>
        <a:p>
          <a:r>
            <a:rPr lang="en-US" b="1" dirty="0"/>
            <a:t>1</a:t>
          </a:r>
        </a:p>
      </dgm:t>
    </dgm:pt>
    <dgm:pt modelId="{E9681E0A-03A9-4440-98D0-06371F9753D7}" type="parTrans" cxnId="{7C8935CE-0E99-40D0-A553-11A90CAC18E8}">
      <dgm:prSet/>
      <dgm:spPr/>
      <dgm:t>
        <a:bodyPr/>
        <a:lstStyle/>
        <a:p>
          <a:endParaRPr lang="en-US"/>
        </a:p>
      </dgm:t>
    </dgm:pt>
    <dgm:pt modelId="{4A297003-0408-42F2-8201-FF5EDD335ECD}" type="sibTrans" cxnId="{7C8935CE-0E99-40D0-A553-11A90CAC18E8}">
      <dgm:prSet/>
      <dgm:spPr/>
      <dgm:t>
        <a:bodyPr/>
        <a:lstStyle/>
        <a:p>
          <a:endParaRPr lang="en-US"/>
        </a:p>
      </dgm:t>
    </dgm:pt>
    <dgm:pt modelId="{4AED7C61-9A63-41E2-810C-1AC195D6C4DE}">
      <dgm:prSet phldrT="[Text]"/>
      <dgm:spPr/>
      <dgm:t>
        <a:bodyPr/>
        <a:lstStyle/>
        <a:p>
          <a:r>
            <a:rPr lang="en-US" dirty="0"/>
            <a:t>Guardian of the Person</a:t>
          </a:r>
        </a:p>
      </dgm:t>
    </dgm:pt>
    <dgm:pt modelId="{A4D61519-06C0-4B1E-B520-84ADECD400E5}" type="parTrans" cxnId="{E98BD135-C1B0-4CDE-AA27-D970667DE4FF}">
      <dgm:prSet/>
      <dgm:spPr/>
      <dgm:t>
        <a:bodyPr/>
        <a:lstStyle/>
        <a:p>
          <a:endParaRPr lang="en-US"/>
        </a:p>
      </dgm:t>
    </dgm:pt>
    <dgm:pt modelId="{680AB8DA-B98E-4C27-8C02-9F596E969C9A}" type="sibTrans" cxnId="{E98BD135-C1B0-4CDE-AA27-D970667DE4FF}">
      <dgm:prSet/>
      <dgm:spPr/>
      <dgm:t>
        <a:bodyPr/>
        <a:lstStyle/>
        <a:p>
          <a:endParaRPr lang="en-US"/>
        </a:p>
      </dgm:t>
    </dgm:pt>
    <dgm:pt modelId="{E096A103-AB42-44A0-A182-6B878488FD1D}">
      <dgm:prSet phldrT="[Text]"/>
      <dgm:spPr/>
      <dgm:t>
        <a:bodyPr/>
        <a:lstStyle/>
        <a:p>
          <a:r>
            <a:rPr lang="en-US" b="1" dirty="0"/>
            <a:t>2</a:t>
          </a:r>
        </a:p>
      </dgm:t>
    </dgm:pt>
    <dgm:pt modelId="{CDEBC04F-8612-474E-97C8-4848C20B3CF7}" type="parTrans" cxnId="{69643EF8-E78A-48D8-815A-8428E78EE01B}">
      <dgm:prSet/>
      <dgm:spPr/>
      <dgm:t>
        <a:bodyPr/>
        <a:lstStyle/>
        <a:p>
          <a:endParaRPr lang="en-US"/>
        </a:p>
      </dgm:t>
    </dgm:pt>
    <dgm:pt modelId="{3CC98A8E-8F25-4A57-A2BB-85A6A5FAB575}" type="sibTrans" cxnId="{69643EF8-E78A-48D8-815A-8428E78EE01B}">
      <dgm:prSet/>
      <dgm:spPr/>
      <dgm:t>
        <a:bodyPr/>
        <a:lstStyle/>
        <a:p>
          <a:endParaRPr lang="en-US"/>
        </a:p>
      </dgm:t>
    </dgm:pt>
    <dgm:pt modelId="{9F282C8B-0056-4A12-9895-DD498674748B}">
      <dgm:prSet phldrT="[Text]"/>
      <dgm:spPr/>
      <dgm:t>
        <a:bodyPr/>
        <a:lstStyle/>
        <a:p>
          <a:r>
            <a:rPr lang="en-US" dirty="0"/>
            <a:t>Attorney named in a Power of Attorney for Personal Care (POA)</a:t>
          </a:r>
        </a:p>
      </dgm:t>
    </dgm:pt>
    <dgm:pt modelId="{6626D030-4023-428E-A513-8B18409D75B5}" type="parTrans" cxnId="{F3E12EA0-0C50-4CF8-AD56-CFDA879BC4F9}">
      <dgm:prSet/>
      <dgm:spPr/>
      <dgm:t>
        <a:bodyPr/>
        <a:lstStyle/>
        <a:p>
          <a:endParaRPr lang="en-US"/>
        </a:p>
      </dgm:t>
    </dgm:pt>
    <dgm:pt modelId="{1ABE4BF3-9C42-43D5-9C6E-D5FB9E1E4921}" type="sibTrans" cxnId="{F3E12EA0-0C50-4CF8-AD56-CFDA879BC4F9}">
      <dgm:prSet/>
      <dgm:spPr/>
      <dgm:t>
        <a:bodyPr/>
        <a:lstStyle/>
        <a:p>
          <a:endParaRPr lang="en-US"/>
        </a:p>
      </dgm:t>
    </dgm:pt>
    <dgm:pt modelId="{C1F13783-FBA6-46E7-998D-E661426DA07C}">
      <dgm:prSet phldrT="[Text]"/>
      <dgm:spPr/>
      <dgm:t>
        <a:bodyPr/>
        <a:lstStyle/>
        <a:p>
          <a:r>
            <a:rPr lang="en-US" b="1" dirty="0"/>
            <a:t>3</a:t>
          </a:r>
        </a:p>
      </dgm:t>
    </dgm:pt>
    <dgm:pt modelId="{92646318-2158-41A5-A426-2413E0AFCF84}" type="parTrans" cxnId="{CBD6C969-5B44-4BCB-B18E-B72CD58331FE}">
      <dgm:prSet/>
      <dgm:spPr/>
      <dgm:t>
        <a:bodyPr/>
        <a:lstStyle/>
        <a:p>
          <a:endParaRPr lang="en-US"/>
        </a:p>
      </dgm:t>
    </dgm:pt>
    <dgm:pt modelId="{81CEB671-6FA3-49AC-B296-21D3305F2E9D}" type="sibTrans" cxnId="{CBD6C969-5B44-4BCB-B18E-B72CD58331FE}">
      <dgm:prSet/>
      <dgm:spPr/>
      <dgm:t>
        <a:bodyPr/>
        <a:lstStyle/>
        <a:p>
          <a:endParaRPr lang="en-US"/>
        </a:p>
      </dgm:t>
    </dgm:pt>
    <dgm:pt modelId="{FA493E81-15AE-4B6E-A716-991F1972FD6F}">
      <dgm:prSet phldrT="[Text]"/>
      <dgm:spPr/>
      <dgm:t>
        <a:bodyPr/>
        <a:lstStyle/>
        <a:p>
          <a:r>
            <a:rPr lang="en-US" dirty="0"/>
            <a:t>Representative appointed by the Ontario Consent and Capacity Board</a:t>
          </a:r>
        </a:p>
      </dgm:t>
    </dgm:pt>
    <dgm:pt modelId="{9394E922-7D85-4558-AED2-4A72858E8D6D}" type="parTrans" cxnId="{52B205F0-BD53-485A-96D7-D23851408725}">
      <dgm:prSet/>
      <dgm:spPr/>
      <dgm:t>
        <a:bodyPr/>
        <a:lstStyle/>
        <a:p>
          <a:endParaRPr lang="en-US"/>
        </a:p>
      </dgm:t>
    </dgm:pt>
    <dgm:pt modelId="{7385F734-A4FC-4AFF-998C-833752EEE73F}" type="sibTrans" cxnId="{52B205F0-BD53-485A-96D7-D23851408725}">
      <dgm:prSet/>
      <dgm:spPr/>
      <dgm:t>
        <a:bodyPr/>
        <a:lstStyle/>
        <a:p>
          <a:endParaRPr lang="en-US"/>
        </a:p>
      </dgm:t>
    </dgm:pt>
    <dgm:pt modelId="{BFF46754-92CA-4DDD-9436-B8571946C339}">
      <dgm:prSet phldrT="[Text]"/>
      <dgm:spPr/>
      <dgm:t>
        <a:bodyPr/>
        <a:lstStyle/>
        <a:p>
          <a:r>
            <a:rPr lang="en-US" dirty="0"/>
            <a:t>Any other relative</a:t>
          </a:r>
        </a:p>
      </dgm:t>
    </dgm:pt>
    <dgm:pt modelId="{B0DCE1E4-E9D8-418E-945B-4703ADFBA008}" type="parTrans" cxnId="{CAE17426-9533-4838-B90C-3132396AC2F6}">
      <dgm:prSet/>
      <dgm:spPr/>
      <dgm:t>
        <a:bodyPr/>
        <a:lstStyle/>
        <a:p>
          <a:endParaRPr lang="en-US"/>
        </a:p>
      </dgm:t>
    </dgm:pt>
    <dgm:pt modelId="{6457A827-5BD4-4C1D-BAAB-2511B4F87584}" type="sibTrans" cxnId="{CAE17426-9533-4838-B90C-3132396AC2F6}">
      <dgm:prSet/>
      <dgm:spPr/>
      <dgm:t>
        <a:bodyPr/>
        <a:lstStyle/>
        <a:p>
          <a:endParaRPr lang="en-US"/>
        </a:p>
      </dgm:t>
    </dgm:pt>
    <dgm:pt modelId="{987A61C3-BC7C-473E-9CA8-4BC9B2637F2E}">
      <dgm:prSet phldrT="[Text]"/>
      <dgm:spPr/>
      <dgm:t>
        <a:bodyPr/>
        <a:lstStyle/>
        <a:p>
          <a:r>
            <a:rPr lang="en-US" b="1" dirty="0"/>
            <a:t>4</a:t>
          </a:r>
        </a:p>
      </dgm:t>
    </dgm:pt>
    <dgm:pt modelId="{05A18D6E-6BDA-40DB-B8B6-8B293CB31BF3}" type="parTrans" cxnId="{5971D374-9DDF-4F01-AF4A-68FA84D1B4F0}">
      <dgm:prSet/>
      <dgm:spPr/>
      <dgm:t>
        <a:bodyPr/>
        <a:lstStyle/>
        <a:p>
          <a:endParaRPr lang="en-US"/>
        </a:p>
      </dgm:t>
    </dgm:pt>
    <dgm:pt modelId="{CA20F5E1-1710-4209-A4CD-F0202DB3719E}" type="sibTrans" cxnId="{5971D374-9DDF-4F01-AF4A-68FA84D1B4F0}">
      <dgm:prSet/>
      <dgm:spPr/>
      <dgm:t>
        <a:bodyPr/>
        <a:lstStyle/>
        <a:p>
          <a:endParaRPr lang="en-US"/>
        </a:p>
      </dgm:t>
    </dgm:pt>
    <dgm:pt modelId="{A5522294-7CFE-4233-BE05-852B673EFB35}">
      <dgm:prSet phldrT="[Text]"/>
      <dgm:spPr/>
      <dgm:t>
        <a:bodyPr/>
        <a:lstStyle/>
        <a:p>
          <a:r>
            <a:rPr lang="en-US" dirty="0"/>
            <a:t>Spouse or Partner</a:t>
          </a:r>
        </a:p>
      </dgm:t>
    </dgm:pt>
    <dgm:pt modelId="{A57B8514-F7A2-44D4-94D9-4C32DF87055F}" type="parTrans" cxnId="{A456067E-6AF5-4909-B082-ADA6434E002A}">
      <dgm:prSet/>
      <dgm:spPr/>
      <dgm:t>
        <a:bodyPr/>
        <a:lstStyle/>
        <a:p>
          <a:endParaRPr lang="en-US"/>
        </a:p>
      </dgm:t>
    </dgm:pt>
    <dgm:pt modelId="{A8BF2EE3-B41E-49A5-B367-5136A80F406F}" type="sibTrans" cxnId="{A456067E-6AF5-4909-B082-ADA6434E002A}">
      <dgm:prSet/>
      <dgm:spPr/>
      <dgm:t>
        <a:bodyPr/>
        <a:lstStyle/>
        <a:p>
          <a:endParaRPr lang="en-US"/>
        </a:p>
      </dgm:t>
    </dgm:pt>
    <dgm:pt modelId="{8357E0E5-77E7-4D0D-A93F-9EDAA350CB05}">
      <dgm:prSet phldrT="[Text]"/>
      <dgm:spPr/>
      <dgm:t>
        <a:bodyPr/>
        <a:lstStyle/>
        <a:p>
          <a:r>
            <a:rPr lang="en-US" b="1" dirty="0"/>
            <a:t>5</a:t>
          </a:r>
        </a:p>
      </dgm:t>
    </dgm:pt>
    <dgm:pt modelId="{0A4758EE-F4A3-482B-BBCD-BB877B1EF2EE}" type="parTrans" cxnId="{DDE9A8C2-9AD9-46C1-8498-79D06B9B654D}">
      <dgm:prSet/>
      <dgm:spPr/>
      <dgm:t>
        <a:bodyPr/>
        <a:lstStyle/>
        <a:p>
          <a:endParaRPr lang="en-US"/>
        </a:p>
      </dgm:t>
    </dgm:pt>
    <dgm:pt modelId="{35B7C68E-C8A0-4CE6-A72C-E51CE2952752}" type="sibTrans" cxnId="{DDE9A8C2-9AD9-46C1-8498-79D06B9B654D}">
      <dgm:prSet/>
      <dgm:spPr/>
      <dgm:t>
        <a:bodyPr/>
        <a:lstStyle/>
        <a:p>
          <a:endParaRPr lang="en-US"/>
        </a:p>
      </dgm:t>
    </dgm:pt>
    <dgm:pt modelId="{8A8CA2E3-7E1C-4836-8103-6E46D37D0D21}">
      <dgm:prSet phldrT="[Text]"/>
      <dgm:spPr/>
      <dgm:t>
        <a:bodyPr/>
        <a:lstStyle/>
        <a:p>
          <a:r>
            <a:rPr lang="en-US" dirty="0"/>
            <a:t>Child or parent or Children’s Aid Society or other person lawfully entitled</a:t>
          </a:r>
        </a:p>
      </dgm:t>
    </dgm:pt>
    <dgm:pt modelId="{B45A9F9A-A39F-4A0D-84EE-C0E546720D35}" type="parTrans" cxnId="{270E8E6C-7FC3-4DCD-AC93-342BF0FEF512}">
      <dgm:prSet/>
      <dgm:spPr/>
      <dgm:t>
        <a:bodyPr/>
        <a:lstStyle/>
        <a:p>
          <a:endParaRPr lang="en-US"/>
        </a:p>
      </dgm:t>
    </dgm:pt>
    <dgm:pt modelId="{77ACF5CD-2783-4EAF-B330-A468714C71A5}" type="sibTrans" cxnId="{270E8E6C-7FC3-4DCD-AC93-342BF0FEF512}">
      <dgm:prSet/>
      <dgm:spPr/>
      <dgm:t>
        <a:bodyPr/>
        <a:lstStyle/>
        <a:p>
          <a:endParaRPr lang="en-US"/>
        </a:p>
      </dgm:t>
    </dgm:pt>
    <dgm:pt modelId="{463AC329-7BF3-420B-9D59-D47D7865DD97}">
      <dgm:prSet phldrT="[Text]"/>
      <dgm:spPr/>
      <dgm:t>
        <a:bodyPr/>
        <a:lstStyle/>
        <a:p>
          <a:r>
            <a:rPr lang="en-US" b="1" dirty="0"/>
            <a:t>6</a:t>
          </a:r>
        </a:p>
      </dgm:t>
    </dgm:pt>
    <dgm:pt modelId="{1B54E456-8991-49B3-A52F-B6B7E17314D9}" type="parTrans" cxnId="{1A7A513A-2F2E-485D-898F-4BA14413E619}">
      <dgm:prSet/>
      <dgm:spPr/>
      <dgm:t>
        <a:bodyPr/>
        <a:lstStyle/>
        <a:p>
          <a:endParaRPr lang="en-US"/>
        </a:p>
      </dgm:t>
    </dgm:pt>
    <dgm:pt modelId="{B40AB08E-B1BD-4AEB-BE41-9A8300647169}" type="sibTrans" cxnId="{1A7A513A-2F2E-485D-898F-4BA14413E619}">
      <dgm:prSet/>
      <dgm:spPr/>
      <dgm:t>
        <a:bodyPr/>
        <a:lstStyle/>
        <a:p>
          <a:endParaRPr lang="en-US"/>
        </a:p>
      </dgm:t>
    </dgm:pt>
    <dgm:pt modelId="{EF0795F7-336E-468E-AD12-693EA390501B}">
      <dgm:prSet phldrT="[Text]"/>
      <dgm:spPr/>
      <dgm:t>
        <a:bodyPr/>
        <a:lstStyle/>
        <a:p>
          <a:r>
            <a:rPr lang="en-US" dirty="0"/>
            <a:t>A parent who only has right of access</a:t>
          </a:r>
        </a:p>
      </dgm:t>
    </dgm:pt>
    <dgm:pt modelId="{1AD6C856-C42E-4F11-B4B5-744C66CF97D5}" type="parTrans" cxnId="{6C0C67C2-FB6D-4913-A285-7636495DD261}">
      <dgm:prSet/>
      <dgm:spPr/>
      <dgm:t>
        <a:bodyPr/>
        <a:lstStyle/>
        <a:p>
          <a:endParaRPr lang="en-US"/>
        </a:p>
      </dgm:t>
    </dgm:pt>
    <dgm:pt modelId="{68FA42D9-E663-4CA7-B732-F4F6A6C96868}" type="sibTrans" cxnId="{6C0C67C2-FB6D-4913-A285-7636495DD261}">
      <dgm:prSet/>
      <dgm:spPr/>
      <dgm:t>
        <a:bodyPr/>
        <a:lstStyle/>
        <a:p>
          <a:endParaRPr lang="en-US"/>
        </a:p>
      </dgm:t>
    </dgm:pt>
    <dgm:pt modelId="{9D348462-A229-47AB-BA26-E85D994AB970}">
      <dgm:prSet phldrT="[Text]"/>
      <dgm:spPr/>
      <dgm:t>
        <a:bodyPr/>
        <a:lstStyle/>
        <a:p>
          <a:r>
            <a:rPr lang="en-US" b="1" dirty="0"/>
            <a:t>7</a:t>
          </a:r>
        </a:p>
      </dgm:t>
    </dgm:pt>
    <dgm:pt modelId="{DDCC4898-99E9-4120-8F89-9AA82CCC3905}" type="parTrans" cxnId="{9F98E56F-C111-43B6-9C99-A09689982E91}">
      <dgm:prSet/>
      <dgm:spPr/>
      <dgm:t>
        <a:bodyPr/>
        <a:lstStyle/>
        <a:p>
          <a:endParaRPr lang="en-US"/>
        </a:p>
      </dgm:t>
    </dgm:pt>
    <dgm:pt modelId="{C7638C60-9EB9-4018-99F0-20F569D4F3D6}" type="sibTrans" cxnId="{9F98E56F-C111-43B6-9C99-A09689982E91}">
      <dgm:prSet/>
      <dgm:spPr/>
      <dgm:t>
        <a:bodyPr/>
        <a:lstStyle/>
        <a:p>
          <a:endParaRPr lang="en-US"/>
        </a:p>
      </dgm:t>
    </dgm:pt>
    <dgm:pt modelId="{4823D4AA-7BE6-4369-BD4C-E22231D61787}">
      <dgm:prSet phldrT="[Text]"/>
      <dgm:spPr/>
      <dgm:t>
        <a:bodyPr/>
        <a:lstStyle/>
        <a:p>
          <a:r>
            <a:rPr lang="en-US" dirty="0"/>
            <a:t>Brother or sister</a:t>
          </a:r>
        </a:p>
      </dgm:t>
    </dgm:pt>
    <dgm:pt modelId="{F36BC023-CBCE-4211-A719-35CECA4E23A9}" type="parTrans" cxnId="{70F018B1-BECD-4D2C-9D7A-E0BA3983EAF2}">
      <dgm:prSet/>
      <dgm:spPr/>
      <dgm:t>
        <a:bodyPr/>
        <a:lstStyle/>
        <a:p>
          <a:endParaRPr lang="en-US"/>
        </a:p>
      </dgm:t>
    </dgm:pt>
    <dgm:pt modelId="{FAF53BEF-B336-4CBD-A214-49491D39498A}" type="sibTrans" cxnId="{70F018B1-BECD-4D2C-9D7A-E0BA3983EAF2}">
      <dgm:prSet/>
      <dgm:spPr/>
      <dgm:t>
        <a:bodyPr/>
        <a:lstStyle/>
        <a:p>
          <a:endParaRPr lang="en-US"/>
        </a:p>
      </dgm:t>
    </dgm:pt>
    <dgm:pt modelId="{2F5E7F7F-89AF-4B2F-952F-5432DEDF0C06}">
      <dgm:prSet phldrT="[Text]"/>
      <dgm:spPr/>
      <dgm:t>
        <a:bodyPr/>
        <a:lstStyle/>
        <a:p>
          <a:r>
            <a:rPr lang="en-US" b="1" dirty="0"/>
            <a:t>8</a:t>
          </a:r>
        </a:p>
      </dgm:t>
    </dgm:pt>
    <dgm:pt modelId="{6333ABF6-1EE6-4EEE-86E7-A9A1FF13BA4E}" type="parTrans" cxnId="{9AED6836-42C9-4B03-8BAE-39D7181B71EE}">
      <dgm:prSet/>
      <dgm:spPr/>
      <dgm:t>
        <a:bodyPr/>
        <a:lstStyle/>
        <a:p>
          <a:endParaRPr lang="en-US"/>
        </a:p>
      </dgm:t>
    </dgm:pt>
    <dgm:pt modelId="{90C421ED-ABFB-4E8B-B97E-A8F4DFF13778}" type="sibTrans" cxnId="{9AED6836-42C9-4B03-8BAE-39D7181B71EE}">
      <dgm:prSet/>
      <dgm:spPr/>
      <dgm:t>
        <a:bodyPr/>
        <a:lstStyle/>
        <a:p>
          <a:endParaRPr lang="en-US"/>
        </a:p>
      </dgm:t>
    </dgm:pt>
    <dgm:pt modelId="{2B262913-D0BE-4CF6-B486-23A88DA21131}" type="pres">
      <dgm:prSet presAssocID="{A1BB966D-5816-453D-9CAC-7CAF99E833A3}" presName="linearFlow" presStyleCnt="0">
        <dgm:presLayoutVars>
          <dgm:dir/>
          <dgm:animLvl val="lvl"/>
          <dgm:resizeHandles val="exact"/>
        </dgm:presLayoutVars>
      </dgm:prSet>
      <dgm:spPr/>
      <dgm:t>
        <a:bodyPr/>
        <a:lstStyle/>
        <a:p>
          <a:endParaRPr lang="en-CA"/>
        </a:p>
      </dgm:t>
    </dgm:pt>
    <dgm:pt modelId="{8D724806-097C-4429-83BD-045E271CCA97}" type="pres">
      <dgm:prSet presAssocID="{5E5A40B8-1773-46F1-9C2C-1647F622593E}" presName="composite" presStyleCnt="0"/>
      <dgm:spPr/>
    </dgm:pt>
    <dgm:pt modelId="{EDDB54E3-55A1-4059-BFAE-652D98A9043D}" type="pres">
      <dgm:prSet presAssocID="{5E5A40B8-1773-46F1-9C2C-1647F622593E}" presName="parentText" presStyleLbl="alignNode1" presStyleIdx="0" presStyleCnt="8">
        <dgm:presLayoutVars>
          <dgm:chMax val="1"/>
          <dgm:bulletEnabled val="1"/>
        </dgm:presLayoutVars>
      </dgm:prSet>
      <dgm:spPr/>
      <dgm:t>
        <a:bodyPr/>
        <a:lstStyle/>
        <a:p>
          <a:endParaRPr lang="en-CA"/>
        </a:p>
      </dgm:t>
    </dgm:pt>
    <dgm:pt modelId="{F74E3539-02BE-42CB-8876-15093DCA485F}" type="pres">
      <dgm:prSet presAssocID="{5E5A40B8-1773-46F1-9C2C-1647F622593E}" presName="descendantText" presStyleLbl="alignAcc1" presStyleIdx="0" presStyleCnt="8" custLinFactNeighborX="825" custLinFactNeighborY="-706">
        <dgm:presLayoutVars>
          <dgm:bulletEnabled val="1"/>
        </dgm:presLayoutVars>
      </dgm:prSet>
      <dgm:spPr/>
      <dgm:t>
        <a:bodyPr/>
        <a:lstStyle/>
        <a:p>
          <a:endParaRPr lang="en-CA"/>
        </a:p>
      </dgm:t>
    </dgm:pt>
    <dgm:pt modelId="{D37B9B7C-1653-4956-A54E-295E64371014}" type="pres">
      <dgm:prSet presAssocID="{4A297003-0408-42F2-8201-FF5EDD335ECD}" presName="sp" presStyleCnt="0"/>
      <dgm:spPr/>
    </dgm:pt>
    <dgm:pt modelId="{AA0A629F-1E4E-417B-8F3C-97E7CC06CFBD}" type="pres">
      <dgm:prSet presAssocID="{E096A103-AB42-44A0-A182-6B878488FD1D}" presName="composite" presStyleCnt="0"/>
      <dgm:spPr/>
    </dgm:pt>
    <dgm:pt modelId="{691D93EA-C810-48EB-9B5C-FE4427DC3EF6}" type="pres">
      <dgm:prSet presAssocID="{E096A103-AB42-44A0-A182-6B878488FD1D}" presName="parentText" presStyleLbl="alignNode1" presStyleIdx="1" presStyleCnt="8">
        <dgm:presLayoutVars>
          <dgm:chMax val="1"/>
          <dgm:bulletEnabled val="1"/>
        </dgm:presLayoutVars>
      </dgm:prSet>
      <dgm:spPr/>
      <dgm:t>
        <a:bodyPr/>
        <a:lstStyle/>
        <a:p>
          <a:endParaRPr lang="en-CA"/>
        </a:p>
      </dgm:t>
    </dgm:pt>
    <dgm:pt modelId="{537A3F55-F621-4F8A-8190-AC7FFB475B3E}" type="pres">
      <dgm:prSet presAssocID="{E096A103-AB42-44A0-A182-6B878488FD1D}" presName="descendantText" presStyleLbl="alignAcc1" presStyleIdx="1" presStyleCnt="8">
        <dgm:presLayoutVars>
          <dgm:bulletEnabled val="1"/>
        </dgm:presLayoutVars>
      </dgm:prSet>
      <dgm:spPr/>
      <dgm:t>
        <a:bodyPr/>
        <a:lstStyle/>
        <a:p>
          <a:endParaRPr lang="en-CA"/>
        </a:p>
      </dgm:t>
    </dgm:pt>
    <dgm:pt modelId="{DE078B01-B13B-45C8-8C98-9CBBA6F8B50A}" type="pres">
      <dgm:prSet presAssocID="{3CC98A8E-8F25-4A57-A2BB-85A6A5FAB575}" presName="sp" presStyleCnt="0"/>
      <dgm:spPr/>
    </dgm:pt>
    <dgm:pt modelId="{511DCAB5-347D-448D-8FE0-EC54FA467BDD}" type="pres">
      <dgm:prSet presAssocID="{C1F13783-FBA6-46E7-998D-E661426DA07C}" presName="composite" presStyleCnt="0"/>
      <dgm:spPr/>
    </dgm:pt>
    <dgm:pt modelId="{7D37A940-FDD4-4C79-AB68-5A2D0DE2AB44}" type="pres">
      <dgm:prSet presAssocID="{C1F13783-FBA6-46E7-998D-E661426DA07C}" presName="parentText" presStyleLbl="alignNode1" presStyleIdx="2" presStyleCnt="8">
        <dgm:presLayoutVars>
          <dgm:chMax val="1"/>
          <dgm:bulletEnabled val="1"/>
        </dgm:presLayoutVars>
      </dgm:prSet>
      <dgm:spPr/>
      <dgm:t>
        <a:bodyPr/>
        <a:lstStyle/>
        <a:p>
          <a:endParaRPr lang="en-CA"/>
        </a:p>
      </dgm:t>
    </dgm:pt>
    <dgm:pt modelId="{6A7EB928-B9F0-4DB1-9698-91119200B69F}" type="pres">
      <dgm:prSet presAssocID="{C1F13783-FBA6-46E7-998D-E661426DA07C}" presName="descendantText" presStyleLbl="alignAcc1" presStyleIdx="2" presStyleCnt="8">
        <dgm:presLayoutVars>
          <dgm:bulletEnabled val="1"/>
        </dgm:presLayoutVars>
      </dgm:prSet>
      <dgm:spPr/>
      <dgm:t>
        <a:bodyPr/>
        <a:lstStyle/>
        <a:p>
          <a:endParaRPr lang="en-CA"/>
        </a:p>
      </dgm:t>
    </dgm:pt>
    <dgm:pt modelId="{94877312-39FF-409F-BC74-6DD0FF1F7710}" type="pres">
      <dgm:prSet presAssocID="{81CEB671-6FA3-49AC-B296-21D3305F2E9D}" presName="sp" presStyleCnt="0"/>
      <dgm:spPr/>
    </dgm:pt>
    <dgm:pt modelId="{72373E93-999F-4EA0-B7E9-7BFB05B0EFC7}" type="pres">
      <dgm:prSet presAssocID="{987A61C3-BC7C-473E-9CA8-4BC9B2637F2E}" presName="composite" presStyleCnt="0"/>
      <dgm:spPr/>
    </dgm:pt>
    <dgm:pt modelId="{7865D1F0-875F-4B05-AEB5-1E31270C0E27}" type="pres">
      <dgm:prSet presAssocID="{987A61C3-BC7C-473E-9CA8-4BC9B2637F2E}" presName="parentText" presStyleLbl="alignNode1" presStyleIdx="3" presStyleCnt="8">
        <dgm:presLayoutVars>
          <dgm:chMax val="1"/>
          <dgm:bulletEnabled val="1"/>
        </dgm:presLayoutVars>
      </dgm:prSet>
      <dgm:spPr/>
      <dgm:t>
        <a:bodyPr/>
        <a:lstStyle/>
        <a:p>
          <a:endParaRPr lang="en-CA"/>
        </a:p>
      </dgm:t>
    </dgm:pt>
    <dgm:pt modelId="{5915EE4A-6BAD-4D44-97A8-F46ACDD148E6}" type="pres">
      <dgm:prSet presAssocID="{987A61C3-BC7C-473E-9CA8-4BC9B2637F2E}" presName="descendantText" presStyleLbl="alignAcc1" presStyleIdx="3" presStyleCnt="8">
        <dgm:presLayoutVars>
          <dgm:bulletEnabled val="1"/>
        </dgm:presLayoutVars>
      </dgm:prSet>
      <dgm:spPr/>
      <dgm:t>
        <a:bodyPr/>
        <a:lstStyle/>
        <a:p>
          <a:endParaRPr lang="en-CA"/>
        </a:p>
      </dgm:t>
    </dgm:pt>
    <dgm:pt modelId="{B26A7057-1DBF-4D7B-B584-825DD6E72BA7}" type="pres">
      <dgm:prSet presAssocID="{CA20F5E1-1710-4209-A4CD-F0202DB3719E}" presName="sp" presStyleCnt="0"/>
      <dgm:spPr/>
    </dgm:pt>
    <dgm:pt modelId="{99F4350B-C097-4E5F-9C85-93A7EB5DECF2}" type="pres">
      <dgm:prSet presAssocID="{8357E0E5-77E7-4D0D-A93F-9EDAA350CB05}" presName="composite" presStyleCnt="0"/>
      <dgm:spPr/>
    </dgm:pt>
    <dgm:pt modelId="{294517C6-E9B7-4569-8BAD-D169D9BE01E5}" type="pres">
      <dgm:prSet presAssocID="{8357E0E5-77E7-4D0D-A93F-9EDAA350CB05}" presName="parentText" presStyleLbl="alignNode1" presStyleIdx="4" presStyleCnt="8">
        <dgm:presLayoutVars>
          <dgm:chMax val="1"/>
          <dgm:bulletEnabled val="1"/>
        </dgm:presLayoutVars>
      </dgm:prSet>
      <dgm:spPr/>
      <dgm:t>
        <a:bodyPr/>
        <a:lstStyle/>
        <a:p>
          <a:endParaRPr lang="en-CA"/>
        </a:p>
      </dgm:t>
    </dgm:pt>
    <dgm:pt modelId="{3230749A-4A66-487D-B4DB-AC5B5DD63729}" type="pres">
      <dgm:prSet presAssocID="{8357E0E5-77E7-4D0D-A93F-9EDAA350CB05}" presName="descendantText" presStyleLbl="alignAcc1" presStyleIdx="4" presStyleCnt="8">
        <dgm:presLayoutVars>
          <dgm:bulletEnabled val="1"/>
        </dgm:presLayoutVars>
      </dgm:prSet>
      <dgm:spPr/>
      <dgm:t>
        <a:bodyPr/>
        <a:lstStyle/>
        <a:p>
          <a:endParaRPr lang="en-CA"/>
        </a:p>
      </dgm:t>
    </dgm:pt>
    <dgm:pt modelId="{A7930412-A648-404D-AE80-3471E4B4ABC7}" type="pres">
      <dgm:prSet presAssocID="{35B7C68E-C8A0-4CE6-A72C-E51CE2952752}" presName="sp" presStyleCnt="0"/>
      <dgm:spPr/>
    </dgm:pt>
    <dgm:pt modelId="{86C88AFA-4236-440A-B971-3FD6B9B30E8A}" type="pres">
      <dgm:prSet presAssocID="{463AC329-7BF3-420B-9D59-D47D7865DD97}" presName="composite" presStyleCnt="0"/>
      <dgm:spPr/>
    </dgm:pt>
    <dgm:pt modelId="{72521B2D-BDAA-4D1D-ADF5-A01648D5C055}" type="pres">
      <dgm:prSet presAssocID="{463AC329-7BF3-420B-9D59-D47D7865DD97}" presName="parentText" presStyleLbl="alignNode1" presStyleIdx="5" presStyleCnt="8">
        <dgm:presLayoutVars>
          <dgm:chMax val="1"/>
          <dgm:bulletEnabled val="1"/>
        </dgm:presLayoutVars>
      </dgm:prSet>
      <dgm:spPr/>
      <dgm:t>
        <a:bodyPr/>
        <a:lstStyle/>
        <a:p>
          <a:endParaRPr lang="en-CA"/>
        </a:p>
      </dgm:t>
    </dgm:pt>
    <dgm:pt modelId="{F512C7D3-EF6B-42B2-A02B-D26FD3873D03}" type="pres">
      <dgm:prSet presAssocID="{463AC329-7BF3-420B-9D59-D47D7865DD97}" presName="descendantText" presStyleLbl="alignAcc1" presStyleIdx="5" presStyleCnt="8">
        <dgm:presLayoutVars>
          <dgm:bulletEnabled val="1"/>
        </dgm:presLayoutVars>
      </dgm:prSet>
      <dgm:spPr/>
      <dgm:t>
        <a:bodyPr/>
        <a:lstStyle/>
        <a:p>
          <a:endParaRPr lang="en-CA"/>
        </a:p>
      </dgm:t>
    </dgm:pt>
    <dgm:pt modelId="{57A67B0D-1161-48A8-8B5C-8673F273D3DE}" type="pres">
      <dgm:prSet presAssocID="{B40AB08E-B1BD-4AEB-BE41-9A8300647169}" presName="sp" presStyleCnt="0"/>
      <dgm:spPr/>
    </dgm:pt>
    <dgm:pt modelId="{324AC6CE-B16F-4E72-A735-AE57CCA06151}" type="pres">
      <dgm:prSet presAssocID="{9D348462-A229-47AB-BA26-E85D994AB970}" presName="composite" presStyleCnt="0"/>
      <dgm:spPr/>
    </dgm:pt>
    <dgm:pt modelId="{01174CD4-95A1-452D-8F0C-A19B22023261}" type="pres">
      <dgm:prSet presAssocID="{9D348462-A229-47AB-BA26-E85D994AB970}" presName="parentText" presStyleLbl="alignNode1" presStyleIdx="6" presStyleCnt="8">
        <dgm:presLayoutVars>
          <dgm:chMax val="1"/>
          <dgm:bulletEnabled val="1"/>
        </dgm:presLayoutVars>
      </dgm:prSet>
      <dgm:spPr/>
      <dgm:t>
        <a:bodyPr/>
        <a:lstStyle/>
        <a:p>
          <a:endParaRPr lang="en-CA"/>
        </a:p>
      </dgm:t>
    </dgm:pt>
    <dgm:pt modelId="{B4737B15-D4B2-4092-B289-C54E29207E3E}" type="pres">
      <dgm:prSet presAssocID="{9D348462-A229-47AB-BA26-E85D994AB970}" presName="descendantText" presStyleLbl="alignAcc1" presStyleIdx="6" presStyleCnt="8">
        <dgm:presLayoutVars>
          <dgm:bulletEnabled val="1"/>
        </dgm:presLayoutVars>
      </dgm:prSet>
      <dgm:spPr/>
      <dgm:t>
        <a:bodyPr/>
        <a:lstStyle/>
        <a:p>
          <a:endParaRPr lang="en-CA"/>
        </a:p>
      </dgm:t>
    </dgm:pt>
    <dgm:pt modelId="{82C1B3A8-4725-4590-8838-C7578C41D123}" type="pres">
      <dgm:prSet presAssocID="{C7638C60-9EB9-4018-99F0-20F569D4F3D6}" presName="sp" presStyleCnt="0"/>
      <dgm:spPr/>
    </dgm:pt>
    <dgm:pt modelId="{30ABEAD3-8608-460F-B701-C5267AB56839}" type="pres">
      <dgm:prSet presAssocID="{2F5E7F7F-89AF-4B2F-952F-5432DEDF0C06}" presName="composite" presStyleCnt="0"/>
      <dgm:spPr/>
    </dgm:pt>
    <dgm:pt modelId="{1F8643E8-1DE1-42F6-A993-01FC672C1DD5}" type="pres">
      <dgm:prSet presAssocID="{2F5E7F7F-89AF-4B2F-952F-5432DEDF0C06}" presName="parentText" presStyleLbl="alignNode1" presStyleIdx="7" presStyleCnt="8">
        <dgm:presLayoutVars>
          <dgm:chMax val="1"/>
          <dgm:bulletEnabled val="1"/>
        </dgm:presLayoutVars>
      </dgm:prSet>
      <dgm:spPr/>
      <dgm:t>
        <a:bodyPr/>
        <a:lstStyle/>
        <a:p>
          <a:endParaRPr lang="en-CA"/>
        </a:p>
      </dgm:t>
    </dgm:pt>
    <dgm:pt modelId="{937D836D-21BE-4717-AC59-CB99B0AC8FA3}" type="pres">
      <dgm:prSet presAssocID="{2F5E7F7F-89AF-4B2F-952F-5432DEDF0C06}" presName="descendantText" presStyleLbl="alignAcc1" presStyleIdx="7" presStyleCnt="8">
        <dgm:presLayoutVars>
          <dgm:bulletEnabled val="1"/>
        </dgm:presLayoutVars>
      </dgm:prSet>
      <dgm:spPr/>
      <dgm:t>
        <a:bodyPr/>
        <a:lstStyle/>
        <a:p>
          <a:endParaRPr lang="en-CA"/>
        </a:p>
      </dgm:t>
    </dgm:pt>
  </dgm:ptLst>
  <dgm:cxnLst>
    <dgm:cxn modelId="{66CF1737-B2A4-4940-B802-469F2030740F}" type="presOf" srcId="{4823D4AA-7BE6-4369-BD4C-E22231D61787}" destId="{B4737B15-D4B2-4092-B289-C54E29207E3E}" srcOrd="0" destOrd="0" presId="urn:microsoft.com/office/officeart/2005/8/layout/chevron2"/>
    <dgm:cxn modelId="{A2970B0A-3A29-4DDF-995B-3E71EBABD685}" type="presOf" srcId="{FA493E81-15AE-4B6E-A716-991F1972FD6F}" destId="{6A7EB928-B9F0-4DB1-9698-91119200B69F}" srcOrd="0" destOrd="0" presId="urn:microsoft.com/office/officeart/2005/8/layout/chevron2"/>
    <dgm:cxn modelId="{1A7A513A-2F2E-485D-898F-4BA14413E619}" srcId="{A1BB966D-5816-453D-9CAC-7CAF99E833A3}" destId="{463AC329-7BF3-420B-9D59-D47D7865DD97}" srcOrd="5" destOrd="0" parTransId="{1B54E456-8991-49B3-A52F-B6B7E17314D9}" sibTransId="{B40AB08E-B1BD-4AEB-BE41-9A8300647169}"/>
    <dgm:cxn modelId="{52B205F0-BD53-485A-96D7-D23851408725}" srcId="{C1F13783-FBA6-46E7-998D-E661426DA07C}" destId="{FA493E81-15AE-4B6E-A716-991F1972FD6F}" srcOrd="0" destOrd="0" parTransId="{9394E922-7D85-4558-AED2-4A72858E8D6D}" sibTransId="{7385F734-A4FC-4AFF-998C-833752EEE73F}"/>
    <dgm:cxn modelId="{03D1E57E-A87E-47E5-9624-5AD6B4C366EE}" type="presOf" srcId="{8357E0E5-77E7-4D0D-A93F-9EDAA350CB05}" destId="{294517C6-E9B7-4569-8BAD-D169D9BE01E5}" srcOrd="0" destOrd="0" presId="urn:microsoft.com/office/officeart/2005/8/layout/chevron2"/>
    <dgm:cxn modelId="{F3E12EA0-0C50-4CF8-AD56-CFDA879BC4F9}" srcId="{E096A103-AB42-44A0-A182-6B878488FD1D}" destId="{9F282C8B-0056-4A12-9895-DD498674748B}" srcOrd="0" destOrd="0" parTransId="{6626D030-4023-428E-A513-8B18409D75B5}" sibTransId="{1ABE4BF3-9C42-43D5-9C6E-D5FB9E1E4921}"/>
    <dgm:cxn modelId="{9AED6836-42C9-4B03-8BAE-39D7181B71EE}" srcId="{A1BB966D-5816-453D-9CAC-7CAF99E833A3}" destId="{2F5E7F7F-89AF-4B2F-952F-5432DEDF0C06}" srcOrd="7" destOrd="0" parTransId="{6333ABF6-1EE6-4EEE-86E7-A9A1FF13BA4E}" sibTransId="{90C421ED-ABFB-4E8B-B97E-A8F4DFF13778}"/>
    <dgm:cxn modelId="{69643EF8-E78A-48D8-815A-8428E78EE01B}" srcId="{A1BB966D-5816-453D-9CAC-7CAF99E833A3}" destId="{E096A103-AB42-44A0-A182-6B878488FD1D}" srcOrd="1" destOrd="0" parTransId="{CDEBC04F-8612-474E-97C8-4848C20B3CF7}" sibTransId="{3CC98A8E-8F25-4A57-A2BB-85A6A5FAB575}"/>
    <dgm:cxn modelId="{DDE9A8C2-9AD9-46C1-8498-79D06B9B654D}" srcId="{A1BB966D-5816-453D-9CAC-7CAF99E833A3}" destId="{8357E0E5-77E7-4D0D-A93F-9EDAA350CB05}" srcOrd="4" destOrd="0" parTransId="{0A4758EE-F4A3-482B-BBCD-BB877B1EF2EE}" sibTransId="{35B7C68E-C8A0-4CE6-A72C-E51CE2952752}"/>
    <dgm:cxn modelId="{7C8935CE-0E99-40D0-A553-11A90CAC18E8}" srcId="{A1BB966D-5816-453D-9CAC-7CAF99E833A3}" destId="{5E5A40B8-1773-46F1-9C2C-1647F622593E}" srcOrd="0" destOrd="0" parTransId="{E9681E0A-03A9-4440-98D0-06371F9753D7}" sibTransId="{4A297003-0408-42F2-8201-FF5EDD335ECD}"/>
    <dgm:cxn modelId="{FBA04DB6-D24B-4300-9313-270250050871}" type="presOf" srcId="{9D348462-A229-47AB-BA26-E85D994AB970}" destId="{01174CD4-95A1-452D-8F0C-A19B22023261}" srcOrd="0" destOrd="0" presId="urn:microsoft.com/office/officeart/2005/8/layout/chevron2"/>
    <dgm:cxn modelId="{A324FD53-B5B3-4DEF-96CC-C42E2A7C65BB}" type="presOf" srcId="{EF0795F7-336E-468E-AD12-693EA390501B}" destId="{F512C7D3-EF6B-42B2-A02B-D26FD3873D03}" srcOrd="0" destOrd="0" presId="urn:microsoft.com/office/officeart/2005/8/layout/chevron2"/>
    <dgm:cxn modelId="{CC356DB6-AED5-4C98-9DEE-1621AD295131}" type="presOf" srcId="{987A61C3-BC7C-473E-9CA8-4BC9B2637F2E}" destId="{7865D1F0-875F-4B05-AEB5-1E31270C0E27}" srcOrd="0" destOrd="0" presId="urn:microsoft.com/office/officeart/2005/8/layout/chevron2"/>
    <dgm:cxn modelId="{270E8E6C-7FC3-4DCD-AC93-342BF0FEF512}" srcId="{8357E0E5-77E7-4D0D-A93F-9EDAA350CB05}" destId="{8A8CA2E3-7E1C-4836-8103-6E46D37D0D21}" srcOrd="0" destOrd="0" parTransId="{B45A9F9A-A39F-4A0D-84EE-C0E546720D35}" sibTransId="{77ACF5CD-2783-4EAF-B330-A468714C71A5}"/>
    <dgm:cxn modelId="{CBD6C969-5B44-4BCB-B18E-B72CD58331FE}" srcId="{A1BB966D-5816-453D-9CAC-7CAF99E833A3}" destId="{C1F13783-FBA6-46E7-998D-E661426DA07C}" srcOrd="2" destOrd="0" parTransId="{92646318-2158-41A5-A426-2413E0AFCF84}" sibTransId="{81CEB671-6FA3-49AC-B296-21D3305F2E9D}"/>
    <dgm:cxn modelId="{3C1C37A4-0000-4A6A-821E-E5EB579DCD22}" type="presOf" srcId="{A1BB966D-5816-453D-9CAC-7CAF99E833A3}" destId="{2B262913-D0BE-4CF6-B486-23A88DA21131}" srcOrd="0" destOrd="0" presId="urn:microsoft.com/office/officeart/2005/8/layout/chevron2"/>
    <dgm:cxn modelId="{57949282-0848-4008-A07C-0EEC5DA85B50}" type="presOf" srcId="{5E5A40B8-1773-46F1-9C2C-1647F622593E}" destId="{EDDB54E3-55A1-4059-BFAE-652D98A9043D}" srcOrd="0" destOrd="0" presId="urn:microsoft.com/office/officeart/2005/8/layout/chevron2"/>
    <dgm:cxn modelId="{B89CC328-D432-471E-BC7A-EBFC372811C2}" type="presOf" srcId="{A5522294-7CFE-4233-BE05-852B673EFB35}" destId="{5915EE4A-6BAD-4D44-97A8-F46ACDD148E6}" srcOrd="0" destOrd="0" presId="urn:microsoft.com/office/officeart/2005/8/layout/chevron2"/>
    <dgm:cxn modelId="{729C5ABB-5867-4E03-8595-E110824967C4}" type="presOf" srcId="{4AED7C61-9A63-41E2-810C-1AC195D6C4DE}" destId="{F74E3539-02BE-42CB-8876-15093DCA485F}" srcOrd="0" destOrd="0" presId="urn:microsoft.com/office/officeart/2005/8/layout/chevron2"/>
    <dgm:cxn modelId="{6D8DE21C-6636-4E9D-B40D-95F9F6E63603}" type="presOf" srcId="{C1F13783-FBA6-46E7-998D-E661426DA07C}" destId="{7D37A940-FDD4-4C79-AB68-5A2D0DE2AB44}" srcOrd="0" destOrd="0" presId="urn:microsoft.com/office/officeart/2005/8/layout/chevron2"/>
    <dgm:cxn modelId="{CAE17426-9533-4838-B90C-3132396AC2F6}" srcId="{2F5E7F7F-89AF-4B2F-952F-5432DEDF0C06}" destId="{BFF46754-92CA-4DDD-9436-B8571946C339}" srcOrd="0" destOrd="0" parTransId="{B0DCE1E4-E9D8-418E-945B-4703ADFBA008}" sibTransId="{6457A827-5BD4-4C1D-BAAB-2511B4F87584}"/>
    <dgm:cxn modelId="{F1156FE2-BAB5-4D70-B692-4873BE1052B4}" type="presOf" srcId="{BFF46754-92CA-4DDD-9436-B8571946C339}" destId="{937D836D-21BE-4717-AC59-CB99B0AC8FA3}" srcOrd="0" destOrd="0" presId="urn:microsoft.com/office/officeart/2005/8/layout/chevron2"/>
    <dgm:cxn modelId="{5971D374-9DDF-4F01-AF4A-68FA84D1B4F0}" srcId="{A1BB966D-5816-453D-9CAC-7CAF99E833A3}" destId="{987A61C3-BC7C-473E-9CA8-4BC9B2637F2E}" srcOrd="3" destOrd="0" parTransId="{05A18D6E-6BDA-40DB-B8B6-8B293CB31BF3}" sibTransId="{CA20F5E1-1710-4209-A4CD-F0202DB3719E}"/>
    <dgm:cxn modelId="{E98BD135-C1B0-4CDE-AA27-D970667DE4FF}" srcId="{5E5A40B8-1773-46F1-9C2C-1647F622593E}" destId="{4AED7C61-9A63-41E2-810C-1AC195D6C4DE}" srcOrd="0" destOrd="0" parTransId="{A4D61519-06C0-4B1E-B520-84ADECD400E5}" sibTransId="{680AB8DA-B98E-4C27-8C02-9F596E969C9A}"/>
    <dgm:cxn modelId="{F01E397B-0F6D-4E3C-B8EC-8870A06BB61D}" type="presOf" srcId="{2F5E7F7F-89AF-4B2F-952F-5432DEDF0C06}" destId="{1F8643E8-1DE1-42F6-A993-01FC672C1DD5}" srcOrd="0" destOrd="0" presId="urn:microsoft.com/office/officeart/2005/8/layout/chevron2"/>
    <dgm:cxn modelId="{E1CA25DA-92B4-4993-BAD2-935402959D2A}" type="presOf" srcId="{463AC329-7BF3-420B-9D59-D47D7865DD97}" destId="{72521B2D-BDAA-4D1D-ADF5-A01648D5C055}" srcOrd="0" destOrd="0" presId="urn:microsoft.com/office/officeart/2005/8/layout/chevron2"/>
    <dgm:cxn modelId="{70F018B1-BECD-4D2C-9D7A-E0BA3983EAF2}" srcId="{9D348462-A229-47AB-BA26-E85D994AB970}" destId="{4823D4AA-7BE6-4369-BD4C-E22231D61787}" srcOrd="0" destOrd="0" parTransId="{F36BC023-CBCE-4211-A719-35CECA4E23A9}" sibTransId="{FAF53BEF-B336-4CBD-A214-49491D39498A}"/>
    <dgm:cxn modelId="{259E4F22-755F-4D5B-8B07-DA2110963EC6}" type="presOf" srcId="{E096A103-AB42-44A0-A182-6B878488FD1D}" destId="{691D93EA-C810-48EB-9B5C-FE4427DC3EF6}" srcOrd="0" destOrd="0" presId="urn:microsoft.com/office/officeart/2005/8/layout/chevron2"/>
    <dgm:cxn modelId="{9F98E56F-C111-43B6-9C99-A09689982E91}" srcId="{A1BB966D-5816-453D-9CAC-7CAF99E833A3}" destId="{9D348462-A229-47AB-BA26-E85D994AB970}" srcOrd="6" destOrd="0" parTransId="{DDCC4898-99E9-4120-8F89-9AA82CCC3905}" sibTransId="{C7638C60-9EB9-4018-99F0-20F569D4F3D6}"/>
    <dgm:cxn modelId="{4FCD2D66-ACA9-4531-B6B3-29111B4CEC70}" type="presOf" srcId="{8A8CA2E3-7E1C-4836-8103-6E46D37D0D21}" destId="{3230749A-4A66-487D-B4DB-AC5B5DD63729}" srcOrd="0" destOrd="0" presId="urn:microsoft.com/office/officeart/2005/8/layout/chevron2"/>
    <dgm:cxn modelId="{6C0C67C2-FB6D-4913-A285-7636495DD261}" srcId="{463AC329-7BF3-420B-9D59-D47D7865DD97}" destId="{EF0795F7-336E-468E-AD12-693EA390501B}" srcOrd="0" destOrd="0" parTransId="{1AD6C856-C42E-4F11-B4B5-744C66CF97D5}" sibTransId="{68FA42D9-E663-4CA7-B732-F4F6A6C96868}"/>
    <dgm:cxn modelId="{A456067E-6AF5-4909-B082-ADA6434E002A}" srcId="{987A61C3-BC7C-473E-9CA8-4BC9B2637F2E}" destId="{A5522294-7CFE-4233-BE05-852B673EFB35}" srcOrd="0" destOrd="0" parTransId="{A57B8514-F7A2-44D4-94D9-4C32DF87055F}" sibTransId="{A8BF2EE3-B41E-49A5-B367-5136A80F406F}"/>
    <dgm:cxn modelId="{41C703C0-9A56-4B73-B588-C0BD331884A8}" type="presOf" srcId="{9F282C8B-0056-4A12-9895-DD498674748B}" destId="{537A3F55-F621-4F8A-8190-AC7FFB475B3E}" srcOrd="0" destOrd="0" presId="urn:microsoft.com/office/officeart/2005/8/layout/chevron2"/>
    <dgm:cxn modelId="{6E1026FE-BF5C-4D64-8266-E21D2CCC6DE7}" type="presParOf" srcId="{2B262913-D0BE-4CF6-B486-23A88DA21131}" destId="{8D724806-097C-4429-83BD-045E271CCA97}" srcOrd="0" destOrd="0" presId="urn:microsoft.com/office/officeart/2005/8/layout/chevron2"/>
    <dgm:cxn modelId="{9A5F32E3-E31F-4EFC-8BB7-061FDAD34B40}" type="presParOf" srcId="{8D724806-097C-4429-83BD-045E271CCA97}" destId="{EDDB54E3-55A1-4059-BFAE-652D98A9043D}" srcOrd="0" destOrd="0" presId="urn:microsoft.com/office/officeart/2005/8/layout/chevron2"/>
    <dgm:cxn modelId="{481535FB-9D0E-4FA0-A98F-096A96FB4D0B}" type="presParOf" srcId="{8D724806-097C-4429-83BD-045E271CCA97}" destId="{F74E3539-02BE-42CB-8876-15093DCA485F}" srcOrd="1" destOrd="0" presId="urn:microsoft.com/office/officeart/2005/8/layout/chevron2"/>
    <dgm:cxn modelId="{8218CFE7-DDCC-4018-8416-EC2922482677}" type="presParOf" srcId="{2B262913-D0BE-4CF6-B486-23A88DA21131}" destId="{D37B9B7C-1653-4956-A54E-295E64371014}" srcOrd="1" destOrd="0" presId="urn:microsoft.com/office/officeart/2005/8/layout/chevron2"/>
    <dgm:cxn modelId="{5161669B-0F85-45BB-8398-A0DF9EDD315F}" type="presParOf" srcId="{2B262913-D0BE-4CF6-B486-23A88DA21131}" destId="{AA0A629F-1E4E-417B-8F3C-97E7CC06CFBD}" srcOrd="2" destOrd="0" presId="urn:microsoft.com/office/officeart/2005/8/layout/chevron2"/>
    <dgm:cxn modelId="{68FF78BC-6D9F-411B-88A2-927339BDB2AF}" type="presParOf" srcId="{AA0A629F-1E4E-417B-8F3C-97E7CC06CFBD}" destId="{691D93EA-C810-48EB-9B5C-FE4427DC3EF6}" srcOrd="0" destOrd="0" presId="urn:microsoft.com/office/officeart/2005/8/layout/chevron2"/>
    <dgm:cxn modelId="{0624586D-94CC-4EAD-9D58-71F547B89974}" type="presParOf" srcId="{AA0A629F-1E4E-417B-8F3C-97E7CC06CFBD}" destId="{537A3F55-F621-4F8A-8190-AC7FFB475B3E}" srcOrd="1" destOrd="0" presId="urn:microsoft.com/office/officeart/2005/8/layout/chevron2"/>
    <dgm:cxn modelId="{5ACEAE16-82E1-4F4A-B984-35CBD146DC64}" type="presParOf" srcId="{2B262913-D0BE-4CF6-B486-23A88DA21131}" destId="{DE078B01-B13B-45C8-8C98-9CBBA6F8B50A}" srcOrd="3" destOrd="0" presId="urn:microsoft.com/office/officeart/2005/8/layout/chevron2"/>
    <dgm:cxn modelId="{A669C191-BA25-4671-A256-D08B717CC66D}" type="presParOf" srcId="{2B262913-D0BE-4CF6-B486-23A88DA21131}" destId="{511DCAB5-347D-448D-8FE0-EC54FA467BDD}" srcOrd="4" destOrd="0" presId="urn:microsoft.com/office/officeart/2005/8/layout/chevron2"/>
    <dgm:cxn modelId="{641B3DA0-6542-448A-896E-7B0E3B631538}" type="presParOf" srcId="{511DCAB5-347D-448D-8FE0-EC54FA467BDD}" destId="{7D37A940-FDD4-4C79-AB68-5A2D0DE2AB44}" srcOrd="0" destOrd="0" presId="urn:microsoft.com/office/officeart/2005/8/layout/chevron2"/>
    <dgm:cxn modelId="{ADFEF6C9-E37C-441A-B90E-34C0C22F5F03}" type="presParOf" srcId="{511DCAB5-347D-448D-8FE0-EC54FA467BDD}" destId="{6A7EB928-B9F0-4DB1-9698-91119200B69F}" srcOrd="1" destOrd="0" presId="urn:microsoft.com/office/officeart/2005/8/layout/chevron2"/>
    <dgm:cxn modelId="{BC4B6FD9-F0D0-4F82-AC52-2B296795A393}" type="presParOf" srcId="{2B262913-D0BE-4CF6-B486-23A88DA21131}" destId="{94877312-39FF-409F-BC74-6DD0FF1F7710}" srcOrd="5" destOrd="0" presId="urn:microsoft.com/office/officeart/2005/8/layout/chevron2"/>
    <dgm:cxn modelId="{56647E68-C6E3-483E-93FA-24BAAAD6BB41}" type="presParOf" srcId="{2B262913-D0BE-4CF6-B486-23A88DA21131}" destId="{72373E93-999F-4EA0-B7E9-7BFB05B0EFC7}" srcOrd="6" destOrd="0" presId="urn:microsoft.com/office/officeart/2005/8/layout/chevron2"/>
    <dgm:cxn modelId="{DDA4512F-45A4-4D7D-9EE3-040AB6784A54}" type="presParOf" srcId="{72373E93-999F-4EA0-B7E9-7BFB05B0EFC7}" destId="{7865D1F0-875F-4B05-AEB5-1E31270C0E27}" srcOrd="0" destOrd="0" presId="urn:microsoft.com/office/officeart/2005/8/layout/chevron2"/>
    <dgm:cxn modelId="{6C46D673-1EEB-49D0-AE5C-A1D05AD576D0}" type="presParOf" srcId="{72373E93-999F-4EA0-B7E9-7BFB05B0EFC7}" destId="{5915EE4A-6BAD-4D44-97A8-F46ACDD148E6}" srcOrd="1" destOrd="0" presId="urn:microsoft.com/office/officeart/2005/8/layout/chevron2"/>
    <dgm:cxn modelId="{3E815E0D-66D8-4D08-9D1A-C701542895FC}" type="presParOf" srcId="{2B262913-D0BE-4CF6-B486-23A88DA21131}" destId="{B26A7057-1DBF-4D7B-B584-825DD6E72BA7}" srcOrd="7" destOrd="0" presId="urn:microsoft.com/office/officeart/2005/8/layout/chevron2"/>
    <dgm:cxn modelId="{A6118F02-9043-41E9-A4E4-38F4BB175DF9}" type="presParOf" srcId="{2B262913-D0BE-4CF6-B486-23A88DA21131}" destId="{99F4350B-C097-4E5F-9C85-93A7EB5DECF2}" srcOrd="8" destOrd="0" presId="urn:microsoft.com/office/officeart/2005/8/layout/chevron2"/>
    <dgm:cxn modelId="{89DBB9A3-726B-4553-BAC6-BF4C776A5A9D}" type="presParOf" srcId="{99F4350B-C097-4E5F-9C85-93A7EB5DECF2}" destId="{294517C6-E9B7-4569-8BAD-D169D9BE01E5}" srcOrd="0" destOrd="0" presId="urn:microsoft.com/office/officeart/2005/8/layout/chevron2"/>
    <dgm:cxn modelId="{1528812B-445F-4F82-80C1-DD2CBE81AF21}" type="presParOf" srcId="{99F4350B-C097-4E5F-9C85-93A7EB5DECF2}" destId="{3230749A-4A66-487D-B4DB-AC5B5DD63729}" srcOrd="1" destOrd="0" presId="urn:microsoft.com/office/officeart/2005/8/layout/chevron2"/>
    <dgm:cxn modelId="{F67EF3CD-362F-448A-BF29-7A1B1745B038}" type="presParOf" srcId="{2B262913-D0BE-4CF6-B486-23A88DA21131}" destId="{A7930412-A648-404D-AE80-3471E4B4ABC7}" srcOrd="9" destOrd="0" presId="urn:microsoft.com/office/officeart/2005/8/layout/chevron2"/>
    <dgm:cxn modelId="{6A1B6067-B34F-475B-8893-0244ED29C3F2}" type="presParOf" srcId="{2B262913-D0BE-4CF6-B486-23A88DA21131}" destId="{86C88AFA-4236-440A-B971-3FD6B9B30E8A}" srcOrd="10" destOrd="0" presId="urn:microsoft.com/office/officeart/2005/8/layout/chevron2"/>
    <dgm:cxn modelId="{50BBD8CA-E8C1-40EF-BFDF-504C84826D49}" type="presParOf" srcId="{86C88AFA-4236-440A-B971-3FD6B9B30E8A}" destId="{72521B2D-BDAA-4D1D-ADF5-A01648D5C055}" srcOrd="0" destOrd="0" presId="urn:microsoft.com/office/officeart/2005/8/layout/chevron2"/>
    <dgm:cxn modelId="{63013512-B16F-4454-8A9E-4E6D0691CA80}" type="presParOf" srcId="{86C88AFA-4236-440A-B971-3FD6B9B30E8A}" destId="{F512C7D3-EF6B-42B2-A02B-D26FD3873D03}" srcOrd="1" destOrd="0" presId="urn:microsoft.com/office/officeart/2005/8/layout/chevron2"/>
    <dgm:cxn modelId="{217F1EDF-35C1-4A5C-9494-C25D2B0C6D14}" type="presParOf" srcId="{2B262913-D0BE-4CF6-B486-23A88DA21131}" destId="{57A67B0D-1161-48A8-8B5C-8673F273D3DE}" srcOrd="11" destOrd="0" presId="urn:microsoft.com/office/officeart/2005/8/layout/chevron2"/>
    <dgm:cxn modelId="{F90C35A6-AEA4-4779-8338-AA07ABBB6CC6}" type="presParOf" srcId="{2B262913-D0BE-4CF6-B486-23A88DA21131}" destId="{324AC6CE-B16F-4E72-A735-AE57CCA06151}" srcOrd="12" destOrd="0" presId="urn:microsoft.com/office/officeart/2005/8/layout/chevron2"/>
    <dgm:cxn modelId="{D992CD04-E29E-4688-9F6C-147E3CE6C63D}" type="presParOf" srcId="{324AC6CE-B16F-4E72-A735-AE57CCA06151}" destId="{01174CD4-95A1-452D-8F0C-A19B22023261}" srcOrd="0" destOrd="0" presId="urn:microsoft.com/office/officeart/2005/8/layout/chevron2"/>
    <dgm:cxn modelId="{A258F7D5-3EBD-46AC-9C00-DCC199320383}" type="presParOf" srcId="{324AC6CE-B16F-4E72-A735-AE57CCA06151}" destId="{B4737B15-D4B2-4092-B289-C54E29207E3E}" srcOrd="1" destOrd="0" presId="urn:microsoft.com/office/officeart/2005/8/layout/chevron2"/>
    <dgm:cxn modelId="{6E167EF3-352F-4540-A35D-DF1129C1ECC0}" type="presParOf" srcId="{2B262913-D0BE-4CF6-B486-23A88DA21131}" destId="{82C1B3A8-4725-4590-8838-C7578C41D123}" srcOrd="13" destOrd="0" presId="urn:microsoft.com/office/officeart/2005/8/layout/chevron2"/>
    <dgm:cxn modelId="{9BD44F91-A3C0-4B79-9180-9FDC7EE79E57}" type="presParOf" srcId="{2B262913-D0BE-4CF6-B486-23A88DA21131}" destId="{30ABEAD3-8608-460F-B701-C5267AB56839}" srcOrd="14" destOrd="0" presId="urn:microsoft.com/office/officeart/2005/8/layout/chevron2"/>
    <dgm:cxn modelId="{7CFB3A9B-36D5-4B92-AD68-C8D17BD720B0}" type="presParOf" srcId="{30ABEAD3-8608-460F-B701-C5267AB56839}" destId="{1F8643E8-1DE1-42F6-A993-01FC672C1DD5}" srcOrd="0" destOrd="0" presId="urn:microsoft.com/office/officeart/2005/8/layout/chevron2"/>
    <dgm:cxn modelId="{369FF52B-ECFE-4557-B68C-EA15067B23D0}" type="presParOf" srcId="{30ABEAD3-8608-460F-B701-C5267AB56839}" destId="{937D836D-21BE-4717-AC59-CB99B0AC8F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B54E3-55A1-4059-BFAE-652D98A9043D}">
      <dsp:nvSpPr>
        <dsp:cNvPr id="0" name=""/>
        <dsp:cNvSpPr/>
      </dsp:nvSpPr>
      <dsp:spPr>
        <a:xfrm rot="5400000">
          <a:off x="-85363" y="86979"/>
          <a:ext cx="569087" cy="3983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1</a:t>
          </a:r>
        </a:p>
      </dsp:txBody>
      <dsp:txXfrm rot="-5400000">
        <a:off x="1" y="200795"/>
        <a:ext cx="398360" cy="170727"/>
      </dsp:txXfrm>
    </dsp:sp>
    <dsp:sp modelId="{F74E3539-02BE-42CB-8876-15093DCA485F}">
      <dsp:nvSpPr>
        <dsp:cNvPr id="0" name=""/>
        <dsp:cNvSpPr/>
      </dsp:nvSpPr>
      <dsp:spPr>
        <a:xfrm rot="5400000">
          <a:off x="3595627" y="-3197266"/>
          <a:ext cx="369906" cy="676443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Guardian of the Person</a:t>
          </a:r>
        </a:p>
      </dsp:txBody>
      <dsp:txXfrm rot="-5400000">
        <a:off x="398361" y="18057"/>
        <a:ext cx="6746382" cy="333792"/>
      </dsp:txXfrm>
    </dsp:sp>
    <dsp:sp modelId="{691D93EA-C810-48EB-9B5C-FE4427DC3EF6}">
      <dsp:nvSpPr>
        <dsp:cNvPr id="0" name=""/>
        <dsp:cNvSpPr/>
      </dsp:nvSpPr>
      <dsp:spPr>
        <a:xfrm rot="5400000">
          <a:off x="-85363" y="580344"/>
          <a:ext cx="569087" cy="3983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2</a:t>
          </a:r>
        </a:p>
      </dsp:txBody>
      <dsp:txXfrm rot="-5400000">
        <a:off x="1" y="694160"/>
        <a:ext cx="398360" cy="170727"/>
      </dsp:txXfrm>
    </dsp:sp>
    <dsp:sp modelId="{537A3F55-F621-4F8A-8190-AC7FFB475B3E}">
      <dsp:nvSpPr>
        <dsp:cNvPr id="0" name=""/>
        <dsp:cNvSpPr/>
      </dsp:nvSpPr>
      <dsp:spPr>
        <a:xfrm rot="5400000">
          <a:off x="3595627" y="-2702284"/>
          <a:ext cx="369906" cy="676443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Attorney named in a Power of Attorney for Personal Care (POA)</a:t>
          </a:r>
        </a:p>
      </dsp:txBody>
      <dsp:txXfrm rot="-5400000">
        <a:off x="398361" y="513039"/>
        <a:ext cx="6746382" cy="333792"/>
      </dsp:txXfrm>
    </dsp:sp>
    <dsp:sp modelId="{7D37A940-FDD4-4C79-AB68-5A2D0DE2AB44}">
      <dsp:nvSpPr>
        <dsp:cNvPr id="0" name=""/>
        <dsp:cNvSpPr/>
      </dsp:nvSpPr>
      <dsp:spPr>
        <a:xfrm rot="5400000">
          <a:off x="-85363" y="1073709"/>
          <a:ext cx="569087" cy="3983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3</a:t>
          </a:r>
        </a:p>
      </dsp:txBody>
      <dsp:txXfrm rot="-5400000">
        <a:off x="1" y="1187525"/>
        <a:ext cx="398360" cy="170727"/>
      </dsp:txXfrm>
    </dsp:sp>
    <dsp:sp modelId="{6A7EB928-B9F0-4DB1-9698-91119200B69F}">
      <dsp:nvSpPr>
        <dsp:cNvPr id="0" name=""/>
        <dsp:cNvSpPr/>
      </dsp:nvSpPr>
      <dsp:spPr>
        <a:xfrm rot="5400000">
          <a:off x="3595627" y="-2208920"/>
          <a:ext cx="369906" cy="676443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Representative appointed by the Ontario Consent and Capacity Board</a:t>
          </a:r>
        </a:p>
      </dsp:txBody>
      <dsp:txXfrm rot="-5400000">
        <a:off x="398361" y="1006403"/>
        <a:ext cx="6746382" cy="333792"/>
      </dsp:txXfrm>
    </dsp:sp>
    <dsp:sp modelId="{7865D1F0-875F-4B05-AEB5-1E31270C0E27}">
      <dsp:nvSpPr>
        <dsp:cNvPr id="0" name=""/>
        <dsp:cNvSpPr/>
      </dsp:nvSpPr>
      <dsp:spPr>
        <a:xfrm rot="5400000">
          <a:off x="-85363" y="1567073"/>
          <a:ext cx="569087" cy="3983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4</a:t>
          </a:r>
        </a:p>
      </dsp:txBody>
      <dsp:txXfrm rot="-5400000">
        <a:off x="1" y="1680889"/>
        <a:ext cx="398360" cy="170727"/>
      </dsp:txXfrm>
    </dsp:sp>
    <dsp:sp modelId="{5915EE4A-6BAD-4D44-97A8-F46ACDD148E6}">
      <dsp:nvSpPr>
        <dsp:cNvPr id="0" name=""/>
        <dsp:cNvSpPr/>
      </dsp:nvSpPr>
      <dsp:spPr>
        <a:xfrm rot="5400000">
          <a:off x="3595627" y="-1715555"/>
          <a:ext cx="369906" cy="676443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Spouse or Partner</a:t>
          </a:r>
        </a:p>
      </dsp:txBody>
      <dsp:txXfrm rot="-5400000">
        <a:off x="398361" y="1499768"/>
        <a:ext cx="6746382" cy="333792"/>
      </dsp:txXfrm>
    </dsp:sp>
    <dsp:sp modelId="{294517C6-E9B7-4569-8BAD-D169D9BE01E5}">
      <dsp:nvSpPr>
        <dsp:cNvPr id="0" name=""/>
        <dsp:cNvSpPr/>
      </dsp:nvSpPr>
      <dsp:spPr>
        <a:xfrm rot="5400000">
          <a:off x="-85363" y="2060438"/>
          <a:ext cx="569087" cy="3983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5</a:t>
          </a:r>
        </a:p>
      </dsp:txBody>
      <dsp:txXfrm rot="-5400000">
        <a:off x="1" y="2174254"/>
        <a:ext cx="398360" cy="170727"/>
      </dsp:txXfrm>
    </dsp:sp>
    <dsp:sp modelId="{3230749A-4A66-487D-B4DB-AC5B5DD63729}">
      <dsp:nvSpPr>
        <dsp:cNvPr id="0" name=""/>
        <dsp:cNvSpPr/>
      </dsp:nvSpPr>
      <dsp:spPr>
        <a:xfrm rot="5400000">
          <a:off x="3595627" y="-1222190"/>
          <a:ext cx="369906" cy="676443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Child or parent or Children’s Aid Society or other person lawfully entitled</a:t>
          </a:r>
        </a:p>
      </dsp:txBody>
      <dsp:txXfrm rot="-5400000">
        <a:off x="398361" y="1993133"/>
        <a:ext cx="6746382" cy="333792"/>
      </dsp:txXfrm>
    </dsp:sp>
    <dsp:sp modelId="{72521B2D-BDAA-4D1D-ADF5-A01648D5C055}">
      <dsp:nvSpPr>
        <dsp:cNvPr id="0" name=""/>
        <dsp:cNvSpPr/>
      </dsp:nvSpPr>
      <dsp:spPr>
        <a:xfrm rot="5400000">
          <a:off x="-85363" y="2553803"/>
          <a:ext cx="569087" cy="3983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6</a:t>
          </a:r>
        </a:p>
      </dsp:txBody>
      <dsp:txXfrm rot="-5400000">
        <a:off x="1" y="2667619"/>
        <a:ext cx="398360" cy="170727"/>
      </dsp:txXfrm>
    </dsp:sp>
    <dsp:sp modelId="{F512C7D3-EF6B-42B2-A02B-D26FD3873D03}">
      <dsp:nvSpPr>
        <dsp:cNvPr id="0" name=""/>
        <dsp:cNvSpPr/>
      </dsp:nvSpPr>
      <dsp:spPr>
        <a:xfrm rot="5400000">
          <a:off x="3595627" y="-728826"/>
          <a:ext cx="369906" cy="676443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 parent who only has right of access</a:t>
          </a:r>
        </a:p>
      </dsp:txBody>
      <dsp:txXfrm rot="-5400000">
        <a:off x="398361" y="2486497"/>
        <a:ext cx="6746382" cy="333792"/>
      </dsp:txXfrm>
    </dsp:sp>
    <dsp:sp modelId="{01174CD4-95A1-452D-8F0C-A19B22023261}">
      <dsp:nvSpPr>
        <dsp:cNvPr id="0" name=""/>
        <dsp:cNvSpPr/>
      </dsp:nvSpPr>
      <dsp:spPr>
        <a:xfrm rot="5400000">
          <a:off x="-85363" y="3047167"/>
          <a:ext cx="569087" cy="3983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7</a:t>
          </a:r>
        </a:p>
      </dsp:txBody>
      <dsp:txXfrm rot="-5400000">
        <a:off x="1" y="3160983"/>
        <a:ext cx="398360" cy="170727"/>
      </dsp:txXfrm>
    </dsp:sp>
    <dsp:sp modelId="{B4737B15-D4B2-4092-B289-C54E29207E3E}">
      <dsp:nvSpPr>
        <dsp:cNvPr id="0" name=""/>
        <dsp:cNvSpPr/>
      </dsp:nvSpPr>
      <dsp:spPr>
        <a:xfrm rot="5400000">
          <a:off x="3595627" y="-235461"/>
          <a:ext cx="369906" cy="676443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Brother or sister</a:t>
          </a:r>
        </a:p>
      </dsp:txBody>
      <dsp:txXfrm rot="-5400000">
        <a:off x="398361" y="2979862"/>
        <a:ext cx="6746382" cy="333792"/>
      </dsp:txXfrm>
    </dsp:sp>
    <dsp:sp modelId="{1F8643E8-1DE1-42F6-A993-01FC672C1DD5}">
      <dsp:nvSpPr>
        <dsp:cNvPr id="0" name=""/>
        <dsp:cNvSpPr/>
      </dsp:nvSpPr>
      <dsp:spPr>
        <a:xfrm rot="5400000">
          <a:off x="-85363" y="3540532"/>
          <a:ext cx="569087" cy="3983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8</a:t>
          </a:r>
        </a:p>
      </dsp:txBody>
      <dsp:txXfrm rot="-5400000">
        <a:off x="1" y="3654348"/>
        <a:ext cx="398360" cy="170727"/>
      </dsp:txXfrm>
    </dsp:sp>
    <dsp:sp modelId="{937D836D-21BE-4717-AC59-CB99B0AC8FA3}">
      <dsp:nvSpPr>
        <dsp:cNvPr id="0" name=""/>
        <dsp:cNvSpPr/>
      </dsp:nvSpPr>
      <dsp:spPr>
        <a:xfrm rot="5400000">
          <a:off x="3595627" y="257903"/>
          <a:ext cx="369906" cy="676443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Any other relative</a:t>
          </a:r>
        </a:p>
      </dsp:txBody>
      <dsp:txXfrm rot="-5400000">
        <a:off x="398361" y="3473227"/>
        <a:ext cx="6746382" cy="3337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7D7A5707-C4EE-A645-A715-AB95D57DBA91}" type="datetimeFigureOut">
              <a:rPr lang="en-US" smtClean="0"/>
              <a:pPr/>
              <a:t>4/18/2018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16E5706C-0F18-0D4D-816F-EBBB366F2CFB}" type="slidenum">
              <a:rPr lang="en-US" smtClean="0"/>
              <a:pPr/>
              <a:t>‹#›</a:t>
            </a:fld>
            <a:endParaRPr lang="en-US"/>
          </a:p>
        </p:txBody>
      </p:sp>
    </p:spTree>
    <p:extLst>
      <p:ext uri="{BB962C8B-B14F-4D97-AF65-F5344CB8AC3E}">
        <p14:creationId xmlns:p14="http://schemas.microsoft.com/office/powerpoint/2010/main" val="462064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9B69E32F-555A-4363-B840-9B13883BA53C}" type="datetimeFigureOut">
              <a:rPr lang="en-CA" smtClean="0"/>
              <a:pPr/>
              <a:t>2018-04-18</a:t>
            </a:fld>
            <a:endParaRPr lang="en-CA"/>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057D9047-80D4-4982-A992-13074D976FC0}" type="slidenum">
              <a:rPr lang="en-CA" smtClean="0"/>
              <a:pPr/>
              <a:t>‹#›</a:t>
            </a:fld>
            <a:endParaRPr lang="en-CA"/>
          </a:p>
        </p:txBody>
      </p:sp>
    </p:spTree>
    <p:extLst>
      <p:ext uri="{BB962C8B-B14F-4D97-AF65-F5344CB8AC3E}">
        <p14:creationId xmlns:p14="http://schemas.microsoft.com/office/powerpoint/2010/main" val="20593386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D37CE-80C6-41B7-8AF1-DED4916D914A}" type="slidenum">
              <a:rPr lang="en-US" smtClean="0"/>
              <a:t>5</a:t>
            </a:fld>
            <a:endParaRPr lang="en-US" dirty="0"/>
          </a:p>
        </p:txBody>
      </p:sp>
    </p:spTree>
    <p:extLst>
      <p:ext uri="{BB962C8B-B14F-4D97-AF65-F5344CB8AC3E}">
        <p14:creationId xmlns:p14="http://schemas.microsoft.com/office/powerpoint/2010/main" val="322728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CA" altLang="en-US" dirty="0"/>
              <a:t>4</a:t>
            </a:r>
            <a:r>
              <a:rPr lang="en-CA" altLang="en-US" baseline="0" dirty="0"/>
              <a:t> controlled acts authorized to nursing (RHPA)</a:t>
            </a:r>
          </a:p>
          <a:p>
            <a:pPr marL="165261" indent="-165261">
              <a:buFont typeface="Arial" panose="020B0604020202020204" pitchFamily="34" charset="0"/>
              <a:buChar char="•"/>
            </a:pPr>
            <a:r>
              <a:rPr lang="en-CA" altLang="en-US" baseline="0" dirty="0"/>
              <a:t>13 controlled acts all together (RHPA)</a:t>
            </a:r>
          </a:p>
          <a:p>
            <a:pPr marL="165261" indent="-165261">
              <a:buFont typeface="Arial" panose="020B0604020202020204" pitchFamily="34" charset="0"/>
              <a:buChar char="•"/>
            </a:pPr>
            <a:r>
              <a:rPr lang="en-CA" altLang="en-US" baseline="0" dirty="0"/>
              <a:t>Treatment not under controlled act – oral medication administration (aspirin for chest pain)</a:t>
            </a:r>
            <a:endParaRPr lang="en-CA" altLang="en-US" dirty="0"/>
          </a:p>
          <a:p>
            <a:pPr marL="165261" indent="-165261">
              <a:buFont typeface="Arial" panose="020B0604020202020204" pitchFamily="34" charset="0"/>
              <a:buChar char="•"/>
            </a:pPr>
            <a:r>
              <a:rPr lang="en-CA" altLang="en-US" dirty="0"/>
              <a:t>X-rays: t</a:t>
            </a:r>
            <a:r>
              <a:rPr lang="en-US" dirty="0"/>
              <a:t>he Healing Arts Radiation Protection Act</a:t>
            </a:r>
            <a:endParaRPr lang="en-CA" altLang="en-US" dirty="0"/>
          </a:p>
          <a:p>
            <a:pPr marL="165261" indent="-165261">
              <a:buFont typeface="Arial" panose="020B0604020202020204" pitchFamily="34" charset="0"/>
              <a:buChar char="•"/>
            </a:pPr>
            <a:r>
              <a:rPr lang="en-CA" altLang="en-US" dirty="0"/>
              <a:t>Lab tests:</a:t>
            </a:r>
            <a:r>
              <a:rPr lang="en-CA" altLang="en-US" baseline="0" dirty="0"/>
              <a:t> </a:t>
            </a:r>
            <a:r>
              <a:rPr lang="en-CA" altLang="en-US" dirty="0"/>
              <a:t>Laboratory and Specimen collection Center Licensing Act</a:t>
            </a:r>
            <a:endParaRPr lang="en-US" dirty="0"/>
          </a:p>
        </p:txBody>
      </p:sp>
      <p:sp>
        <p:nvSpPr>
          <p:cNvPr id="4" name="Slide Number Placeholder 3"/>
          <p:cNvSpPr>
            <a:spLocks noGrp="1"/>
          </p:cNvSpPr>
          <p:nvPr>
            <p:ph type="sldNum" sz="quarter" idx="10"/>
          </p:nvPr>
        </p:nvSpPr>
        <p:spPr/>
        <p:txBody>
          <a:bodyPr/>
          <a:lstStyle/>
          <a:p>
            <a:fld id="{1254BE08-63C9-4734-9FFE-FFB0F7F2CB60}" type="slidenum">
              <a:rPr lang="en-US" smtClean="0"/>
              <a:t>22</a:t>
            </a:fld>
            <a:endParaRPr lang="en-US"/>
          </a:p>
        </p:txBody>
      </p:sp>
    </p:spTree>
    <p:extLst>
      <p:ext uri="{BB962C8B-B14F-4D97-AF65-F5344CB8AC3E}">
        <p14:creationId xmlns:p14="http://schemas.microsoft.com/office/powerpoint/2010/main" val="87220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dirty="0"/>
              <a:t>Physician</a:t>
            </a:r>
            <a:r>
              <a:rPr lang="en-US" baseline="0" dirty="0"/>
              <a:t> order for b12 IM injection</a:t>
            </a:r>
          </a:p>
          <a:p>
            <a:pPr marL="165261" indent="-165261">
              <a:buFont typeface="Arial" panose="020B0604020202020204" pitchFamily="34" charset="0"/>
              <a:buChar char="•"/>
            </a:pPr>
            <a:r>
              <a:rPr lang="en-US" baseline="0" dirty="0"/>
              <a:t>Allergy desensitization </a:t>
            </a:r>
          </a:p>
          <a:p>
            <a:endParaRPr lang="en-US" dirty="0"/>
          </a:p>
        </p:txBody>
      </p:sp>
      <p:sp>
        <p:nvSpPr>
          <p:cNvPr id="4" name="Slide Number Placeholder 3"/>
          <p:cNvSpPr>
            <a:spLocks noGrp="1"/>
          </p:cNvSpPr>
          <p:nvPr>
            <p:ph type="sldNum" sz="quarter" idx="10"/>
          </p:nvPr>
        </p:nvSpPr>
        <p:spPr/>
        <p:txBody>
          <a:bodyPr/>
          <a:lstStyle/>
          <a:p>
            <a:fld id="{1254BE08-63C9-4734-9FFE-FFB0F7F2CB60}" type="slidenum">
              <a:rPr lang="en-US" smtClean="0"/>
              <a:t>30</a:t>
            </a:fld>
            <a:endParaRPr lang="en-US"/>
          </a:p>
        </p:txBody>
      </p:sp>
    </p:spTree>
    <p:extLst>
      <p:ext uri="{BB962C8B-B14F-4D97-AF65-F5344CB8AC3E}">
        <p14:creationId xmlns:p14="http://schemas.microsoft.com/office/powerpoint/2010/main" val="119808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CA" altLang="en-US" dirty="0"/>
              <a:t>4</a:t>
            </a:r>
            <a:r>
              <a:rPr lang="en-CA" altLang="en-US" baseline="0" dirty="0"/>
              <a:t> controlled acts authorized to nursing (RHPA)</a:t>
            </a:r>
          </a:p>
          <a:p>
            <a:pPr marL="165261" indent="-165261">
              <a:buFont typeface="Arial" panose="020B0604020202020204" pitchFamily="34" charset="0"/>
              <a:buChar char="•"/>
            </a:pPr>
            <a:r>
              <a:rPr lang="en-CA" altLang="en-US" baseline="0" dirty="0"/>
              <a:t>13 controlled acts all together (RHPA)</a:t>
            </a:r>
          </a:p>
          <a:p>
            <a:pPr marL="165261" indent="-165261">
              <a:buFont typeface="Arial" panose="020B0604020202020204" pitchFamily="34" charset="0"/>
              <a:buChar char="•"/>
            </a:pPr>
            <a:r>
              <a:rPr lang="en-CA" altLang="en-US" baseline="0" dirty="0"/>
              <a:t>Treatment not under controlled act – oral medication administration (aspirin for chest pain)</a:t>
            </a:r>
            <a:endParaRPr lang="en-CA" altLang="en-US" dirty="0"/>
          </a:p>
          <a:p>
            <a:pPr marL="165261" indent="-165261">
              <a:buFont typeface="Arial" panose="020B0604020202020204" pitchFamily="34" charset="0"/>
              <a:buChar char="•"/>
            </a:pPr>
            <a:r>
              <a:rPr lang="en-CA" altLang="en-US" dirty="0"/>
              <a:t>X-rays: t</a:t>
            </a:r>
            <a:r>
              <a:rPr lang="en-US" dirty="0"/>
              <a:t>he Healing Arts Radiation Protection Act</a:t>
            </a:r>
            <a:endParaRPr lang="en-CA" altLang="en-US" dirty="0"/>
          </a:p>
          <a:p>
            <a:pPr marL="165261" indent="-165261">
              <a:buFont typeface="Arial" panose="020B0604020202020204" pitchFamily="34" charset="0"/>
              <a:buChar char="•"/>
            </a:pPr>
            <a:r>
              <a:rPr lang="en-CA" altLang="en-US" dirty="0"/>
              <a:t>Lab tests:</a:t>
            </a:r>
            <a:r>
              <a:rPr lang="en-CA" altLang="en-US" baseline="0" dirty="0"/>
              <a:t> </a:t>
            </a:r>
            <a:r>
              <a:rPr lang="en-CA" altLang="en-US" dirty="0"/>
              <a:t>Laboratory and Specimen collection Center Licensing Act</a:t>
            </a:r>
            <a:endParaRPr lang="en-US" dirty="0"/>
          </a:p>
        </p:txBody>
      </p:sp>
      <p:sp>
        <p:nvSpPr>
          <p:cNvPr id="4" name="Slide Number Placeholder 3"/>
          <p:cNvSpPr>
            <a:spLocks noGrp="1"/>
          </p:cNvSpPr>
          <p:nvPr>
            <p:ph type="sldNum" sz="quarter" idx="10"/>
          </p:nvPr>
        </p:nvSpPr>
        <p:spPr/>
        <p:txBody>
          <a:bodyPr/>
          <a:lstStyle/>
          <a:p>
            <a:fld id="{1254BE08-63C9-4734-9FFE-FFB0F7F2CB60}" type="slidenum">
              <a:rPr lang="en-US" smtClean="0"/>
              <a:t>31</a:t>
            </a:fld>
            <a:endParaRPr lang="en-US"/>
          </a:p>
        </p:txBody>
      </p:sp>
    </p:spTree>
    <p:extLst>
      <p:ext uri="{BB962C8B-B14F-4D97-AF65-F5344CB8AC3E}">
        <p14:creationId xmlns:p14="http://schemas.microsoft.com/office/powerpoint/2010/main" val="2741792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dirty="0"/>
              <a:t>Physician</a:t>
            </a:r>
            <a:r>
              <a:rPr lang="en-US" baseline="0" dirty="0"/>
              <a:t> order for b12 IM injection</a:t>
            </a:r>
          </a:p>
          <a:p>
            <a:pPr marL="165261" indent="-165261">
              <a:buFont typeface="Arial" panose="020B0604020202020204" pitchFamily="34" charset="0"/>
              <a:buChar char="•"/>
            </a:pPr>
            <a:r>
              <a:rPr lang="en-US" baseline="0" dirty="0"/>
              <a:t>Allergy desensitization </a:t>
            </a:r>
          </a:p>
          <a:p>
            <a:endParaRPr lang="en-US" dirty="0"/>
          </a:p>
        </p:txBody>
      </p:sp>
      <p:sp>
        <p:nvSpPr>
          <p:cNvPr id="4" name="Slide Number Placeholder 3"/>
          <p:cNvSpPr>
            <a:spLocks noGrp="1"/>
          </p:cNvSpPr>
          <p:nvPr>
            <p:ph type="sldNum" sz="quarter" idx="10"/>
          </p:nvPr>
        </p:nvSpPr>
        <p:spPr/>
        <p:txBody>
          <a:bodyPr/>
          <a:lstStyle/>
          <a:p>
            <a:fld id="{1254BE08-63C9-4734-9FFE-FFB0F7F2CB60}" type="slidenum">
              <a:rPr lang="en-US" smtClean="0"/>
              <a:t>36</a:t>
            </a:fld>
            <a:endParaRPr lang="en-US"/>
          </a:p>
        </p:txBody>
      </p:sp>
    </p:spTree>
    <p:extLst>
      <p:ext uri="{BB962C8B-B14F-4D97-AF65-F5344CB8AC3E}">
        <p14:creationId xmlns:p14="http://schemas.microsoft.com/office/powerpoint/2010/main" val="2857845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dirty="0"/>
              <a:t>Physician</a:t>
            </a:r>
            <a:r>
              <a:rPr lang="en-US" baseline="0" dirty="0"/>
              <a:t> order for b12 IM injection</a:t>
            </a:r>
          </a:p>
          <a:p>
            <a:pPr marL="165261" indent="-165261">
              <a:buFont typeface="Arial" panose="020B0604020202020204" pitchFamily="34" charset="0"/>
              <a:buChar char="•"/>
            </a:pPr>
            <a:r>
              <a:rPr lang="en-US" baseline="0" dirty="0"/>
              <a:t>Allergy desensitization </a:t>
            </a:r>
          </a:p>
          <a:p>
            <a:endParaRPr lang="en-US" dirty="0"/>
          </a:p>
        </p:txBody>
      </p:sp>
      <p:sp>
        <p:nvSpPr>
          <p:cNvPr id="4" name="Slide Number Placeholder 3"/>
          <p:cNvSpPr>
            <a:spLocks noGrp="1"/>
          </p:cNvSpPr>
          <p:nvPr>
            <p:ph type="sldNum" sz="quarter" idx="10"/>
          </p:nvPr>
        </p:nvSpPr>
        <p:spPr/>
        <p:txBody>
          <a:bodyPr/>
          <a:lstStyle/>
          <a:p>
            <a:fld id="{1254BE08-63C9-4734-9FFE-FFB0F7F2CB60}" type="slidenum">
              <a:rPr lang="en-US" smtClean="0"/>
              <a:t>37</a:t>
            </a:fld>
            <a:endParaRPr lang="en-US"/>
          </a:p>
        </p:txBody>
      </p:sp>
    </p:spTree>
    <p:extLst>
      <p:ext uri="{BB962C8B-B14F-4D97-AF65-F5344CB8AC3E}">
        <p14:creationId xmlns:p14="http://schemas.microsoft.com/office/powerpoint/2010/main" val="340400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dirty="0"/>
              <a:t>Physician</a:t>
            </a:r>
            <a:r>
              <a:rPr lang="en-US" baseline="0" dirty="0"/>
              <a:t> order for b12 IM injection</a:t>
            </a:r>
          </a:p>
          <a:p>
            <a:pPr marL="165261" indent="-165261">
              <a:buFont typeface="Arial" panose="020B0604020202020204" pitchFamily="34" charset="0"/>
              <a:buChar char="•"/>
            </a:pPr>
            <a:r>
              <a:rPr lang="en-US" baseline="0" dirty="0"/>
              <a:t>Allergy desensitization </a:t>
            </a:r>
          </a:p>
          <a:p>
            <a:endParaRPr lang="en-US" dirty="0"/>
          </a:p>
        </p:txBody>
      </p:sp>
      <p:sp>
        <p:nvSpPr>
          <p:cNvPr id="4" name="Slide Number Placeholder 3"/>
          <p:cNvSpPr>
            <a:spLocks noGrp="1"/>
          </p:cNvSpPr>
          <p:nvPr>
            <p:ph type="sldNum" sz="quarter" idx="10"/>
          </p:nvPr>
        </p:nvSpPr>
        <p:spPr/>
        <p:txBody>
          <a:bodyPr/>
          <a:lstStyle/>
          <a:p>
            <a:fld id="{1254BE08-63C9-4734-9FFE-FFB0F7F2CB60}" type="slidenum">
              <a:rPr lang="en-US" smtClean="0"/>
              <a:t>41</a:t>
            </a:fld>
            <a:endParaRPr lang="en-US"/>
          </a:p>
        </p:txBody>
      </p:sp>
    </p:spTree>
    <p:extLst>
      <p:ext uri="{BB962C8B-B14F-4D97-AF65-F5344CB8AC3E}">
        <p14:creationId xmlns:p14="http://schemas.microsoft.com/office/powerpoint/2010/main" val="170718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dirty="0"/>
              <a:t>Physician</a:t>
            </a:r>
            <a:r>
              <a:rPr lang="en-US" baseline="0" dirty="0"/>
              <a:t> order for b12 IM injection</a:t>
            </a:r>
          </a:p>
          <a:p>
            <a:pPr marL="165261" indent="-165261">
              <a:buFont typeface="Arial" panose="020B0604020202020204" pitchFamily="34" charset="0"/>
              <a:buChar char="•"/>
            </a:pPr>
            <a:r>
              <a:rPr lang="en-US" baseline="0" dirty="0"/>
              <a:t>Allergy desensitization </a:t>
            </a:r>
          </a:p>
          <a:p>
            <a:endParaRPr lang="en-US" dirty="0"/>
          </a:p>
        </p:txBody>
      </p:sp>
      <p:sp>
        <p:nvSpPr>
          <p:cNvPr id="4" name="Slide Number Placeholder 3"/>
          <p:cNvSpPr>
            <a:spLocks noGrp="1"/>
          </p:cNvSpPr>
          <p:nvPr>
            <p:ph type="sldNum" sz="quarter" idx="10"/>
          </p:nvPr>
        </p:nvSpPr>
        <p:spPr/>
        <p:txBody>
          <a:bodyPr/>
          <a:lstStyle/>
          <a:p>
            <a:fld id="{1254BE08-63C9-4734-9FFE-FFB0F7F2CB60}" type="slidenum">
              <a:rPr lang="en-US" smtClean="0"/>
              <a:t>42</a:t>
            </a:fld>
            <a:endParaRPr lang="en-US"/>
          </a:p>
        </p:txBody>
      </p:sp>
    </p:spTree>
    <p:extLst>
      <p:ext uri="{BB962C8B-B14F-4D97-AF65-F5344CB8AC3E}">
        <p14:creationId xmlns:p14="http://schemas.microsoft.com/office/powerpoint/2010/main" val="2734975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7D9047-80D4-4982-A992-13074D976FC0}" type="slidenum">
              <a:rPr lang="en-CA" smtClean="0"/>
              <a:pPr/>
              <a:t>43</a:t>
            </a:fld>
            <a:endParaRPr lang="en-CA"/>
          </a:p>
        </p:txBody>
      </p:sp>
    </p:spTree>
    <p:extLst>
      <p:ext uri="{BB962C8B-B14F-4D97-AF65-F5344CB8AC3E}">
        <p14:creationId xmlns:p14="http://schemas.microsoft.com/office/powerpoint/2010/main" val="3574866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7D9047-80D4-4982-A992-13074D976FC0}" type="slidenum">
              <a:rPr lang="en-CA" smtClean="0"/>
              <a:pPr/>
              <a:t>45</a:t>
            </a:fld>
            <a:endParaRPr lang="en-CA"/>
          </a:p>
        </p:txBody>
      </p:sp>
    </p:spTree>
    <p:extLst>
      <p:ext uri="{BB962C8B-B14F-4D97-AF65-F5344CB8AC3E}">
        <p14:creationId xmlns:p14="http://schemas.microsoft.com/office/powerpoint/2010/main" val="182347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we use are very important</a:t>
            </a:r>
            <a:r>
              <a:rPr lang="en-US" baseline="0" dirty="0"/>
              <a:t> to create shared understanding and meaning</a:t>
            </a:r>
          </a:p>
          <a:p>
            <a:r>
              <a:rPr lang="en-US" baseline="0" dirty="0"/>
              <a:t>Many of these terms are borrowed from other jurisdictions and provinces – when we use some of them in Ontario it can create confusion.</a:t>
            </a:r>
          </a:p>
          <a:p>
            <a:r>
              <a:rPr lang="en-US" baseline="0" dirty="0"/>
              <a:t>If time, ask the audience what they understand about that term to demonstrate how the term can be used/interpreted differently by different people.</a:t>
            </a:r>
            <a:endParaRPr lang="en-US" dirty="0"/>
          </a:p>
        </p:txBody>
      </p:sp>
      <p:sp>
        <p:nvSpPr>
          <p:cNvPr id="4" name="Slide Number Placeholder 3"/>
          <p:cNvSpPr>
            <a:spLocks noGrp="1"/>
          </p:cNvSpPr>
          <p:nvPr>
            <p:ph type="sldNum" sz="quarter" idx="10"/>
          </p:nvPr>
        </p:nvSpPr>
        <p:spPr/>
        <p:txBody>
          <a:bodyPr/>
          <a:lstStyle/>
          <a:p>
            <a:fld id="{3BAD37CE-80C6-41B7-8AF1-DED4916D914A}" type="slidenum">
              <a:rPr lang="en-US" smtClean="0"/>
              <a:t>6</a:t>
            </a:fld>
            <a:endParaRPr lang="en-US" dirty="0"/>
          </a:p>
        </p:txBody>
      </p:sp>
    </p:spTree>
    <p:extLst>
      <p:ext uri="{BB962C8B-B14F-4D97-AF65-F5344CB8AC3E}">
        <p14:creationId xmlns:p14="http://schemas.microsoft.com/office/powerpoint/2010/main" val="287690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we use are very important</a:t>
            </a:r>
            <a:r>
              <a:rPr lang="en-US" baseline="0" dirty="0"/>
              <a:t> to create shared understanding and meaning</a:t>
            </a:r>
          </a:p>
          <a:p>
            <a:r>
              <a:rPr lang="en-US" baseline="0" dirty="0"/>
              <a:t>Many of these terms are borrowed from other jurisdictions and provinces – when we use some of them in Ontario it can create confusion.</a:t>
            </a:r>
          </a:p>
          <a:p>
            <a:r>
              <a:rPr lang="en-US" baseline="0" dirty="0"/>
              <a:t>If time, ask the audience what they understand about that term to demonstrate how the term can be used/interpreted differently by different people.</a:t>
            </a:r>
            <a:endParaRPr lang="en-US" dirty="0"/>
          </a:p>
        </p:txBody>
      </p:sp>
      <p:sp>
        <p:nvSpPr>
          <p:cNvPr id="4" name="Slide Number Placeholder 3"/>
          <p:cNvSpPr>
            <a:spLocks noGrp="1"/>
          </p:cNvSpPr>
          <p:nvPr>
            <p:ph type="sldNum" sz="quarter" idx="10"/>
          </p:nvPr>
        </p:nvSpPr>
        <p:spPr/>
        <p:txBody>
          <a:bodyPr/>
          <a:lstStyle/>
          <a:p>
            <a:fld id="{3BAD37CE-80C6-41B7-8AF1-DED4916D914A}" type="slidenum">
              <a:rPr lang="en-US" smtClean="0"/>
              <a:t>7</a:t>
            </a:fld>
            <a:endParaRPr lang="en-US" dirty="0"/>
          </a:p>
        </p:txBody>
      </p:sp>
    </p:spTree>
    <p:extLst>
      <p:ext uri="{BB962C8B-B14F-4D97-AF65-F5344CB8AC3E}">
        <p14:creationId xmlns:p14="http://schemas.microsoft.com/office/powerpoint/2010/main" val="87356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we use are very important</a:t>
            </a:r>
            <a:r>
              <a:rPr lang="en-US" baseline="0" dirty="0"/>
              <a:t> to create shared understanding and meaning</a:t>
            </a:r>
          </a:p>
          <a:p>
            <a:r>
              <a:rPr lang="en-US" baseline="0" dirty="0"/>
              <a:t>Many of these terms are borrowed from other jurisdictions and provinces – when we use some of them in Ontario it can create confusion.</a:t>
            </a:r>
          </a:p>
          <a:p>
            <a:r>
              <a:rPr lang="en-US" baseline="0" dirty="0"/>
              <a:t>If time, ask the audience what they understand about that term to demonstrate how the term can be used/interpreted differently by different people.</a:t>
            </a:r>
            <a:endParaRPr lang="en-US" dirty="0"/>
          </a:p>
        </p:txBody>
      </p:sp>
      <p:sp>
        <p:nvSpPr>
          <p:cNvPr id="4" name="Slide Number Placeholder 3"/>
          <p:cNvSpPr>
            <a:spLocks noGrp="1"/>
          </p:cNvSpPr>
          <p:nvPr>
            <p:ph type="sldNum" sz="quarter" idx="10"/>
          </p:nvPr>
        </p:nvSpPr>
        <p:spPr/>
        <p:txBody>
          <a:bodyPr/>
          <a:lstStyle/>
          <a:p>
            <a:fld id="{3BAD37CE-80C6-41B7-8AF1-DED4916D914A}" type="slidenum">
              <a:rPr lang="en-US" smtClean="0"/>
              <a:t>8</a:t>
            </a:fld>
            <a:endParaRPr lang="en-US" dirty="0"/>
          </a:p>
        </p:txBody>
      </p:sp>
    </p:spTree>
    <p:extLst>
      <p:ext uri="{BB962C8B-B14F-4D97-AF65-F5344CB8AC3E}">
        <p14:creationId xmlns:p14="http://schemas.microsoft.com/office/powerpoint/2010/main" val="178839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we use are very important</a:t>
            </a:r>
            <a:r>
              <a:rPr lang="en-US" baseline="0" dirty="0"/>
              <a:t> to create shared understanding and meaning</a:t>
            </a:r>
          </a:p>
          <a:p>
            <a:r>
              <a:rPr lang="en-US" baseline="0" dirty="0"/>
              <a:t>Many of these terms are borrowed from other jurisdictions and provinces – when we use some of them in Ontario it can create confusion.</a:t>
            </a:r>
          </a:p>
          <a:p>
            <a:r>
              <a:rPr lang="en-US" baseline="0" dirty="0"/>
              <a:t>If time, ask the audience what they understand about that term to demonstrate how the term can be used/interpreted differently by different people.</a:t>
            </a:r>
            <a:endParaRPr lang="en-US" dirty="0"/>
          </a:p>
        </p:txBody>
      </p:sp>
      <p:sp>
        <p:nvSpPr>
          <p:cNvPr id="4" name="Slide Number Placeholder 3"/>
          <p:cNvSpPr>
            <a:spLocks noGrp="1"/>
          </p:cNvSpPr>
          <p:nvPr>
            <p:ph type="sldNum" sz="quarter" idx="10"/>
          </p:nvPr>
        </p:nvSpPr>
        <p:spPr/>
        <p:txBody>
          <a:bodyPr/>
          <a:lstStyle/>
          <a:p>
            <a:fld id="{3BAD37CE-80C6-41B7-8AF1-DED4916D914A}" type="slidenum">
              <a:rPr lang="en-US" smtClean="0"/>
              <a:t>9</a:t>
            </a:fld>
            <a:endParaRPr lang="en-US" dirty="0"/>
          </a:p>
        </p:txBody>
      </p:sp>
    </p:spTree>
    <p:extLst>
      <p:ext uri="{BB962C8B-B14F-4D97-AF65-F5344CB8AC3E}">
        <p14:creationId xmlns:p14="http://schemas.microsoft.com/office/powerpoint/2010/main" val="133165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we use are very important</a:t>
            </a:r>
            <a:r>
              <a:rPr lang="en-US" baseline="0" dirty="0"/>
              <a:t> to create shared understanding and meaning</a:t>
            </a:r>
          </a:p>
          <a:p>
            <a:r>
              <a:rPr lang="en-US" baseline="0" dirty="0"/>
              <a:t>Many of these terms are borrowed from other jurisdictions and provinces – when we use some of them in Ontario it can create confusion.</a:t>
            </a:r>
          </a:p>
          <a:p>
            <a:r>
              <a:rPr lang="en-US" baseline="0" dirty="0"/>
              <a:t>If time, ask the audience what they understand about that term to demonstrate how the term can be used/interpreted differently by different people.</a:t>
            </a:r>
            <a:endParaRPr lang="en-US" dirty="0"/>
          </a:p>
        </p:txBody>
      </p:sp>
      <p:sp>
        <p:nvSpPr>
          <p:cNvPr id="4" name="Slide Number Placeholder 3"/>
          <p:cNvSpPr>
            <a:spLocks noGrp="1"/>
          </p:cNvSpPr>
          <p:nvPr>
            <p:ph type="sldNum" sz="quarter" idx="10"/>
          </p:nvPr>
        </p:nvSpPr>
        <p:spPr/>
        <p:txBody>
          <a:bodyPr/>
          <a:lstStyle/>
          <a:p>
            <a:fld id="{3BAD37CE-80C6-41B7-8AF1-DED4916D914A}" type="slidenum">
              <a:rPr lang="en-US" smtClean="0"/>
              <a:t>10</a:t>
            </a:fld>
            <a:endParaRPr lang="en-US" dirty="0"/>
          </a:p>
        </p:txBody>
      </p:sp>
    </p:spTree>
    <p:extLst>
      <p:ext uri="{BB962C8B-B14F-4D97-AF65-F5344CB8AC3E}">
        <p14:creationId xmlns:p14="http://schemas.microsoft.com/office/powerpoint/2010/main" val="137041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we use are very important</a:t>
            </a:r>
            <a:r>
              <a:rPr lang="en-US" baseline="0" dirty="0"/>
              <a:t> to create shared understanding and meaning</a:t>
            </a:r>
          </a:p>
          <a:p>
            <a:r>
              <a:rPr lang="en-US" baseline="0" dirty="0"/>
              <a:t>Many of these terms are borrowed from other jurisdictions and provinces – when we use some of them in Ontario it can create confusion.</a:t>
            </a:r>
          </a:p>
          <a:p>
            <a:r>
              <a:rPr lang="en-US" baseline="0" dirty="0"/>
              <a:t>If time, ask the audience what they understand about that term to demonstrate how the term can be used/interpreted differently by different people.</a:t>
            </a:r>
            <a:endParaRPr lang="en-US" dirty="0"/>
          </a:p>
        </p:txBody>
      </p:sp>
      <p:sp>
        <p:nvSpPr>
          <p:cNvPr id="4" name="Slide Number Placeholder 3"/>
          <p:cNvSpPr>
            <a:spLocks noGrp="1"/>
          </p:cNvSpPr>
          <p:nvPr>
            <p:ph type="sldNum" sz="quarter" idx="10"/>
          </p:nvPr>
        </p:nvSpPr>
        <p:spPr/>
        <p:txBody>
          <a:bodyPr/>
          <a:lstStyle/>
          <a:p>
            <a:fld id="{3BAD37CE-80C6-41B7-8AF1-DED4916D914A}" type="slidenum">
              <a:rPr lang="en-US" smtClean="0"/>
              <a:t>18</a:t>
            </a:fld>
            <a:endParaRPr lang="en-US" dirty="0"/>
          </a:p>
        </p:txBody>
      </p:sp>
    </p:spTree>
    <p:extLst>
      <p:ext uri="{BB962C8B-B14F-4D97-AF65-F5344CB8AC3E}">
        <p14:creationId xmlns:p14="http://schemas.microsoft.com/office/powerpoint/2010/main" val="218207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we use are very important</a:t>
            </a:r>
            <a:r>
              <a:rPr lang="en-US" baseline="0" dirty="0"/>
              <a:t> to create shared understanding and meaning</a:t>
            </a:r>
          </a:p>
          <a:p>
            <a:r>
              <a:rPr lang="en-US" baseline="0" dirty="0"/>
              <a:t>Many of these terms are borrowed from other jurisdictions and provinces – when we use some of them in Ontario it can create confusion.</a:t>
            </a:r>
          </a:p>
          <a:p>
            <a:r>
              <a:rPr lang="en-US" baseline="0" dirty="0"/>
              <a:t>If time, ask the audience what they understand about that term to demonstrate how the term can be used/interpreted differently by different people.</a:t>
            </a:r>
            <a:endParaRPr lang="en-US" dirty="0"/>
          </a:p>
        </p:txBody>
      </p:sp>
      <p:sp>
        <p:nvSpPr>
          <p:cNvPr id="4" name="Slide Number Placeholder 3"/>
          <p:cNvSpPr>
            <a:spLocks noGrp="1"/>
          </p:cNvSpPr>
          <p:nvPr>
            <p:ph type="sldNum" sz="quarter" idx="10"/>
          </p:nvPr>
        </p:nvSpPr>
        <p:spPr/>
        <p:txBody>
          <a:bodyPr/>
          <a:lstStyle/>
          <a:p>
            <a:fld id="{3BAD37CE-80C6-41B7-8AF1-DED4916D914A}" type="slidenum">
              <a:rPr lang="en-US" smtClean="0"/>
              <a:t>20</a:t>
            </a:fld>
            <a:endParaRPr lang="en-US" dirty="0"/>
          </a:p>
        </p:txBody>
      </p:sp>
    </p:spTree>
    <p:extLst>
      <p:ext uri="{BB962C8B-B14F-4D97-AF65-F5344CB8AC3E}">
        <p14:creationId xmlns:p14="http://schemas.microsoft.com/office/powerpoint/2010/main" val="294043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CA" altLang="en-US" dirty="0"/>
              <a:t>4</a:t>
            </a:r>
            <a:r>
              <a:rPr lang="en-CA" altLang="en-US" baseline="0" dirty="0"/>
              <a:t> controlled acts authorized to nursing (RHPA)</a:t>
            </a:r>
          </a:p>
          <a:p>
            <a:pPr marL="165261" indent="-165261">
              <a:buFont typeface="Arial" panose="020B0604020202020204" pitchFamily="34" charset="0"/>
              <a:buChar char="•"/>
            </a:pPr>
            <a:r>
              <a:rPr lang="en-CA" altLang="en-US" baseline="0" dirty="0"/>
              <a:t>13 controlled acts all together (RHPA)</a:t>
            </a:r>
          </a:p>
          <a:p>
            <a:pPr marL="165261" indent="-165261">
              <a:buFont typeface="Arial" panose="020B0604020202020204" pitchFamily="34" charset="0"/>
              <a:buChar char="•"/>
            </a:pPr>
            <a:r>
              <a:rPr lang="en-CA" altLang="en-US" baseline="0" dirty="0"/>
              <a:t>Treatment not under controlled act – oral medication administration (aspirin for chest pain)</a:t>
            </a:r>
            <a:endParaRPr lang="en-CA" altLang="en-US" dirty="0"/>
          </a:p>
          <a:p>
            <a:pPr marL="165261" indent="-165261">
              <a:buFont typeface="Arial" panose="020B0604020202020204" pitchFamily="34" charset="0"/>
              <a:buChar char="•"/>
            </a:pPr>
            <a:r>
              <a:rPr lang="en-CA" altLang="en-US" dirty="0"/>
              <a:t>X-rays: t</a:t>
            </a:r>
            <a:r>
              <a:rPr lang="en-US" dirty="0"/>
              <a:t>he Healing Arts Radiation Protection Act</a:t>
            </a:r>
            <a:endParaRPr lang="en-CA" altLang="en-US" dirty="0"/>
          </a:p>
          <a:p>
            <a:pPr marL="165261" indent="-165261">
              <a:buFont typeface="Arial" panose="020B0604020202020204" pitchFamily="34" charset="0"/>
              <a:buChar char="•"/>
            </a:pPr>
            <a:r>
              <a:rPr lang="en-CA" altLang="en-US" dirty="0"/>
              <a:t>Lab tests:</a:t>
            </a:r>
            <a:r>
              <a:rPr lang="en-CA" altLang="en-US" baseline="0" dirty="0"/>
              <a:t> </a:t>
            </a:r>
            <a:r>
              <a:rPr lang="en-CA" altLang="en-US" dirty="0"/>
              <a:t>Laboratory and Specimen collection Center Licensing Act</a:t>
            </a:r>
            <a:endParaRPr lang="en-US" dirty="0"/>
          </a:p>
        </p:txBody>
      </p:sp>
      <p:sp>
        <p:nvSpPr>
          <p:cNvPr id="4" name="Slide Number Placeholder 3"/>
          <p:cNvSpPr>
            <a:spLocks noGrp="1"/>
          </p:cNvSpPr>
          <p:nvPr>
            <p:ph type="sldNum" sz="quarter" idx="10"/>
          </p:nvPr>
        </p:nvSpPr>
        <p:spPr/>
        <p:txBody>
          <a:bodyPr/>
          <a:lstStyle/>
          <a:p>
            <a:fld id="{1254BE08-63C9-4734-9FFE-FFB0F7F2CB60}" type="slidenum">
              <a:rPr lang="en-US" smtClean="0"/>
              <a:t>21</a:t>
            </a:fld>
            <a:endParaRPr lang="en-US"/>
          </a:p>
        </p:txBody>
      </p:sp>
    </p:spTree>
    <p:extLst>
      <p:ext uri="{BB962C8B-B14F-4D97-AF65-F5344CB8AC3E}">
        <p14:creationId xmlns:p14="http://schemas.microsoft.com/office/powerpoint/2010/main" val="1530513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83791" y="519764"/>
            <a:ext cx="5817118" cy="2376966"/>
          </a:xfrm>
        </p:spPr>
        <p:txBody>
          <a:bodyPr wrap="square" lIns="0" tIns="0" rIns="0" bIns="0" anchor="b" anchorCtr="0">
            <a:normAutofit/>
          </a:bodyPr>
          <a:lstStyle>
            <a:lvl1pPr>
              <a:lnSpc>
                <a:spcPct val="80000"/>
              </a:lnSpc>
              <a:defRPr sz="3800" b="1" cap="all" spc="-100">
                <a:solidFill>
                  <a:srgbClr val="00338D"/>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983791" y="2896730"/>
            <a:ext cx="5817118" cy="703782"/>
          </a:xfrm>
        </p:spPr>
        <p:txBody>
          <a:bodyPr wrap="square" lIns="0" tIns="0" rIns="0" bIns="0" anchor="b" anchorCtr="0">
            <a:normAutofit/>
          </a:bodyPr>
          <a:lstStyle>
            <a:lvl1pPr marL="0" indent="0" algn="l">
              <a:lnSpc>
                <a:spcPct val="80000"/>
              </a:lnSpc>
              <a:spcAft>
                <a:spcPts val="0"/>
              </a:spcAft>
              <a:buNone/>
              <a:defRPr sz="2800" b="0" i="0" cap="all" spc="-1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uottawa_hor_wg9.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11291" y="6251048"/>
            <a:ext cx="1241100" cy="331951"/>
          </a:xfrm>
          <a:prstGeom prst="rect">
            <a:avLst/>
          </a:prstGeom>
        </p:spPr>
      </p:pic>
      <p:sp>
        <p:nvSpPr>
          <p:cNvPr id="7" name="Footer Placeholder 4"/>
          <p:cNvSpPr txBox="1">
            <a:spLocks/>
          </p:cNvSpPr>
          <p:nvPr userDrawn="1"/>
        </p:nvSpPr>
        <p:spPr>
          <a:xfrm>
            <a:off x="4042610" y="6441345"/>
            <a:ext cx="3417646" cy="153888"/>
          </a:xfrm>
          <a:prstGeom prst="rect">
            <a:avLst/>
          </a:prstGeom>
        </p:spPr>
        <p:txBody>
          <a:bodyPr vert="horz" lIns="0" tIns="0" rIns="0" bIns="0" rtlCol="0" anchor="b" anchorCtr="0">
            <a:normAutofit/>
          </a:bodyP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b="0" i="0" kern="1200" dirty="0" err="1">
                <a:solidFill>
                  <a:schemeClr val="tx1">
                    <a:lumMod val="75000"/>
                  </a:schemeClr>
                </a:solidFill>
                <a:latin typeface="Arial"/>
                <a:ea typeface="+mn-ea"/>
                <a:cs typeface="Arial"/>
              </a:rPr>
              <a:t>www.ottawahospital.on.ca</a:t>
            </a:r>
            <a:r>
              <a:rPr lang="en-US" sz="1000" dirty="0"/>
              <a:t> </a:t>
            </a:r>
            <a:r>
              <a:rPr lang="en-US" sz="1000" baseline="0" dirty="0"/>
              <a:t> |  </a:t>
            </a:r>
            <a:r>
              <a:rPr lang="en-US" sz="1000" dirty="0"/>
              <a:t>Affiliated with  •  </a:t>
            </a:r>
            <a:r>
              <a:rPr lang="en-US" sz="1000" dirty="0" err="1"/>
              <a:t>Affilié</a:t>
            </a:r>
            <a:r>
              <a:rPr lang="en-US" sz="1000" dirty="0"/>
              <a:t> à</a:t>
            </a:r>
          </a:p>
        </p:txBody>
      </p:sp>
      <p:sp>
        <p:nvSpPr>
          <p:cNvPr id="6" name="Text Placeholder 5"/>
          <p:cNvSpPr>
            <a:spLocks noGrp="1"/>
          </p:cNvSpPr>
          <p:nvPr>
            <p:ph type="body" sz="quarter" idx="10"/>
          </p:nvPr>
        </p:nvSpPr>
        <p:spPr>
          <a:xfrm>
            <a:off x="5362730" y="4075200"/>
            <a:ext cx="3832585" cy="553998"/>
          </a:xfrm>
        </p:spPr>
        <p:txBody>
          <a:bodyPr tIns="0" anchor="b" anchorCtr="0">
            <a:normAutofit/>
          </a:bodyPr>
          <a:lstStyle>
            <a:lvl1pPr marL="0" indent="0">
              <a:spcAft>
                <a:spcPts val="0"/>
              </a:spcAft>
              <a:buFontTx/>
              <a:buNone/>
              <a:defRPr sz="1200" cap="all" baseline="0">
                <a:solidFill>
                  <a:schemeClr val="bg1"/>
                </a:solidFill>
              </a:defRPr>
            </a:lvl1pPr>
            <a:lvl2pPr marL="0" indent="0">
              <a:spcAft>
                <a:spcPts val="0"/>
              </a:spcAft>
              <a:buFontTx/>
              <a:buNone/>
              <a:defRPr sz="1200" cap="all" baseline="0">
                <a:solidFill>
                  <a:schemeClr val="bg1"/>
                </a:solidFill>
              </a:defRPr>
            </a:lvl2pPr>
            <a:lvl3pPr marL="0" indent="0">
              <a:spcAft>
                <a:spcPts val="0"/>
              </a:spcAft>
              <a:buFontTx/>
              <a:buNone/>
              <a:defRPr sz="1200" cap="all" baseline="0">
                <a:solidFill>
                  <a:schemeClr val="bg1"/>
                </a:solidFill>
              </a:defRPr>
            </a:lvl3pPr>
            <a:lvl4pPr marL="0" indent="0">
              <a:spcAft>
                <a:spcPts val="0"/>
              </a:spcAft>
              <a:buFontTx/>
              <a:buNone/>
              <a:defRPr sz="1200" cap="all" baseline="0">
                <a:solidFill>
                  <a:schemeClr val="bg1"/>
                </a:solidFill>
              </a:defRPr>
            </a:lvl4pPr>
            <a:lvl5pPr marL="0" indent="0">
              <a:spcAft>
                <a:spcPts val="0"/>
              </a:spcAft>
              <a:buFontTx/>
              <a:buNone/>
              <a:defRPr sz="1200" cap="all" baseline="0">
                <a:solidFill>
                  <a:schemeClr val="bg1"/>
                </a:solidFill>
              </a:defRPr>
            </a:lvl5pPr>
          </a:lstStyle>
          <a:p>
            <a:pPr lvl="0"/>
            <a:r>
              <a:rPr lang="en-US" dirty="0"/>
              <a:t>Click to edit Master text styles</a:t>
            </a:r>
            <a:endParaRPr lang="en-CA" dirty="0"/>
          </a:p>
        </p:txBody>
      </p:sp>
      <p:cxnSp>
        <p:nvCxnSpPr>
          <p:cNvPr id="10" name="Straight Connector 9"/>
          <p:cNvCxnSpPr/>
          <p:nvPr userDrawn="1"/>
        </p:nvCxnSpPr>
        <p:spPr>
          <a:xfrm>
            <a:off x="5349902" y="4688182"/>
            <a:ext cx="3832585" cy="0"/>
          </a:xfrm>
          <a:prstGeom prst="line">
            <a:avLst/>
          </a:prstGeom>
          <a:ln>
            <a:solidFill>
              <a:srgbClr val="ED8B17"/>
            </a:solidFill>
          </a:ln>
          <a:effectLst>
            <a:outerShdw blurRad="40000" dist="20000" dir="57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Text Placeholder 5"/>
          <p:cNvSpPr>
            <a:spLocks noGrp="1"/>
          </p:cNvSpPr>
          <p:nvPr>
            <p:ph type="body" sz="quarter" idx="11"/>
          </p:nvPr>
        </p:nvSpPr>
        <p:spPr>
          <a:xfrm>
            <a:off x="5362730" y="4756245"/>
            <a:ext cx="3832586" cy="553998"/>
          </a:xfrm>
        </p:spPr>
        <p:txBody>
          <a:bodyPr tIns="0" anchor="t" anchorCtr="0">
            <a:normAutofit/>
          </a:bodyPr>
          <a:lstStyle>
            <a:lvl1pPr marL="0" indent="0">
              <a:spcAft>
                <a:spcPts val="0"/>
              </a:spcAft>
              <a:buFontTx/>
              <a:buNone/>
              <a:defRPr sz="1200" cap="all" baseline="0">
                <a:solidFill>
                  <a:schemeClr val="bg1"/>
                </a:solidFill>
              </a:defRPr>
            </a:lvl1pPr>
            <a:lvl2pPr marL="0" indent="0">
              <a:spcAft>
                <a:spcPts val="0"/>
              </a:spcAft>
              <a:buFontTx/>
              <a:buNone/>
              <a:defRPr sz="1200" cap="all" baseline="0">
                <a:solidFill>
                  <a:schemeClr val="bg1"/>
                </a:solidFill>
              </a:defRPr>
            </a:lvl2pPr>
            <a:lvl3pPr marL="0" indent="0">
              <a:spcAft>
                <a:spcPts val="0"/>
              </a:spcAft>
              <a:buFontTx/>
              <a:buNone/>
              <a:defRPr sz="1200" cap="all" baseline="0">
                <a:solidFill>
                  <a:schemeClr val="bg1"/>
                </a:solidFill>
              </a:defRPr>
            </a:lvl3pPr>
            <a:lvl4pPr marL="0" indent="0">
              <a:spcAft>
                <a:spcPts val="0"/>
              </a:spcAft>
              <a:buFontTx/>
              <a:buNone/>
              <a:defRPr sz="1200" cap="all" baseline="0">
                <a:solidFill>
                  <a:schemeClr val="bg1"/>
                </a:solidFill>
              </a:defRPr>
            </a:lvl4pPr>
            <a:lvl5pPr marL="0" indent="0">
              <a:spcAft>
                <a:spcPts val="0"/>
              </a:spcAft>
              <a:buFontTx/>
              <a:buNone/>
              <a:defRPr sz="1200" cap="all" baseline="0">
                <a:solidFill>
                  <a:schemeClr val="bg1"/>
                </a:solidFill>
              </a:defRPr>
            </a:lvl5pPr>
          </a:lstStyle>
          <a:p>
            <a:pPr lvl="0"/>
            <a:r>
              <a:rPr lang="en-US" dirty="0"/>
              <a:t>Click to edit Master text styles</a:t>
            </a:r>
            <a:endParaRPr lang="en-CA" dirty="0"/>
          </a:p>
        </p:txBody>
      </p:sp>
    </p:spTree>
    <p:extLst>
      <p:ext uri="{BB962C8B-B14F-4D97-AF65-F5344CB8AC3E}">
        <p14:creationId xmlns:p14="http://schemas.microsoft.com/office/powerpoint/2010/main" val="282222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2313" y="450000"/>
            <a:ext cx="7772400" cy="720000"/>
          </a:xfrm>
        </p:spPr>
        <p:txBody>
          <a:bodyPr bIns="36000" anchor="b" anchorCtr="0">
            <a:normAutofit/>
          </a:bodyPr>
          <a:lstStyle>
            <a:lvl1pPr algn="l">
              <a:defRPr sz="2400" b="1" cap="all">
                <a:solidFill>
                  <a:srgbClr val="0033A0"/>
                </a:solidFill>
              </a:defRPr>
            </a:lvl1pPr>
          </a:lstStyle>
          <a:p>
            <a:r>
              <a:rPr lang="en-US" dirty="0"/>
              <a:t>Click to edit Master title style</a:t>
            </a:r>
          </a:p>
        </p:txBody>
      </p:sp>
      <p:sp>
        <p:nvSpPr>
          <p:cNvPr id="7" name="Content Placeholder 2"/>
          <p:cNvSpPr>
            <a:spLocks noGrp="1"/>
          </p:cNvSpPr>
          <p:nvPr>
            <p:ph idx="1"/>
          </p:nvPr>
        </p:nvSpPr>
        <p:spPr>
          <a:xfrm>
            <a:off x="722313" y="1314000"/>
            <a:ext cx="7772400" cy="5001654"/>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2313" y="117000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8280599" y="6315654"/>
            <a:ext cx="708247" cy="488470"/>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317322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by Side - 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2313" y="450000"/>
            <a:ext cx="7772400" cy="720000"/>
          </a:xfrm>
        </p:spPr>
        <p:txBody>
          <a:bodyPr bIns="36000" anchor="b" anchorCtr="0">
            <a:normAutofit/>
          </a:bodyPr>
          <a:lstStyle>
            <a:lvl1pPr algn="l">
              <a:defRPr sz="2400" b="1" cap="all">
                <a:solidFill>
                  <a:srgbClr val="0033A0"/>
                </a:solidFill>
              </a:defRPr>
            </a:lvl1pPr>
          </a:lstStyle>
          <a:p>
            <a:r>
              <a:rPr lang="en-US" dirty="0"/>
              <a:t>Click to edit Master title style</a:t>
            </a:r>
          </a:p>
        </p:txBody>
      </p:sp>
      <p:sp>
        <p:nvSpPr>
          <p:cNvPr id="7" name="Content Placeholder 2"/>
          <p:cNvSpPr>
            <a:spLocks noGrp="1"/>
          </p:cNvSpPr>
          <p:nvPr>
            <p:ph idx="1"/>
          </p:nvPr>
        </p:nvSpPr>
        <p:spPr>
          <a:xfrm>
            <a:off x="722313" y="1314000"/>
            <a:ext cx="3780000" cy="5001654"/>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2313" y="117000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3"/>
          </p:nvPr>
        </p:nvSpPr>
        <p:spPr>
          <a:xfrm>
            <a:off x="4714713" y="1314000"/>
            <a:ext cx="3780000" cy="5001654"/>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8280599" y="6315654"/>
            <a:ext cx="708247" cy="488470"/>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35905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and 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0033A0"/>
                </a:solidFill>
              </a:defRPr>
            </a:lvl1pPr>
          </a:lstStyle>
          <a:p>
            <a:fld id="{A9ECC5C3-AB39-B144-AAF5-28F142C249A1}" type="slidenum">
              <a:rPr lang="en-US" smtClean="0"/>
              <a:pPr/>
              <a:t>‹#›</a:t>
            </a:fld>
            <a:endParaRPr lang="en-US"/>
          </a:p>
        </p:txBody>
      </p:sp>
      <p:sp>
        <p:nvSpPr>
          <p:cNvPr id="5" name="Title 1"/>
          <p:cNvSpPr>
            <a:spLocks noGrp="1"/>
          </p:cNvSpPr>
          <p:nvPr>
            <p:ph type="title"/>
          </p:nvPr>
        </p:nvSpPr>
        <p:spPr>
          <a:xfrm>
            <a:off x="722313" y="450000"/>
            <a:ext cx="7772400" cy="720000"/>
          </a:xfrm>
        </p:spPr>
        <p:txBody>
          <a:bodyPr bIns="36000" anchor="b" anchorCtr="0">
            <a:normAutofit/>
          </a:bodyPr>
          <a:lstStyle>
            <a:lvl1pPr algn="l">
              <a:defRPr sz="2400" b="1" cap="all">
                <a:solidFill>
                  <a:srgbClr val="0033A0"/>
                </a:solidFill>
              </a:defRPr>
            </a:lvl1pPr>
          </a:lstStyle>
          <a:p>
            <a:r>
              <a:rPr lang="en-US" dirty="0"/>
              <a:t>Click to edit Master title style</a:t>
            </a:r>
          </a:p>
        </p:txBody>
      </p:sp>
      <p:cxnSp>
        <p:nvCxnSpPr>
          <p:cNvPr id="8" name="Straight Connector 7"/>
          <p:cNvCxnSpPr/>
          <p:nvPr userDrawn="1"/>
        </p:nvCxnSpPr>
        <p:spPr>
          <a:xfrm>
            <a:off x="722313" y="117000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59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280599" y="6315654"/>
            <a:ext cx="708247" cy="488470"/>
          </a:xfrm>
          <a:prstGeom prst="rect">
            <a:avLst/>
          </a:prstGeom>
        </p:spPr>
        <p:txBody>
          <a:bodyPr vert="horz" lIns="91440" tIns="46800" rIns="91440" bIns="45720" rtlCol="0" anchor="ctr"/>
          <a:lstStyle>
            <a:lvl1pPr algn="r">
              <a:defRPr sz="1200" b="1" i="0">
                <a:solidFill>
                  <a:srgbClr val="0033A0"/>
                </a:solidFill>
                <a:latin typeface="Arial" panose="020B0604020202020204" pitchFamily="34" charset="0"/>
                <a:cs typeface="Arial" panose="020B0604020202020204" pitchFamily="34" charset="0"/>
              </a:defRPr>
            </a:lvl1pPr>
          </a:lstStyle>
          <a:p>
            <a:fld id="{76263DAB-C293-4A83-833F-63A9096F7E17}" type="slidenum">
              <a:rPr lang="en-US" smtClean="0"/>
              <a:pPr/>
              <a:t>‹#›</a:t>
            </a:fld>
            <a:endParaRPr lang="en-US" dirty="0"/>
          </a:p>
        </p:txBody>
      </p:sp>
    </p:spTree>
    <p:extLst>
      <p:ext uri="{BB962C8B-B14F-4D97-AF65-F5344CB8AC3E}">
        <p14:creationId xmlns:p14="http://schemas.microsoft.com/office/powerpoint/2010/main" val="3853134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68248-C8FE-4E8F-89BB-D0D164F77269}"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D087EA-C067-45F9-A427-AD31805D71D2}" type="slidenum">
              <a:rPr lang="en-US" smtClean="0"/>
              <a:t>‹#›</a:t>
            </a:fld>
            <a:endParaRPr lang="en-US" dirty="0"/>
          </a:p>
        </p:txBody>
      </p:sp>
    </p:spTree>
    <p:extLst>
      <p:ext uri="{BB962C8B-B14F-4D97-AF65-F5344CB8AC3E}">
        <p14:creationId xmlns:p14="http://schemas.microsoft.com/office/powerpoint/2010/main" val="220755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5999" y="551289"/>
            <a:ext cx="5532847" cy="5839885"/>
          </a:xfrm>
        </p:spPr>
        <p:txBody>
          <a:bodyPr/>
          <a:lstStyle>
            <a:lvl1pPr>
              <a:buClr>
                <a:srgbClr val="0033A0"/>
              </a:buCl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280599" y="6315654"/>
            <a:ext cx="708247" cy="488470"/>
          </a:xfrm>
          <a:prstGeom prst="rect">
            <a:avLst/>
          </a:prstGeom>
        </p:spPr>
        <p:txBody>
          <a:bodyPr vert="horz" lIns="91440" tIns="46800" rIns="91440" bIns="45720" rtlCol="0" anchor="ctr"/>
          <a:lstStyle>
            <a:lvl1pPr algn="r">
              <a:defRPr sz="1200" b="1" i="0">
                <a:solidFill>
                  <a:srgbClr val="0033A0"/>
                </a:solidFill>
                <a:latin typeface="Arial" panose="020B0604020202020204" pitchFamily="34" charset="0"/>
                <a:cs typeface="Arial" panose="020B0604020202020204" pitchFamily="34" charset="0"/>
              </a:defRPr>
            </a:lvl1pPr>
          </a:lstStyle>
          <a:p>
            <a:fld id="{76263DAB-C293-4A83-833F-63A9096F7E17}" type="slidenum">
              <a:rPr lang="en-US" smtClean="0"/>
              <a:pPr/>
              <a:t>‹#›</a:t>
            </a:fld>
            <a:endParaRPr lang="en-US" dirty="0"/>
          </a:p>
        </p:txBody>
      </p:sp>
      <p:sp>
        <p:nvSpPr>
          <p:cNvPr id="6" name="Title Placeholder 1"/>
          <p:cNvSpPr>
            <a:spLocks noGrp="1"/>
          </p:cNvSpPr>
          <p:nvPr>
            <p:ph type="title" hasCustomPrompt="1"/>
          </p:nvPr>
        </p:nvSpPr>
        <p:spPr>
          <a:xfrm>
            <a:off x="291600" y="551289"/>
            <a:ext cx="2494908" cy="2500536"/>
          </a:xfrm>
          <a:prstGeom prst="rect">
            <a:avLst/>
          </a:prstGeom>
        </p:spPr>
        <p:txBody>
          <a:bodyPr vert="horz" lIns="0" tIns="0" rIns="0" bIns="108000" rtlCol="0" anchor="b" anchorCtr="0">
            <a:normAutofit/>
          </a:bodyPr>
          <a:lstStyle>
            <a:lvl1pPr>
              <a:defRPr spc="-100"/>
            </a:lvl1pPr>
          </a:lstStyle>
          <a:p>
            <a:r>
              <a:rPr lang="en-US" dirty="0"/>
              <a:t>CLICK TO EDIT MASTER TITLE STYLE </a:t>
            </a:r>
          </a:p>
        </p:txBody>
      </p:sp>
      <p:sp>
        <p:nvSpPr>
          <p:cNvPr id="9" name="Text Placeholder 4"/>
          <p:cNvSpPr>
            <a:spLocks noGrp="1"/>
          </p:cNvSpPr>
          <p:nvPr>
            <p:ph type="body" sz="quarter" idx="11" hasCustomPrompt="1"/>
          </p:nvPr>
        </p:nvSpPr>
        <p:spPr>
          <a:xfrm>
            <a:off x="292436" y="3051827"/>
            <a:ext cx="2493963" cy="3252732"/>
          </a:xfrm>
        </p:spPr>
        <p:txBody>
          <a:bodyPr tIns="144000" anchor="t" anchorCtr="0">
            <a:normAutofit/>
          </a:bodyPr>
          <a:lstStyle>
            <a:lvl1pPr marL="270000" indent="-270000">
              <a:spcAft>
                <a:spcPts val="600"/>
              </a:spcAft>
              <a:buClrTx/>
              <a:buSzPct val="100000"/>
              <a:buFont typeface="Arial"/>
              <a:buChar char="•"/>
              <a:defRPr sz="1600" cap="none" baseline="0">
                <a:solidFill>
                  <a:schemeClr val="bg1"/>
                </a:solidFill>
              </a:defRPr>
            </a:lvl1pPr>
          </a:lstStyle>
          <a:p>
            <a:pPr lvl="0"/>
            <a:r>
              <a:rPr lang="en-CA" dirty="0"/>
              <a:t>CLICK TO ADD BULLET POINTS</a:t>
            </a:r>
            <a:endParaRPr lang="en-US" dirty="0"/>
          </a:p>
        </p:txBody>
      </p:sp>
      <p:cxnSp>
        <p:nvCxnSpPr>
          <p:cNvPr id="10" name="Straight Connector 9"/>
          <p:cNvCxnSpPr/>
          <p:nvPr userDrawn="1"/>
        </p:nvCxnSpPr>
        <p:spPr>
          <a:xfrm flipV="1">
            <a:off x="291600" y="3051825"/>
            <a:ext cx="2494908" cy="2"/>
          </a:xfrm>
          <a:prstGeom prst="line">
            <a:avLst/>
          </a:prstGeom>
          <a:ln>
            <a:solidFill>
              <a:srgbClr val="ED8B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16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ide - with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5999" y="1049154"/>
            <a:ext cx="5532847" cy="5342020"/>
          </a:xfrm>
        </p:spPr>
        <p:txBody>
          <a:bodyPr/>
          <a:lstStyle>
            <a:lvl1pPr>
              <a:defRPr>
                <a:solidFill>
                  <a:schemeClr val="tx1"/>
                </a:solidFill>
              </a:defRPr>
            </a:lvl1pPr>
            <a:lvl2pPr>
              <a:buClr>
                <a:srgbClr val="00B2A9"/>
              </a:buCl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hasCustomPrompt="1"/>
          </p:nvPr>
        </p:nvSpPr>
        <p:spPr>
          <a:xfrm>
            <a:off x="291600" y="551289"/>
            <a:ext cx="2494908" cy="2500536"/>
          </a:xfrm>
          <a:prstGeom prst="rect">
            <a:avLst/>
          </a:prstGeom>
        </p:spPr>
        <p:txBody>
          <a:bodyPr vert="horz" lIns="0" tIns="0" rIns="0" bIns="108000" rtlCol="0" anchor="b" anchorCtr="0">
            <a:normAutofit/>
          </a:bodyPr>
          <a:lstStyle>
            <a:lvl1pPr>
              <a:spcAft>
                <a:spcPts val="0"/>
              </a:spcAft>
              <a:defRPr spc="-100"/>
            </a:lvl1pPr>
          </a:lstStyle>
          <a:p>
            <a:r>
              <a:rPr lang="en-US" dirty="0"/>
              <a:t>CLICK TO EDIT MASTER TITLE STYLE</a:t>
            </a:r>
          </a:p>
        </p:txBody>
      </p:sp>
      <p:sp>
        <p:nvSpPr>
          <p:cNvPr id="9" name="Text Placeholder 4"/>
          <p:cNvSpPr>
            <a:spLocks noGrp="1"/>
          </p:cNvSpPr>
          <p:nvPr>
            <p:ph type="body" sz="quarter" idx="11" hasCustomPrompt="1"/>
          </p:nvPr>
        </p:nvSpPr>
        <p:spPr>
          <a:xfrm>
            <a:off x="292436" y="3051827"/>
            <a:ext cx="2493963" cy="3252732"/>
          </a:xfrm>
        </p:spPr>
        <p:txBody>
          <a:bodyPr tIns="144000" anchor="t" anchorCtr="0">
            <a:normAutofit/>
          </a:bodyPr>
          <a:lstStyle>
            <a:lvl1pPr marL="270000" indent="-270000">
              <a:spcAft>
                <a:spcPts val="600"/>
              </a:spcAft>
              <a:buClrTx/>
              <a:buSzPct val="100000"/>
              <a:buFont typeface="Arial"/>
              <a:buChar char="•"/>
              <a:defRPr sz="1600" cap="none" baseline="0">
                <a:solidFill>
                  <a:schemeClr val="bg1"/>
                </a:solidFill>
              </a:defRPr>
            </a:lvl1pPr>
          </a:lstStyle>
          <a:p>
            <a:pPr lvl="0"/>
            <a:r>
              <a:rPr lang="en-US" dirty="0"/>
              <a:t>CLICK TO ADD BULLET POINTS</a:t>
            </a:r>
          </a:p>
        </p:txBody>
      </p:sp>
      <p:sp>
        <p:nvSpPr>
          <p:cNvPr id="4" name="Text Placeholder 3"/>
          <p:cNvSpPr>
            <a:spLocks noGrp="1"/>
          </p:cNvSpPr>
          <p:nvPr>
            <p:ph type="body" sz="quarter" idx="12" hasCustomPrompt="1"/>
          </p:nvPr>
        </p:nvSpPr>
        <p:spPr>
          <a:xfrm>
            <a:off x="3455988" y="546870"/>
            <a:ext cx="5532437" cy="323850"/>
          </a:xfrm>
        </p:spPr>
        <p:txBody>
          <a:bodyPr/>
          <a:lstStyle>
            <a:lvl1pPr marL="0" indent="0" algn="l">
              <a:buFontTx/>
              <a:buNone/>
              <a:defRPr b="1" cap="all">
                <a:solidFill>
                  <a:srgbClr val="0033A0"/>
                </a:solidFill>
              </a:defRPr>
            </a:lvl1pPr>
          </a:lstStyle>
          <a:p>
            <a:pPr lvl="0"/>
            <a:r>
              <a:rPr lang="en-US" dirty="0"/>
              <a:t>Insert Title Here</a:t>
            </a:r>
          </a:p>
        </p:txBody>
      </p:sp>
      <p:cxnSp>
        <p:nvCxnSpPr>
          <p:cNvPr id="8" name="Straight Connector 7"/>
          <p:cNvCxnSpPr/>
          <p:nvPr userDrawn="1"/>
        </p:nvCxnSpPr>
        <p:spPr>
          <a:xfrm flipV="1">
            <a:off x="291600" y="3051825"/>
            <a:ext cx="2494908" cy="2"/>
          </a:xfrm>
          <a:prstGeom prst="line">
            <a:avLst/>
          </a:prstGeom>
          <a:ln>
            <a:solidFill>
              <a:srgbClr val="ED8B17"/>
            </a:solidFill>
          </a:ln>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13"/>
          </p:nvPr>
        </p:nvSpPr>
        <p:spPr>
          <a:xfrm>
            <a:off x="8280599" y="6315654"/>
            <a:ext cx="708247" cy="488470"/>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200930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ide - 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91600" y="551289"/>
            <a:ext cx="2494908" cy="2500536"/>
          </a:xfrm>
          <a:prstGeom prst="rect">
            <a:avLst/>
          </a:prstGeom>
        </p:spPr>
        <p:txBody>
          <a:bodyPr vert="horz" lIns="0" tIns="0" rIns="0" bIns="108000" rtlCol="0" anchor="b" anchorCtr="0">
            <a:normAutofit/>
          </a:bodyPr>
          <a:lstStyle>
            <a:lvl1pPr>
              <a:spcAft>
                <a:spcPts val="0"/>
              </a:spcAft>
              <a:defRPr spc="-100"/>
            </a:lvl1pPr>
          </a:lstStyle>
          <a:p>
            <a:r>
              <a:rPr lang="en-US" dirty="0"/>
              <a:t>CLICK TO EDIT MASTER TITLE STYLE</a:t>
            </a:r>
          </a:p>
        </p:txBody>
      </p:sp>
      <p:sp>
        <p:nvSpPr>
          <p:cNvPr id="9" name="Text Placeholder 4"/>
          <p:cNvSpPr>
            <a:spLocks noGrp="1"/>
          </p:cNvSpPr>
          <p:nvPr>
            <p:ph type="body" sz="quarter" idx="11" hasCustomPrompt="1"/>
          </p:nvPr>
        </p:nvSpPr>
        <p:spPr>
          <a:xfrm>
            <a:off x="292436" y="3051827"/>
            <a:ext cx="2493963" cy="3252732"/>
          </a:xfrm>
        </p:spPr>
        <p:txBody>
          <a:bodyPr tIns="144000" anchor="t" anchorCtr="0">
            <a:normAutofit/>
          </a:bodyPr>
          <a:lstStyle>
            <a:lvl1pPr marL="270000" indent="-270000">
              <a:spcAft>
                <a:spcPts val="600"/>
              </a:spcAft>
              <a:buClrTx/>
              <a:buSzPct val="100000"/>
              <a:buFont typeface="Arial"/>
              <a:buChar char="•"/>
              <a:defRPr sz="1600" cap="none" baseline="0">
                <a:solidFill>
                  <a:schemeClr val="bg1"/>
                </a:solidFill>
              </a:defRPr>
            </a:lvl1pPr>
          </a:lstStyle>
          <a:p>
            <a:pPr lvl="0"/>
            <a:r>
              <a:rPr lang="en-US" dirty="0"/>
              <a:t>CLICK TO ADD BULLET POINTS</a:t>
            </a:r>
          </a:p>
        </p:txBody>
      </p:sp>
      <p:cxnSp>
        <p:nvCxnSpPr>
          <p:cNvPr id="8" name="Straight Connector 7"/>
          <p:cNvCxnSpPr/>
          <p:nvPr userDrawn="1"/>
        </p:nvCxnSpPr>
        <p:spPr>
          <a:xfrm flipV="1">
            <a:off x="291600" y="3051825"/>
            <a:ext cx="2494908" cy="2"/>
          </a:xfrm>
          <a:prstGeom prst="line">
            <a:avLst/>
          </a:prstGeom>
          <a:ln>
            <a:solidFill>
              <a:srgbClr val="ED8B17"/>
            </a:solidFill>
          </a:ln>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12"/>
          </p:nvPr>
        </p:nvSpPr>
        <p:spPr>
          <a:xfrm>
            <a:off x="8280599" y="6315654"/>
            <a:ext cx="708247" cy="488470"/>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137373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th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722313" y="1314000"/>
            <a:ext cx="7772400" cy="4546800"/>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uottawa_hor_wg9.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33829" y="6404561"/>
            <a:ext cx="946770" cy="253228"/>
          </a:xfrm>
          <a:prstGeom prst="rect">
            <a:avLst/>
          </a:prstGeom>
        </p:spPr>
      </p:pic>
      <p:sp>
        <p:nvSpPr>
          <p:cNvPr id="7" name="Footer Placeholder 4"/>
          <p:cNvSpPr txBox="1">
            <a:spLocks/>
          </p:cNvSpPr>
          <p:nvPr userDrawn="1"/>
        </p:nvSpPr>
        <p:spPr>
          <a:xfrm>
            <a:off x="5137243" y="6506185"/>
            <a:ext cx="2056643" cy="202911"/>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sp>
        <p:nvSpPr>
          <p:cNvPr id="10" name="Title 1"/>
          <p:cNvSpPr>
            <a:spLocks noGrp="1"/>
          </p:cNvSpPr>
          <p:nvPr>
            <p:ph type="title"/>
          </p:nvPr>
        </p:nvSpPr>
        <p:spPr>
          <a:xfrm>
            <a:off x="722313" y="450002"/>
            <a:ext cx="7772400" cy="720000"/>
          </a:xfrm>
        </p:spPr>
        <p:txBody>
          <a:bodyPr bIns="36000" anchor="b" anchorCtr="0">
            <a:normAutofit/>
          </a:bodyPr>
          <a:lstStyle>
            <a:lvl1pPr algn="l">
              <a:defRPr sz="2400" b="1" cap="all" spc="-100">
                <a:solidFill>
                  <a:srgbClr val="0033A0"/>
                </a:solidFill>
              </a:defRPr>
            </a:lvl1pPr>
          </a:lstStyle>
          <a:p>
            <a:r>
              <a:rPr lang="en-US" dirty="0"/>
              <a:t>Click to edit Master title style</a:t>
            </a:r>
          </a:p>
        </p:txBody>
      </p:sp>
      <p:cxnSp>
        <p:nvCxnSpPr>
          <p:cNvPr id="9" name="Straight Connector 8"/>
          <p:cNvCxnSpPr/>
          <p:nvPr userDrawn="1"/>
        </p:nvCxnSpPr>
        <p:spPr>
          <a:xfrm>
            <a:off x="722313" y="117000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12"/>
          </p:nvPr>
        </p:nvSpPr>
        <p:spPr>
          <a:xfrm>
            <a:off x="8280599" y="6315654"/>
            <a:ext cx="708247" cy="488470"/>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265753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 Logo - No lin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722313" y="1314000"/>
            <a:ext cx="7772400" cy="4546800"/>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uottawa_hor_wg9.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33829" y="6404561"/>
            <a:ext cx="946770" cy="253228"/>
          </a:xfrm>
          <a:prstGeom prst="rect">
            <a:avLst/>
          </a:prstGeom>
        </p:spPr>
      </p:pic>
      <p:sp>
        <p:nvSpPr>
          <p:cNvPr id="10" name="Title 1"/>
          <p:cNvSpPr>
            <a:spLocks noGrp="1"/>
          </p:cNvSpPr>
          <p:nvPr>
            <p:ph type="title"/>
          </p:nvPr>
        </p:nvSpPr>
        <p:spPr>
          <a:xfrm>
            <a:off x="722313" y="450002"/>
            <a:ext cx="7772400" cy="720000"/>
          </a:xfrm>
        </p:spPr>
        <p:txBody>
          <a:bodyPr bIns="36000" anchor="b" anchorCtr="0">
            <a:normAutofit/>
          </a:bodyPr>
          <a:lstStyle>
            <a:lvl1pPr algn="l">
              <a:defRPr sz="2400" b="1" cap="all">
                <a:solidFill>
                  <a:srgbClr val="0033A0"/>
                </a:solidFill>
              </a:defRPr>
            </a:lvl1pPr>
          </a:lstStyle>
          <a:p>
            <a:r>
              <a:rPr lang="en-US" dirty="0"/>
              <a:t>Click to edit Master title style</a:t>
            </a:r>
          </a:p>
        </p:txBody>
      </p:sp>
      <p:sp>
        <p:nvSpPr>
          <p:cNvPr id="9" name="Footer Placeholder 4"/>
          <p:cNvSpPr txBox="1">
            <a:spLocks/>
          </p:cNvSpPr>
          <p:nvPr userDrawn="1"/>
        </p:nvSpPr>
        <p:spPr>
          <a:xfrm>
            <a:off x="5137243" y="6506185"/>
            <a:ext cx="2056643" cy="202911"/>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sp>
        <p:nvSpPr>
          <p:cNvPr id="11" name="Slide Number Placeholder 5"/>
          <p:cNvSpPr>
            <a:spLocks noGrp="1"/>
          </p:cNvSpPr>
          <p:nvPr>
            <p:ph type="sldNum" sz="quarter" idx="12"/>
          </p:nvPr>
        </p:nvSpPr>
        <p:spPr>
          <a:xfrm>
            <a:off x="8280599" y="6315654"/>
            <a:ext cx="708247" cy="488470"/>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135209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 With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ECC5C3-AB39-B144-AAF5-28F142C249A1}" type="slidenum">
              <a:rPr lang="en-US" smtClean="0"/>
              <a:pPr/>
              <a:t>‹#›</a:t>
            </a:fld>
            <a:endParaRPr lang="en-US" dirty="0"/>
          </a:p>
        </p:txBody>
      </p:sp>
      <p:sp>
        <p:nvSpPr>
          <p:cNvPr id="8" name="Content Placeholder 2"/>
          <p:cNvSpPr>
            <a:spLocks noGrp="1"/>
          </p:cNvSpPr>
          <p:nvPr>
            <p:ph idx="1"/>
          </p:nvPr>
        </p:nvSpPr>
        <p:spPr>
          <a:xfrm>
            <a:off x="722312" y="1314000"/>
            <a:ext cx="3780000" cy="4547784"/>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uottawa_hor_wg9.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33829" y="6404561"/>
            <a:ext cx="946770" cy="253228"/>
          </a:xfrm>
          <a:prstGeom prst="rect">
            <a:avLst/>
          </a:prstGeom>
        </p:spPr>
      </p:pic>
      <p:sp>
        <p:nvSpPr>
          <p:cNvPr id="10" name="Title 1"/>
          <p:cNvSpPr>
            <a:spLocks noGrp="1"/>
          </p:cNvSpPr>
          <p:nvPr>
            <p:ph type="title"/>
          </p:nvPr>
        </p:nvSpPr>
        <p:spPr>
          <a:xfrm>
            <a:off x="722313" y="450002"/>
            <a:ext cx="7772400" cy="720000"/>
          </a:xfrm>
        </p:spPr>
        <p:txBody>
          <a:bodyPr bIns="36000" anchor="b" anchorCtr="0">
            <a:normAutofit/>
          </a:bodyPr>
          <a:lstStyle>
            <a:lvl1pPr algn="l">
              <a:defRPr sz="2400" b="1" cap="all">
                <a:solidFill>
                  <a:srgbClr val="0033A0"/>
                </a:solidFill>
              </a:defRPr>
            </a:lvl1pPr>
          </a:lstStyle>
          <a:p>
            <a:r>
              <a:rPr lang="en-US" dirty="0"/>
              <a:t>Click to edit Master title style</a:t>
            </a:r>
          </a:p>
        </p:txBody>
      </p:sp>
      <p:cxnSp>
        <p:nvCxnSpPr>
          <p:cNvPr id="9" name="Straight Connector 8"/>
          <p:cNvCxnSpPr/>
          <p:nvPr userDrawn="1"/>
        </p:nvCxnSpPr>
        <p:spPr>
          <a:xfrm>
            <a:off x="722313" y="117000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3"/>
          </p:nvPr>
        </p:nvSpPr>
        <p:spPr>
          <a:xfrm>
            <a:off x="4714713" y="1317359"/>
            <a:ext cx="3780000" cy="4544425"/>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5137243" y="6506185"/>
            <a:ext cx="2056643" cy="202911"/>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spTree>
    <p:extLst>
      <p:ext uri="{BB962C8B-B14F-4D97-AF65-F5344CB8AC3E}">
        <p14:creationId xmlns:p14="http://schemas.microsoft.com/office/powerpoint/2010/main" val="254419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and Log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uottawa_hor_wg9.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33829" y="6404561"/>
            <a:ext cx="946770" cy="253228"/>
          </a:xfrm>
          <a:prstGeom prst="rect">
            <a:avLst/>
          </a:prstGeom>
        </p:spPr>
      </p:pic>
      <p:sp>
        <p:nvSpPr>
          <p:cNvPr id="10" name="Title 1"/>
          <p:cNvSpPr>
            <a:spLocks noGrp="1"/>
          </p:cNvSpPr>
          <p:nvPr>
            <p:ph type="title"/>
          </p:nvPr>
        </p:nvSpPr>
        <p:spPr>
          <a:xfrm>
            <a:off x="722313" y="450002"/>
            <a:ext cx="7772400" cy="720000"/>
          </a:xfrm>
        </p:spPr>
        <p:txBody>
          <a:bodyPr bIns="36000" anchor="b" anchorCtr="0">
            <a:normAutofit/>
          </a:bodyPr>
          <a:lstStyle>
            <a:lvl1pPr algn="l">
              <a:defRPr sz="2400" b="1" cap="all">
                <a:solidFill>
                  <a:srgbClr val="0033A0"/>
                </a:solidFill>
              </a:defRPr>
            </a:lvl1pPr>
          </a:lstStyle>
          <a:p>
            <a:r>
              <a:rPr lang="en-US" dirty="0"/>
              <a:t>Click to edit Master title style</a:t>
            </a:r>
          </a:p>
        </p:txBody>
      </p:sp>
      <p:cxnSp>
        <p:nvCxnSpPr>
          <p:cNvPr id="11" name="Straight Connector 10"/>
          <p:cNvCxnSpPr/>
          <p:nvPr userDrawn="1"/>
        </p:nvCxnSpPr>
        <p:spPr>
          <a:xfrm>
            <a:off x="722313" y="117000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8" name="Footer Placeholder 4"/>
          <p:cNvSpPr txBox="1">
            <a:spLocks/>
          </p:cNvSpPr>
          <p:nvPr userDrawn="1"/>
        </p:nvSpPr>
        <p:spPr>
          <a:xfrm>
            <a:off x="5137243" y="6506185"/>
            <a:ext cx="2056643" cy="202911"/>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sp>
        <p:nvSpPr>
          <p:cNvPr id="9" name="Slide Number Placeholder 5"/>
          <p:cNvSpPr>
            <a:spLocks noGrp="1"/>
          </p:cNvSpPr>
          <p:nvPr>
            <p:ph type="sldNum" sz="quarter" idx="12"/>
          </p:nvPr>
        </p:nvSpPr>
        <p:spPr>
          <a:xfrm>
            <a:off x="8280599" y="6315654"/>
            <a:ext cx="708247" cy="488470"/>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23404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Log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uottawa_hor_wg9.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33829" y="6404561"/>
            <a:ext cx="946770" cy="253228"/>
          </a:xfrm>
          <a:prstGeom prst="rect">
            <a:avLst/>
          </a:prstGeom>
        </p:spPr>
      </p:pic>
      <p:sp>
        <p:nvSpPr>
          <p:cNvPr id="4" name="Footer Placeholder 4"/>
          <p:cNvSpPr txBox="1">
            <a:spLocks/>
          </p:cNvSpPr>
          <p:nvPr userDrawn="1"/>
        </p:nvSpPr>
        <p:spPr>
          <a:xfrm>
            <a:off x="5137243" y="6506185"/>
            <a:ext cx="2056643" cy="202911"/>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sp>
        <p:nvSpPr>
          <p:cNvPr id="6" name="Slide Number Placeholder 5"/>
          <p:cNvSpPr>
            <a:spLocks noGrp="1"/>
          </p:cNvSpPr>
          <p:nvPr>
            <p:ph type="sldNum" sz="quarter" idx="12"/>
          </p:nvPr>
        </p:nvSpPr>
        <p:spPr>
          <a:xfrm>
            <a:off x="8280599" y="6315654"/>
            <a:ext cx="708247" cy="488470"/>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122763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600" y="1139612"/>
            <a:ext cx="2494908" cy="898708"/>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456000" y="550800"/>
            <a:ext cx="5370116" cy="4517080"/>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0599" y="6315654"/>
            <a:ext cx="708247" cy="488470"/>
          </a:xfrm>
          <a:prstGeom prst="rect">
            <a:avLst/>
          </a:prstGeom>
        </p:spPr>
        <p:txBody>
          <a:bodyPr vert="horz" lIns="91440" tIns="46800" rIns="91440" bIns="45720" rtlCol="0" anchor="ctr"/>
          <a:lstStyle>
            <a:lvl1pPr algn="r">
              <a:defRPr sz="1200" b="1" i="0">
                <a:solidFill>
                  <a:srgbClr val="0033A0"/>
                </a:solidFill>
                <a:latin typeface="Arial"/>
                <a:cs typeface="Arial"/>
              </a:defRPr>
            </a:lvl1pPr>
          </a:lstStyle>
          <a:p>
            <a:fld id="{76263DAB-C293-4A83-833F-63A9096F7E17}" type="slidenum">
              <a:rPr lang="en-US" smtClean="0"/>
              <a:pPr/>
              <a:t>‹#›</a:t>
            </a:fld>
            <a:endParaRPr lang="en-US" dirty="0"/>
          </a:p>
        </p:txBody>
      </p:sp>
    </p:spTree>
    <p:extLst>
      <p:ext uri="{BB962C8B-B14F-4D97-AF65-F5344CB8AC3E}">
        <p14:creationId xmlns:p14="http://schemas.microsoft.com/office/powerpoint/2010/main" val="11829209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6" r:id="rId3"/>
    <p:sldLayoutId id="2147483667" r:id="rId4"/>
    <p:sldLayoutId id="2147483660" r:id="rId5"/>
    <p:sldLayoutId id="2147483670" r:id="rId6"/>
    <p:sldLayoutId id="2147483664" r:id="rId7"/>
    <p:sldLayoutId id="2147483663" r:id="rId8"/>
    <p:sldLayoutId id="2147483668" r:id="rId9"/>
    <p:sldLayoutId id="2147483651" r:id="rId10"/>
    <p:sldLayoutId id="2147483665" r:id="rId11"/>
    <p:sldLayoutId id="2147483662" r:id="rId12"/>
    <p:sldLayoutId id="2147483669" r:id="rId13"/>
    <p:sldLayoutId id="2147483673" r:id="rId14"/>
  </p:sldLayoutIdLst>
  <p:hf hdr="0" ftr="0" dt="0"/>
  <p:txStyles>
    <p:title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p:titleStyle>
    <p:bodyStyle>
      <a:lvl1pPr marL="288000" indent="-288000" algn="l" defTabSz="457200" rtl="0" eaLnBrk="1" latinLnBrk="0" hangingPunct="1">
        <a:spcBef>
          <a:spcPts val="0"/>
        </a:spcBef>
        <a:spcAft>
          <a:spcPts val="1200"/>
        </a:spcAft>
        <a:buClr>
          <a:srgbClr val="0033A0"/>
        </a:buClr>
        <a:buSzPct val="70000"/>
        <a:buFont typeface="Lucida Grande"/>
        <a:buChar char="▶"/>
        <a:defRPr sz="1800" b="0" i="0" kern="1200" spc="0">
          <a:solidFill>
            <a:schemeClr val="tx1"/>
          </a:solidFill>
          <a:latin typeface="Arial"/>
          <a:ea typeface="+mn-ea"/>
          <a:cs typeface="Arial"/>
        </a:defRPr>
      </a:lvl1pPr>
      <a:lvl2pPr marL="539750" indent="-216000" algn="l" defTabSz="457200" rtl="0" eaLnBrk="1" latinLnBrk="0" hangingPunct="1">
        <a:spcBef>
          <a:spcPts val="0"/>
        </a:spcBef>
        <a:spcAft>
          <a:spcPts val="1200"/>
        </a:spcAft>
        <a:buClr>
          <a:srgbClr val="00B2A9"/>
        </a:buClr>
        <a:buSzPct val="100000"/>
        <a:buFont typeface="Arial"/>
        <a:buChar char="•"/>
        <a:defRPr sz="1600" b="0" i="0" kern="1200">
          <a:solidFill>
            <a:schemeClr val="tx1"/>
          </a:solidFill>
          <a:latin typeface="Arial"/>
          <a:ea typeface="+mn-ea"/>
          <a:cs typeface="Arial"/>
        </a:defRPr>
      </a:lvl2pPr>
      <a:lvl3pPr marL="1143000" indent="-228600" algn="l" defTabSz="457200" rtl="0" eaLnBrk="1" latinLnBrk="0" hangingPunct="1">
        <a:spcBef>
          <a:spcPts val="0"/>
        </a:spcBef>
        <a:spcAft>
          <a:spcPts val="1200"/>
        </a:spcAft>
        <a:buClr>
          <a:schemeClr val="tx2">
            <a:lumMod val="40000"/>
            <a:lumOff val="60000"/>
          </a:schemeClr>
        </a:buClr>
        <a:buFont typeface="Lucida Grande"/>
        <a:buChar char="-"/>
        <a:defRPr sz="1400" b="0" i="0" kern="1200">
          <a:solidFill>
            <a:schemeClr val="tx1"/>
          </a:solidFill>
          <a:latin typeface="Arial"/>
          <a:ea typeface="+mn-ea"/>
          <a:cs typeface="Arial"/>
        </a:defRPr>
      </a:lvl3pPr>
      <a:lvl4pPr marL="1600200" indent="-228600" algn="l" defTabSz="457200" rtl="0" eaLnBrk="1" latinLnBrk="0" hangingPunct="1">
        <a:spcBef>
          <a:spcPts val="0"/>
        </a:spcBef>
        <a:spcAft>
          <a:spcPts val="1200"/>
        </a:spcAft>
        <a:buClrTx/>
        <a:buSzPct val="133000"/>
        <a:buFont typeface="Wingdings" charset="2"/>
        <a:buChar char="§"/>
        <a:defRPr sz="1200" b="0" i="0" kern="1200">
          <a:solidFill>
            <a:schemeClr val="tx1"/>
          </a:solidFill>
          <a:latin typeface="Arial"/>
          <a:ea typeface="+mn-ea"/>
          <a:cs typeface="Arial"/>
        </a:defRPr>
      </a:lvl4pPr>
      <a:lvl5pPr marL="2057400" indent="-228600" algn="l" defTabSz="457200" rtl="0" eaLnBrk="1" latinLnBrk="0" hangingPunct="1">
        <a:spcBef>
          <a:spcPts val="0"/>
        </a:spcBef>
        <a:spcAft>
          <a:spcPts val="1200"/>
        </a:spcAft>
        <a:buClr>
          <a:schemeClr val="bg1">
            <a:lumMod val="75000"/>
          </a:schemeClr>
        </a:buClr>
        <a:buSzPct val="75000"/>
        <a:buFont typeface="Wingdings" charset="2"/>
        <a:buChar char="u"/>
        <a:defRPr sz="1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hyperlink" Target="http://www.attorneygeneral.jus.gov.on.ca/"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advancecareplanning.ca/what-is-advance-care-planning/" TargetMode="External"/><Relationship Id="rId2" Type="http://schemas.openxmlformats.org/officeDocument/2006/relationships/slideLayout" Target="../slideLayouts/slideLayout9.xml"/><Relationship Id="rId1" Type="http://schemas.openxmlformats.org/officeDocument/2006/relationships/video" Target="https://www.youtube.com/embed/mPtu-FpY1Kw"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gpscbc.ca/what-we-do/professional-development/psp/modules/end-of-life/tools-resour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advancecareplanning.ca/"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45b2QZxDd_o" TargetMode="External"/><Relationship Id="rId2" Type="http://schemas.openxmlformats.org/officeDocument/2006/relationships/slideLayout" Target="../slideLayouts/slideLayout9.xml"/><Relationship Id="rId1" Type="http://schemas.openxmlformats.org/officeDocument/2006/relationships/video" Target="https://www.youtube.com/embed/45b2QZxDd_o" TargetMode="Externa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0241" y="446228"/>
            <a:ext cx="8654903" cy="2376966"/>
          </a:xfrm>
        </p:spPr>
        <p:txBody>
          <a:bodyPr>
            <a:normAutofit/>
          </a:bodyPr>
          <a:lstStyle/>
          <a:p>
            <a:r>
              <a:rPr lang="en-US" dirty="0"/>
              <a:t>Advance Care Planning:</a:t>
            </a:r>
            <a:br>
              <a:rPr lang="en-US" dirty="0"/>
            </a:br>
            <a:r>
              <a:rPr lang="en-US" dirty="0"/>
              <a:t> </a:t>
            </a:r>
            <a:br>
              <a:rPr lang="en-US" dirty="0"/>
            </a:br>
            <a:r>
              <a:rPr lang="en-US" sz="2000" dirty="0"/>
              <a:t>The Critical Role of Primary Care in Opening the Conversation</a:t>
            </a:r>
          </a:p>
        </p:txBody>
      </p:sp>
      <p:sp>
        <p:nvSpPr>
          <p:cNvPr id="3" name="Text Placeholder 2"/>
          <p:cNvSpPr>
            <a:spLocks noGrp="1"/>
          </p:cNvSpPr>
          <p:nvPr>
            <p:ph type="body" sz="quarter" idx="10"/>
          </p:nvPr>
        </p:nvSpPr>
        <p:spPr>
          <a:xfrm>
            <a:off x="0" y="3836709"/>
            <a:ext cx="8855075" cy="1411884"/>
          </a:xfrm>
        </p:spPr>
        <p:txBody>
          <a:bodyPr>
            <a:normAutofit fontScale="32500" lnSpcReduction="20000"/>
          </a:bodyPr>
          <a:lstStyle/>
          <a:p>
            <a:pPr algn="ctr"/>
            <a:endParaRPr lang="en-US" sz="5600" dirty="0">
              <a:latin typeface="+mn-lt"/>
            </a:endParaRPr>
          </a:p>
          <a:p>
            <a:pPr algn="ctr"/>
            <a:r>
              <a:rPr lang="en-US" sz="5600" dirty="0">
                <a:latin typeface="+mn-lt"/>
              </a:rPr>
              <a:t>Vicki Bassett  Rn PNC (C ) </a:t>
            </a:r>
            <a:r>
              <a:rPr lang="en-US" sz="5600" dirty="0" err="1">
                <a:latin typeface="+mn-lt"/>
              </a:rPr>
              <a:t>BNS</a:t>
            </a:r>
            <a:r>
              <a:rPr lang="en-US" sz="5600" cap="none" dirty="0" err="1">
                <a:latin typeface="+mn-lt"/>
              </a:rPr>
              <a:t>c</a:t>
            </a:r>
            <a:r>
              <a:rPr lang="en-US" sz="5600" dirty="0">
                <a:latin typeface="+mn-lt"/>
              </a:rPr>
              <a:t>  Me</a:t>
            </a:r>
            <a:r>
              <a:rPr lang="en-US" sz="5600" cap="none" dirty="0">
                <a:latin typeface="+mn-lt"/>
              </a:rPr>
              <a:t>d</a:t>
            </a:r>
          </a:p>
          <a:p>
            <a:pPr algn="ctr"/>
            <a:r>
              <a:rPr lang="en-US" sz="5600" dirty="0">
                <a:latin typeface="+mn-lt"/>
              </a:rPr>
              <a:t>  </a:t>
            </a:r>
          </a:p>
          <a:p>
            <a:pPr algn="ctr"/>
            <a:r>
              <a:rPr lang="en-US" sz="5600" dirty="0" err="1">
                <a:latin typeface="+mn-lt"/>
              </a:rPr>
              <a:t>LiZ</a:t>
            </a:r>
            <a:r>
              <a:rPr lang="en-US" sz="5600" dirty="0">
                <a:latin typeface="+mn-lt"/>
              </a:rPr>
              <a:t> Brennan RN BScN</a:t>
            </a:r>
          </a:p>
          <a:p>
            <a:pPr algn="ctr"/>
            <a:endParaRPr lang="en-US" sz="2900" dirty="0">
              <a:latin typeface="+mn-lt"/>
            </a:endParaRPr>
          </a:p>
          <a:p>
            <a:pPr algn="ctr"/>
            <a:endParaRPr lang="en-US" sz="1800" dirty="0">
              <a:latin typeface="+mn-lt"/>
            </a:endParaRPr>
          </a:p>
          <a:p>
            <a:pPr algn="ctr"/>
            <a:r>
              <a:rPr lang="en-US" sz="5500" dirty="0">
                <a:latin typeface="+mn-lt"/>
              </a:rPr>
              <a:t>The </a:t>
            </a:r>
            <a:r>
              <a:rPr lang="en-US" sz="5500" dirty="0" err="1">
                <a:latin typeface="+mn-lt"/>
              </a:rPr>
              <a:t>AcademiC</a:t>
            </a:r>
            <a:r>
              <a:rPr lang="en-US" sz="5500" dirty="0">
                <a:latin typeface="+mn-lt"/>
              </a:rPr>
              <a:t> Family Health Team</a:t>
            </a:r>
          </a:p>
          <a:p>
            <a:endParaRPr lang="en-US" sz="1800" dirty="0">
              <a:latin typeface="+mn-lt"/>
            </a:endParaRPr>
          </a:p>
          <a:p>
            <a:endParaRPr lang="en-US" sz="1800" dirty="0">
              <a:latin typeface="+mn-lt"/>
            </a:endParaRPr>
          </a:p>
          <a:p>
            <a:endParaRPr lang="en-US" sz="1800" dirty="0">
              <a:latin typeface="+mn-lt"/>
            </a:endParaRPr>
          </a:p>
        </p:txBody>
      </p:sp>
    </p:spTree>
    <p:extLst>
      <p:ext uri="{BB962C8B-B14F-4D97-AF65-F5344CB8AC3E}">
        <p14:creationId xmlns:p14="http://schemas.microsoft.com/office/powerpoint/2010/main" val="184670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What’s in a Name?</a:t>
            </a:r>
          </a:p>
        </p:txBody>
      </p:sp>
      <p:sp>
        <p:nvSpPr>
          <p:cNvPr id="3" name="Content Placeholder 2"/>
          <p:cNvSpPr>
            <a:spLocks noGrp="1"/>
          </p:cNvSpPr>
          <p:nvPr>
            <p:ph idx="1"/>
          </p:nvPr>
        </p:nvSpPr>
        <p:spPr>
          <a:xfrm>
            <a:off x="3384645" y="1600200"/>
            <a:ext cx="4823183" cy="4800600"/>
          </a:xfrm>
        </p:spPr>
        <p:txBody>
          <a:bodyPr>
            <a:normAutofit/>
          </a:bodyPr>
          <a:lstStyle/>
          <a:p>
            <a:pPr marL="457200" indent="-457200"/>
            <a:r>
              <a:rPr lang="en-US" sz="2800" dirty="0"/>
              <a:t>Advance Directives</a:t>
            </a:r>
          </a:p>
          <a:p>
            <a:pPr marL="457200" indent="-457200"/>
            <a:r>
              <a:rPr lang="en-US" sz="2800" dirty="0"/>
              <a:t>Living Will</a:t>
            </a:r>
          </a:p>
          <a:p>
            <a:pPr marL="457200" indent="-457200"/>
            <a:r>
              <a:rPr lang="en-US" sz="2800" dirty="0"/>
              <a:t>POA</a:t>
            </a:r>
          </a:p>
          <a:p>
            <a:pPr marL="457200" indent="-457200"/>
            <a:r>
              <a:rPr lang="en-US" sz="2800" dirty="0"/>
              <a:t>Goals of Care</a:t>
            </a:r>
          </a:p>
          <a:p>
            <a:pPr marL="457200" indent="-457200"/>
            <a:r>
              <a:rPr lang="en-US" sz="2800" dirty="0"/>
              <a:t>Levels of Care</a:t>
            </a:r>
          </a:p>
          <a:p>
            <a:pPr marL="457200" indent="-457200"/>
            <a:r>
              <a:rPr lang="en-US" sz="2800" dirty="0"/>
              <a:t>Personal Directive</a:t>
            </a:r>
          </a:p>
          <a:p>
            <a:pPr marL="457200" indent="-457200"/>
            <a:r>
              <a:rPr lang="en-US" sz="2800" dirty="0"/>
              <a:t>Advance Care Plan</a:t>
            </a:r>
          </a:p>
          <a:p>
            <a:pPr marL="457200" indent="-457200"/>
            <a:r>
              <a:rPr lang="en-US" sz="2800" dirty="0"/>
              <a:t>Advance Care Planning….</a:t>
            </a:r>
          </a:p>
          <a:p>
            <a:pPr marL="0" indent="0">
              <a:buNone/>
            </a:pPr>
            <a:endParaRPr lang="en-US" sz="2800" dirty="0"/>
          </a:p>
          <a:p>
            <a:pPr marL="457200" indent="-457200"/>
            <a:endParaRPr lang="en-US" sz="2800" dirty="0"/>
          </a:p>
          <a:p>
            <a:pPr marL="457200" indent="-457200"/>
            <a:endParaRPr lang="en-US" sz="2800" dirty="0"/>
          </a:p>
          <a:p>
            <a:pPr marL="457200" indent="-457200"/>
            <a:endParaRPr lang="en-US" sz="2800" dirty="0"/>
          </a:p>
        </p:txBody>
      </p:sp>
    </p:spTree>
    <p:extLst>
      <p:ext uri="{BB962C8B-B14F-4D97-AF65-F5344CB8AC3E}">
        <p14:creationId xmlns:p14="http://schemas.microsoft.com/office/powerpoint/2010/main" val="262187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b="1" dirty="0">
                <a:solidFill>
                  <a:srgbClr val="0070C0"/>
                </a:solidFill>
              </a:rPr>
              <a:t>Three terms you need to know:</a:t>
            </a:r>
          </a:p>
          <a:p>
            <a:pPr marL="457200" indent="-457200"/>
            <a:r>
              <a:rPr lang="en-US" sz="2400" dirty="0"/>
              <a:t>Health Care Consent      (HCC)</a:t>
            </a:r>
          </a:p>
          <a:p>
            <a:pPr marL="457200" indent="-457200"/>
            <a:r>
              <a:rPr lang="en-US" sz="2400" dirty="0"/>
              <a:t>Substitute Decision Maker (SDM)</a:t>
            </a:r>
          </a:p>
          <a:p>
            <a:pPr marL="457200" indent="-457200"/>
            <a:r>
              <a:rPr lang="en-US" sz="2400" dirty="0"/>
              <a:t>Advance Care Planning  (ACP)</a:t>
            </a:r>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In Ontario</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11</a:t>
            </a:fld>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656" y="2945018"/>
            <a:ext cx="3087605" cy="2915782"/>
          </a:xfrm>
          <a:prstGeom prst="rect">
            <a:avLst/>
          </a:prstGeom>
        </p:spPr>
      </p:pic>
    </p:spTree>
    <p:extLst>
      <p:ext uri="{BB962C8B-B14F-4D97-AF65-F5344CB8AC3E}">
        <p14:creationId xmlns:p14="http://schemas.microsoft.com/office/powerpoint/2010/main" val="255689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r>
              <a:rPr lang="en-US" sz="2400" dirty="0"/>
              <a:t>To give informed consent, the individual must be mentally </a:t>
            </a:r>
            <a:r>
              <a:rPr lang="en-US" sz="2400" b="1" dirty="0"/>
              <a:t>capable</a:t>
            </a:r>
            <a:r>
              <a:rPr lang="en-US" sz="2400" dirty="0"/>
              <a:t> of making decisions about their treatment:</a:t>
            </a:r>
          </a:p>
          <a:p>
            <a:pPr marL="754380" lvl="1" indent="-457200"/>
            <a:r>
              <a:rPr lang="en-US" sz="2400" dirty="0"/>
              <a:t>understand information that is relevant to making a decision about their health care</a:t>
            </a:r>
          </a:p>
          <a:p>
            <a:pPr marL="754380" lvl="1" indent="-457200"/>
            <a:r>
              <a:rPr lang="en-US" sz="2400" dirty="0"/>
              <a:t>can grasp the likely results of making the decision or not making it</a:t>
            </a:r>
          </a:p>
          <a:p>
            <a:pPr marL="457200" indent="-457200"/>
            <a:r>
              <a:rPr lang="en-US" sz="2400" dirty="0"/>
              <a:t>If they are not mentally capable their </a:t>
            </a:r>
            <a:r>
              <a:rPr lang="en-US" sz="2400" dirty="0">
                <a:solidFill>
                  <a:srgbClr val="0070C0"/>
                </a:solidFill>
              </a:rPr>
              <a:t>Substitute Decision Maker</a:t>
            </a:r>
            <a:r>
              <a:rPr lang="en-US" sz="2400" dirty="0"/>
              <a:t> would be required to give consent on their behalf</a:t>
            </a:r>
          </a:p>
          <a:p>
            <a:endParaRPr lang="en-US" dirty="0"/>
          </a:p>
        </p:txBody>
      </p:sp>
      <p:sp>
        <p:nvSpPr>
          <p:cNvPr id="3" name="Title 2"/>
          <p:cNvSpPr>
            <a:spLocks noGrp="1"/>
          </p:cNvSpPr>
          <p:nvPr>
            <p:ph type="title"/>
          </p:nvPr>
        </p:nvSpPr>
        <p:spPr/>
        <p:txBody>
          <a:bodyPr/>
          <a:lstStyle/>
          <a:p>
            <a:r>
              <a:rPr lang="en-US" dirty="0"/>
              <a:t>Health Care Consent</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12</a:t>
            </a:fld>
            <a:endParaRPr lang="en-US"/>
          </a:p>
        </p:txBody>
      </p:sp>
    </p:spTree>
    <p:extLst>
      <p:ext uri="{BB962C8B-B14F-4D97-AF65-F5344CB8AC3E}">
        <p14:creationId xmlns:p14="http://schemas.microsoft.com/office/powerpoint/2010/main" val="3119561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953" y="1314000"/>
            <a:ext cx="7856760" cy="4546800"/>
          </a:xfrm>
        </p:spPr>
        <p:txBody>
          <a:bodyPr/>
          <a:lstStyle/>
          <a:p>
            <a:pPr marL="0" indent="0">
              <a:buNone/>
            </a:pPr>
            <a:r>
              <a:rPr lang="en-US" sz="2000" dirty="0"/>
              <a:t>As health care providers, you must provide information to an individual/patient about:</a:t>
            </a:r>
          </a:p>
          <a:p>
            <a:pPr marL="457200" indent="-457200"/>
            <a:r>
              <a:rPr lang="en-US" sz="2000" dirty="0"/>
              <a:t>their condition and recommended treatment</a:t>
            </a:r>
          </a:p>
          <a:p>
            <a:pPr marL="457200" indent="-457200"/>
            <a:r>
              <a:rPr lang="en-US" sz="2000" dirty="0"/>
              <a:t>alternatives to the proposed treatment</a:t>
            </a:r>
          </a:p>
          <a:p>
            <a:pPr marL="457200" indent="-457200"/>
            <a:r>
              <a:rPr lang="en-US" sz="2000" dirty="0"/>
              <a:t>the likely outcome of accepting or refusing the treatment</a:t>
            </a:r>
          </a:p>
          <a:p>
            <a:pPr marL="0" indent="0">
              <a:buNone/>
            </a:pPr>
            <a:endParaRPr lang="en-US" sz="2000" dirty="0"/>
          </a:p>
          <a:p>
            <a:pPr marL="0" indent="0">
              <a:buNone/>
            </a:pPr>
            <a:r>
              <a:rPr lang="en-US" sz="2000" dirty="0"/>
              <a:t>   …. so that they can give their </a:t>
            </a:r>
            <a:r>
              <a:rPr lang="en-US" sz="2000" b="1" i="1" dirty="0"/>
              <a:t>informed consent </a:t>
            </a:r>
            <a:r>
              <a:rPr lang="en-US" sz="2000" dirty="0"/>
              <a:t>to treatment. </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Health Care Consent</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13</a:t>
            </a:fld>
            <a:endParaRPr lang="en-US"/>
          </a:p>
        </p:txBody>
      </p:sp>
    </p:spTree>
    <p:extLst>
      <p:ext uri="{BB962C8B-B14F-4D97-AF65-F5344CB8AC3E}">
        <p14:creationId xmlns:p14="http://schemas.microsoft.com/office/powerpoint/2010/main" val="324262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In Ontario, the Health Care Consent Act ensures that you will always automatically have an SDM for health care.</a:t>
            </a:r>
          </a:p>
          <a:p>
            <a:pPr marL="0" indent="0">
              <a:buNone/>
            </a:pPr>
            <a:endParaRPr lang="en-US" sz="2000" dirty="0"/>
          </a:p>
          <a:p>
            <a:endParaRPr lang="en-US" dirty="0"/>
          </a:p>
        </p:txBody>
      </p:sp>
      <p:sp>
        <p:nvSpPr>
          <p:cNvPr id="3" name="Title 2"/>
          <p:cNvSpPr>
            <a:spLocks noGrp="1"/>
          </p:cNvSpPr>
          <p:nvPr>
            <p:ph type="title"/>
          </p:nvPr>
        </p:nvSpPr>
        <p:spPr/>
        <p:txBody>
          <a:bodyPr/>
          <a:lstStyle/>
          <a:p>
            <a:r>
              <a:rPr lang="en-US" dirty="0"/>
              <a:t>Substitute decision maker</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14</a:t>
            </a:fld>
            <a:endParaRPr lang="en-US"/>
          </a:p>
        </p:txBody>
      </p:sp>
      <p:graphicFrame>
        <p:nvGraphicFramePr>
          <p:cNvPr id="6" name="Diagram 5"/>
          <p:cNvGraphicFramePr/>
          <p:nvPr>
            <p:extLst>
              <p:ext uri="{D42A27DB-BD31-4B8C-83A1-F6EECF244321}">
                <p14:modId xmlns:p14="http://schemas.microsoft.com/office/powerpoint/2010/main" val="960568805"/>
              </p:ext>
            </p:extLst>
          </p:nvPr>
        </p:nvGraphicFramePr>
        <p:xfrm>
          <a:off x="533400" y="1978925"/>
          <a:ext cx="7162800" cy="4025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93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r>
              <a:rPr lang="en-US" b="1" i="1" dirty="0">
                <a:solidFill>
                  <a:srgbClr val="0070C0"/>
                </a:solidFill>
              </a:rPr>
              <a:t>OR</a:t>
            </a:r>
            <a:r>
              <a:rPr lang="en-US" dirty="0"/>
              <a:t> you can decide who will speak on your behalf and name someone (or more than one person) to be your Substitute Decision Maker(s) (SDM) by preparing a Power of Attorney (POA) </a:t>
            </a:r>
            <a:r>
              <a:rPr lang="en-US" b="1" u="sng" dirty="0"/>
              <a:t>for Personal Care </a:t>
            </a:r>
            <a:r>
              <a:rPr lang="en-US" dirty="0"/>
              <a:t>(POA).</a:t>
            </a:r>
          </a:p>
          <a:p>
            <a:pPr marL="0" indent="0">
              <a:buNone/>
            </a:pPr>
            <a:endParaRPr lang="en-US" dirty="0"/>
          </a:p>
          <a:p>
            <a:pPr marL="457200" indent="-457200"/>
            <a:r>
              <a:rPr lang="en-US" dirty="0"/>
              <a:t>A POA is a document, in writing, in which you name someone to be your “attorney” (SDM) </a:t>
            </a:r>
          </a:p>
          <a:p>
            <a:pPr marL="457200" indent="-457200"/>
            <a:endParaRPr lang="en-US" b="1" dirty="0">
              <a:solidFill>
                <a:srgbClr val="0070C0"/>
              </a:solidFill>
            </a:endParaRPr>
          </a:p>
          <a:p>
            <a:pPr marL="457200" indent="-457200"/>
            <a:r>
              <a:rPr lang="en-US" dirty="0"/>
              <a:t>Document </a:t>
            </a:r>
            <a:r>
              <a:rPr lang="en-US" b="1" dirty="0"/>
              <a:t>does not </a:t>
            </a:r>
            <a:r>
              <a:rPr lang="en-US" dirty="0"/>
              <a:t>need to be prepared by a lawyer- document can be downloaded from </a:t>
            </a:r>
            <a:r>
              <a:rPr lang="en-US" dirty="0">
                <a:hlinkClick r:id="rId2"/>
              </a:rPr>
              <a:t>www.attorneygeneral.jus.gov.on.ca</a:t>
            </a:r>
            <a:r>
              <a:rPr lang="en-US" dirty="0"/>
              <a:t>  or patients can call 1-800-366-0335  option 2</a:t>
            </a:r>
          </a:p>
          <a:p>
            <a:pPr marL="0" indent="0">
              <a:buNone/>
            </a:pPr>
            <a:endParaRPr lang="en-US"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Substitute decision maker</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15</a:t>
            </a:fld>
            <a:endParaRPr lang="en-US"/>
          </a:p>
        </p:txBody>
      </p:sp>
    </p:spTree>
    <p:extLst>
      <p:ext uri="{BB962C8B-B14F-4D97-AF65-F5344CB8AC3E}">
        <p14:creationId xmlns:p14="http://schemas.microsoft.com/office/powerpoint/2010/main" val="204467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000" b="1" i="1" dirty="0">
              <a:solidFill>
                <a:srgbClr val="0070C0"/>
              </a:solidFill>
            </a:endParaRPr>
          </a:p>
          <a:p>
            <a:pPr marL="0" indent="0">
              <a:buNone/>
            </a:pPr>
            <a:r>
              <a:rPr lang="en-US" sz="2000" b="1" i="1" dirty="0">
                <a:solidFill>
                  <a:srgbClr val="0070C0"/>
                </a:solidFill>
              </a:rPr>
              <a:t>WHAT DOES AN </a:t>
            </a:r>
            <a:r>
              <a:rPr lang="en-US" sz="2000" b="1" i="1" u="sng" dirty="0">
                <a:solidFill>
                  <a:srgbClr val="0070C0"/>
                </a:solidFill>
              </a:rPr>
              <a:t>SDM</a:t>
            </a:r>
            <a:r>
              <a:rPr lang="en-US" sz="2000" b="1" i="1" dirty="0">
                <a:solidFill>
                  <a:srgbClr val="0070C0"/>
                </a:solidFill>
              </a:rPr>
              <a:t> DO?</a:t>
            </a:r>
          </a:p>
          <a:p>
            <a:pPr marL="0" indent="0">
              <a:buNone/>
            </a:pPr>
            <a:r>
              <a:rPr lang="en-US" sz="2000" dirty="0"/>
              <a:t>An SDM must try to make the same personal care choices that the patient/individual would have made in that situation, and follow any instructions (wishes, values, beliefs) that they may have been given. </a:t>
            </a:r>
          </a:p>
          <a:p>
            <a:pPr marL="0" indent="0">
              <a:buNone/>
            </a:pPr>
            <a:endParaRPr lang="en-US" sz="2000" dirty="0"/>
          </a:p>
          <a:p>
            <a:pPr marL="0" lvl="0" indent="0">
              <a:buClr>
                <a:srgbClr val="31B6FD"/>
              </a:buClr>
              <a:buNone/>
            </a:pPr>
            <a:r>
              <a:rPr lang="en-US" sz="2000" b="1" i="1" dirty="0">
                <a:solidFill>
                  <a:srgbClr val="0070C0"/>
                </a:solidFill>
              </a:rPr>
              <a:t>This would be easier if they have had Advance Care Planning Conversations…</a:t>
            </a:r>
          </a:p>
          <a:p>
            <a:pPr marL="457200" indent="-457200"/>
            <a:endParaRPr lang="en-US"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Substitute decision maker  (SDM)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16</a:t>
            </a:fld>
            <a:endParaRPr lang="en-US"/>
          </a:p>
        </p:txBody>
      </p:sp>
    </p:spTree>
    <p:extLst>
      <p:ext uri="{BB962C8B-B14F-4D97-AF65-F5344CB8AC3E}">
        <p14:creationId xmlns:p14="http://schemas.microsoft.com/office/powerpoint/2010/main" val="4694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b="1" i="1" dirty="0">
              <a:solidFill>
                <a:srgbClr val="0070C0"/>
              </a:solidFill>
            </a:endParaRPr>
          </a:p>
          <a:p>
            <a:pPr marL="457200" indent="-457200"/>
            <a:endParaRPr lang="en-US"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a:xfrm>
            <a:off x="450376" y="450002"/>
            <a:ext cx="8044337" cy="720000"/>
          </a:xfrm>
        </p:spPr>
        <p:txBody>
          <a:bodyPr/>
          <a:lstStyle/>
          <a:p>
            <a:r>
              <a:rPr lang="en-US" dirty="0"/>
              <a:t>ACP- Future Oriented vs Goals of Care - Present</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162800"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82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sz="3600" dirty="0">
                <a:latin typeface="Arial" panose="020B0604020202020204" pitchFamily="34" charset="0"/>
              </a:rPr>
              <a:t>Why the Ostrich Syndrome? </a:t>
            </a:r>
            <a:endParaRPr lang="en-US" sz="3600" b="1" dirty="0"/>
          </a:p>
        </p:txBody>
      </p:sp>
      <p:sp>
        <p:nvSpPr>
          <p:cNvPr id="3" name="Content Placeholder 2"/>
          <p:cNvSpPr>
            <a:spLocks noGrp="1"/>
          </p:cNvSpPr>
          <p:nvPr>
            <p:ph idx="1"/>
          </p:nvPr>
        </p:nvSpPr>
        <p:spPr>
          <a:xfrm>
            <a:off x="3384645" y="414670"/>
            <a:ext cx="4823183" cy="5986130"/>
          </a:xfrm>
        </p:spPr>
        <p:txBody>
          <a:bodyPr>
            <a:normAutofit/>
          </a:bodyPr>
          <a:lstStyle/>
          <a:p>
            <a:pPr marL="0" indent="0">
              <a:buNone/>
            </a:pPr>
            <a:endParaRPr lang="en-US" sz="2800" b="1" dirty="0">
              <a:solidFill>
                <a:srgbClr val="0070C0"/>
              </a:solidFill>
            </a:endParaRPr>
          </a:p>
          <a:p>
            <a:pPr marL="0" indent="0">
              <a:buNone/>
            </a:pPr>
            <a:endParaRPr lang="en-US" sz="2800" dirty="0"/>
          </a:p>
          <a:p>
            <a:pPr marL="0" indent="0">
              <a:buNone/>
            </a:pPr>
            <a:endParaRPr lang="en-US" sz="2800" dirty="0"/>
          </a:p>
          <a:p>
            <a:pPr marL="457200" indent="-457200"/>
            <a:endParaRPr lang="en-US" sz="2800" dirty="0"/>
          </a:p>
          <a:p>
            <a:pPr marL="457200" indent="-457200"/>
            <a:endParaRPr lang="en-US" sz="2800" dirty="0"/>
          </a:p>
          <a:p>
            <a:pPr marL="457200" indent="-457200"/>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655" y="171565"/>
            <a:ext cx="5178619" cy="66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56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CC5C3-AB39-B144-AAF5-28F142C249A1}" type="slidenum">
              <a:rPr lang="en-US" smtClean="0"/>
              <a:pPr/>
              <a:t>19</a:t>
            </a:fld>
            <a:endParaRPr lang="en-US"/>
          </a:p>
        </p:txBody>
      </p:sp>
      <p:sp>
        <p:nvSpPr>
          <p:cNvPr id="3" name="Rectangle 2"/>
          <p:cNvSpPr/>
          <p:nvPr/>
        </p:nvSpPr>
        <p:spPr>
          <a:xfrm>
            <a:off x="1202565" y="5487528"/>
            <a:ext cx="7432157" cy="646331"/>
          </a:xfrm>
          <a:prstGeom prst="rect">
            <a:avLst/>
          </a:prstGeom>
        </p:spPr>
        <p:txBody>
          <a:bodyPr wrap="square">
            <a:spAutoFit/>
          </a:bodyPr>
          <a:lstStyle/>
          <a:p>
            <a:r>
              <a:rPr lang="en-US" dirty="0">
                <a:hlinkClick r:id="rId3"/>
              </a:rPr>
              <a:t>http://www.advancecareplanning.ca/what-is-advance-care-planning/</a:t>
            </a:r>
            <a:endParaRPr lang="en-US" dirty="0"/>
          </a:p>
          <a:p>
            <a:endParaRPr lang="en-US" dirty="0"/>
          </a:p>
        </p:txBody>
      </p:sp>
      <p:pic>
        <p:nvPicPr>
          <p:cNvPr id="5" name="mPtu-FpY1Kw"/>
          <p:cNvPicPr>
            <a:picLocks noRot="1" noChangeAspect="1"/>
          </p:cNvPicPr>
          <p:nvPr>
            <a:videoFile r:link="rId1"/>
          </p:nvPr>
        </p:nvPicPr>
        <p:blipFill>
          <a:blip r:embed="rId4"/>
          <a:stretch>
            <a:fillRect/>
          </a:stretch>
        </p:blipFill>
        <p:spPr>
          <a:xfrm>
            <a:off x="1202565" y="1417917"/>
            <a:ext cx="6987128" cy="3930260"/>
          </a:xfrm>
          <a:prstGeom prst="rect">
            <a:avLst/>
          </a:prstGeom>
        </p:spPr>
      </p:pic>
      <p:sp>
        <p:nvSpPr>
          <p:cNvPr id="6" name="TextBox 5"/>
          <p:cNvSpPr txBox="1"/>
          <p:nvPr/>
        </p:nvSpPr>
        <p:spPr>
          <a:xfrm>
            <a:off x="1105784" y="680688"/>
            <a:ext cx="8293393" cy="646331"/>
          </a:xfrm>
          <a:prstGeom prst="rect">
            <a:avLst/>
          </a:prstGeom>
          <a:noFill/>
        </p:spPr>
        <p:txBody>
          <a:bodyPr wrap="square" rtlCol="0">
            <a:spAutoFit/>
          </a:bodyPr>
          <a:lstStyle/>
          <a:p>
            <a:r>
              <a:rPr lang="en-US" sz="3600" dirty="0"/>
              <a:t>Who would speak for you?</a:t>
            </a:r>
          </a:p>
        </p:txBody>
      </p:sp>
    </p:spTree>
    <p:extLst>
      <p:ext uri="{BB962C8B-B14F-4D97-AF65-F5344CB8AC3E}">
        <p14:creationId xmlns:p14="http://schemas.microsoft.com/office/powerpoint/2010/main" val="118467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4829" y="1392072"/>
            <a:ext cx="5714018" cy="4999102"/>
          </a:xfrm>
        </p:spPr>
        <p:txBody>
          <a:bodyPr>
            <a:normAutofit/>
          </a:bodyPr>
          <a:lstStyle/>
          <a:p>
            <a:r>
              <a:rPr lang="en-US" sz="2000" dirty="0"/>
              <a:t>Lynn Kachuik, APN Palliative Care, TOH</a:t>
            </a:r>
          </a:p>
          <a:p>
            <a:r>
              <a:rPr lang="en-US" sz="2000" dirty="0"/>
              <a:t>Karen Kennedy, Social Work, West Park FHT, Toronto </a:t>
            </a:r>
          </a:p>
          <a:p>
            <a:r>
              <a:rPr lang="en-US" sz="2000" dirty="0"/>
              <a:t>Nadine Valk,  Executive Director, Champlain LHIN, Palliative Care Hospice Program</a:t>
            </a:r>
          </a:p>
          <a:p>
            <a:r>
              <a:rPr lang="en-US" sz="2000" dirty="0"/>
              <a:t> TOH FHT Task Team Members:</a:t>
            </a:r>
          </a:p>
          <a:p>
            <a:pPr lvl="1"/>
            <a:r>
              <a:rPr lang="en-US" sz="1800" dirty="0"/>
              <a:t>Katharine Standish, SW</a:t>
            </a:r>
          </a:p>
          <a:p>
            <a:pPr lvl="1"/>
            <a:r>
              <a:rPr lang="en-US" sz="1800" dirty="0"/>
              <a:t>Tiffiny Anders-Visser, NP </a:t>
            </a:r>
          </a:p>
          <a:p>
            <a:pPr lvl="1"/>
            <a:r>
              <a:rPr lang="en-US" sz="1800" dirty="0"/>
              <a:t>Dr. Eoghan O’Shea- Family Physician</a:t>
            </a:r>
          </a:p>
          <a:p>
            <a:pPr lvl="1"/>
            <a:r>
              <a:rPr lang="en-US" sz="1800" dirty="0"/>
              <a:t>Vince Gilpin, Patient representative</a:t>
            </a:r>
          </a:p>
          <a:p>
            <a:r>
              <a:rPr lang="en-US" sz="2000" dirty="0"/>
              <a:t>Melissa Radcliffe, Co-op student</a:t>
            </a:r>
          </a:p>
          <a:p>
            <a:endParaRPr lang="en-US" sz="2400" dirty="0"/>
          </a:p>
        </p:txBody>
      </p:sp>
      <p:sp>
        <p:nvSpPr>
          <p:cNvPr id="3" name="Slide Number Placeholder 2"/>
          <p:cNvSpPr>
            <a:spLocks noGrp="1"/>
          </p:cNvSpPr>
          <p:nvPr>
            <p:ph type="sldNum" sz="quarter" idx="4"/>
          </p:nvPr>
        </p:nvSpPr>
        <p:spPr/>
        <p:txBody>
          <a:bodyPr/>
          <a:lstStyle/>
          <a:p>
            <a:fld id="{76263DAB-C293-4A83-833F-63A9096F7E17}" type="slidenum">
              <a:rPr lang="en-US" smtClean="0"/>
              <a:pPr/>
              <a:t>2</a:t>
            </a:fld>
            <a:endParaRPr lang="en-US" dirty="0"/>
          </a:p>
        </p:txBody>
      </p:sp>
      <p:sp>
        <p:nvSpPr>
          <p:cNvPr id="4" name="Title 3"/>
          <p:cNvSpPr>
            <a:spLocks noGrp="1"/>
          </p:cNvSpPr>
          <p:nvPr>
            <p:ph type="title"/>
          </p:nvPr>
        </p:nvSpPr>
        <p:spPr>
          <a:xfrm>
            <a:off x="159488" y="551289"/>
            <a:ext cx="2627020" cy="2500538"/>
          </a:xfrm>
        </p:spPr>
        <p:txBody>
          <a:bodyPr>
            <a:normAutofit/>
          </a:bodyPr>
          <a:lstStyle/>
          <a:p>
            <a:r>
              <a:rPr lang="en-US" sz="1800" dirty="0"/>
              <a:t>Acknowledgements </a:t>
            </a:r>
          </a:p>
        </p:txBody>
      </p:sp>
      <p:pic>
        <p:nvPicPr>
          <p:cNvPr id="6" name="Picture 5"/>
          <p:cNvPicPr>
            <a:picLocks noChangeAspect="1"/>
          </p:cNvPicPr>
          <p:nvPr/>
        </p:nvPicPr>
        <p:blipFill>
          <a:blip r:embed="rId2"/>
          <a:stretch>
            <a:fillRect/>
          </a:stretch>
        </p:blipFill>
        <p:spPr>
          <a:xfrm rot="715034">
            <a:off x="626191" y="3530523"/>
            <a:ext cx="1455627" cy="2030217"/>
          </a:xfrm>
          <a:prstGeom prst="rect">
            <a:avLst/>
          </a:prstGeom>
        </p:spPr>
      </p:pic>
    </p:spTree>
    <p:extLst>
      <p:ext uri="{BB962C8B-B14F-4D97-AF65-F5344CB8AC3E}">
        <p14:creationId xmlns:p14="http://schemas.microsoft.com/office/powerpoint/2010/main" val="346577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Advance care planning</a:t>
            </a:r>
            <a:endParaRPr lang="en-US" sz="3600" b="1" dirty="0"/>
          </a:p>
        </p:txBody>
      </p:sp>
      <p:sp>
        <p:nvSpPr>
          <p:cNvPr id="3" name="Content Placeholder 2"/>
          <p:cNvSpPr>
            <a:spLocks noGrp="1"/>
          </p:cNvSpPr>
          <p:nvPr>
            <p:ph idx="1"/>
          </p:nvPr>
        </p:nvSpPr>
        <p:spPr>
          <a:xfrm>
            <a:off x="3384645" y="1600200"/>
            <a:ext cx="4823183" cy="4800600"/>
          </a:xfrm>
        </p:spPr>
        <p:txBody>
          <a:bodyPr>
            <a:normAutofit/>
          </a:bodyPr>
          <a:lstStyle/>
          <a:p>
            <a:pPr marL="0" indent="0">
              <a:buNone/>
            </a:pPr>
            <a:r>
              <a:rPr lang="en-US" sz="3200" b="1" u="sng" dirty="0">
                <a:solidFill>
                  <a:srgbClr val="0070C0"/>
                </a:solidFill>
              </a:rPr>
              <a:t>In Five Simple Steps</a:t>
            </a:r>
          </a:p>
          <a:p>
            <a:pPr marL="457200" indent="-457200">
              <a:buFont typeface="Wingdings" panose="05000000000000000000" pitchFamily="2" charset="2"/>
              <a:buChar char="ü"/>
            </a:pPr>
            <a:r>
              <a:rPr lang="en-US" sz="2800" b="1" dirty="0">
                <a:solidFill>
                  <a:srgbClr val="0070C0"/>
                </a:solidFill>
              </a:rPr>
              <a:t>THINK</a:t>
            </a:r>
          </a:p>
          <a:p>
            <a:pPr marL="457200" indent="-457200">
              <a:buFont typeface="Wingdings" panose="05000000000000000000" pitchFamily="2" charset="2"/>
              <a:buChar char="ü"/>
            </a:pPr>
            <a:r>
              <a:rPr lang="en-US" sz="2800" b="1" dirty="0">
                <a:solidFill>
                  <a:srgbClr val="0070C0"/>
                </a:solidFill>
              </a:rPr>
              <a:t>LEARN</a:t>
            </a:r>
          </a:p>
          <a:p>
            <a:pPr marL="457200" indent="-457200">
              <a:buFont typeface="Wingdings" panose="05000000000000000000" pitchFamily="2" charset="2"/>
              <a:buChar char="ü"/>
            </a:pPr>
            <a:r>
              <a:rPr lang="en-US" sz="2800" b="1" dirty="0">
                <a:solidFill>
                  <a:srgbClr val="0070C0"/>
                </a:solidFill>
              </a:rPr>
              <a:t>CHOOSE/(IDENTIFY)</a:t>
            </a:r>
          </a:p>
          <a:p>
            <a:pPr marL="457200" indent="-457200">
              <a:buFont typeface="Wingdings" panose="05000000000000000000" pitchFamily="2" charset="2"/>
              <a:buChar char="ü"/>
            </a:pPr>
            <a:r>
              <a:rPr lang="en-US" sz="2800" b="1" dirty="0">
                <a:solidFill>
                  <a:srgbClr val="0070C0"/>
                </a:solidFill>
              </a:rPr>
              <a:t>TALK</a:t>
            </a:r>
          </a:p>
          <a:p>
            <a:pPr marL="457200" indent="-457200">
              <a:buFont typeface="Wingdings" panose="05000000000000000000" pitchFamily="2" charset="2"/>
              <a:buChar char="ü"/>
            </a:pPr>
            <a:r>
              <a:rPr lang="en-US" sz="2800" b="1" dirty="0">
                <a:solidFill>
                  <a:srgbClr val="0070C0"/>
                </a:solidFill>
              </a:rPr>
              <a:t>RECORD/(REVIEW)</a:t>
            </a:r>
          </a:p>
          <a:p>
            <a:pPr marL="0" indent="0">
              <a:buNone/>
            </a:pPr>
            <a:endParaRPr lang="en-US" sz="2800" dirty="0"/>
          </a:p>
          <a:p>
            <a:pPr marL="0" indent="0">
              <a:buNone/>
            </a:pPr>
            <a:endParaRPr lang="en-US" sz="2800" dirty="0"/>
          </a:p>
          <a:p>
            <a:pPr marL="457200" indent="-457200"/>
            <a:endParaRPr lang="en-US" sz="2800" dirty="0"/>
          </a:p>
          <a:p>
            <a:pPr marL="457200" indent="-457200"/>
            <a:endParaRPr lang="en-US" sz="2800" dirty="0"/>
          </a:p>
          <a:p>
            <a:pPr marL="457200" indent="-457200"/>
            <a:endParaRPr lang="en-US" sz="2800" dirty="0"/>
          </a:p>
        </p:txBody>
      </p:sp>
    </p:spTree>
    <p:extLst>
      <p:ext uri="{BB962C8B-B14F-4D97-AF65-F5344CB8AC3E}">
        <p14:creationId xmlns:p14="http://schemas.microsoft.com/office/powerpoint/2010/main" val="115626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22313" y="1626780"/>
            <a:ext cx="7337166" cy="4234019"/>
          </a:xfrm>
        </p:spPr>
        <p:txBody>
          <a:bodyPr>
            <a:normAutofit fontScale="85000" lnSpcReduction="20000"/>
          </a:bodyPr>
          <a:lstStyle/>
          <a:p>
            <a:r>
              <a:rPr lang="en-US" sz="2400" dirty="0"/>
              <a:t>Family medicine resident passionate about ACP- developed information “slide show” on ACP for TVs in our waiting areas</a:t>
            </a:r>
          </a:p>
          <a:p>
            <a:pPr lvl="1"/>
            <a:r>
              <a:rPr lang="en-US" sz="2200" dirty="0"/>
              <a:t>Vision was that ACP was relevant not just at end of life but across the continuum of life </a:t>
            </a:r>
          </a:p>
          <a:p>
            <a:r>
              <a:rPr lang="en-US" sz="2400" dirty="0"/>
              <a:t>TOH profiled ACP and the role of Nursing in monthly journal</a:t>
            </a:r>
          </a:p>
          <a:p>
            <a:r>
              <a:rPr lang="en-US" sz="2400" dirty="0"/>
              <a:t>Presentation to a Nursing Education session by Advance Practice Nurse in Palliative Care* on ACP</a:t>
            </a:r>
          </a:p>
          <a:p>
            <a:r>
              <a:rPr lang="en-US" sz="2400" dirty="0"/>
              <a:t>April 2016 - </a:t>
            </a:r>
            <a:r>
              <a:rPr lang="en-US" sz="2400" dirty="0" err="1"/>
              <a:t>Interprofessional</a:t>
            </a:r>
            <a:r>
              <a:rPr lang="en-US" sz="2400" dirty="0"/>
              <a:t> task team formed to develop plan for how we could more fully support ACP in primary care</a:t>
            </a:r>
          </a:p>
          <a:p>
            <a:pPr lvl="1"/>
            <a:r>
              <a:rPr lang="en-US" sz="2200" dirty="0"/>
              <a:t>Representation from patients; physicians; nursing staff and social work </a:t>
            </a:r>
          </a:p>
          <a:p>
            <a:pPr lvl="1"/>
            <a:r>
              <a:rPr lang="en-US" sz="2200" b="1" dirty="0"/>
              <a:t>Goal</a:t>
            </a:r>
            <a:r>
              <a:rPr lang="en-US" sz="2200" dirty="0"/>
              <a:t>- develop an </a:t>
            </a:r>
            <a:r>
              <a:rPr lang="en-US" sz="2200" dirty="0" err="1"/>
              <a:t>interprofessional</a:t>
            </a:r>
            <a:r>
              <a:rPr lang="en-US" sz="2200" dirty="0"/>
              <a:t> approach to ACP in our FHT</a:t>
            </a:r>
          </a:p>
        </p:txBody>
      </p:sp>
      <p:sp>
        <p:nvSpPr>
          <p:cNvPr id="5" name="Title 4"/>
          <p:cNvSpPr>
            <a:spLocks noGrp="1"/>
          </p:cNvSpPr>
          <p:nvPr>
            <p:ph type="title"/>
          </p:nvPr>
        </p:nvSpPr>
        <p:spPr/>
        <p:txBody>
          <a:bodyPr>
            <a:normAutofit/>
          </a:bodyPr>
          <a:lstStyle/>
          <a:p>
            <a:r>
              <a:rPr lang="en-US" sz="3200" dirty="0"/>
              <a:t> Project Background</a:t>
            </a:r>
          </a:p>
        </p:txBody>
      </p:sp>
      <p:sp>
        <p:nvSpPr>
          <p:cNvPr id="4" name="Slide Number Placeholder 3"/>
          <p:cNvSpPr>
            <a:spLocks noGrp="1"/>
          </p:cNvSpPr>
          <p:nvPr>
            <p:ph type="sldNum" sz="quarter" idx="12"/>
          </p:nvPr>
        </p:nvSpPr>
        <p:spPr/>
        <p:txBody>
          <a:bodyPr/>
          <a:lstStyle/>
          <a:p>
            <a:fld id="{A9ECC5C3-AB39-B144-AAF5-28F142C249A1}" type="slidenum">
              <a:rPr lang="en-US" smtClean="0"/>
              <a:pPr/>
              <a:t>21</a:t>
            </a:fld>
            <a:endParaRPr lang="en-US"/>
          </a:p>
        </p:txBody>
      </p:sp>
      <p:pic>
        <p:nvPicPr>
          <p:cNvPr id="2" name="Picture 1"/>
          <p:cNvPicPr>
            <a:picLocks noChangeAspect="1"/>
          </p:cNvPicPr>
          <p:nvPr/>
        </p:nvPicPr>
        <p:blipFill>
          <a:blip r:embed="rId3"/>
          <a:stretch>
            <a:fillRect/>
          </a:stretch>
        </p:blipFill>
        <p:spPr>
          <a:xfrm>
            <a:off x="6925676" y="343676"/>
            <a:ext cx="1569037" cy="1176778"/>
          </a:xfrm>
          <a:prstGeom prst="rect">
            <a:avLst/>
          </a:prstGeom>
        </p:spPr>
      </p:pic>
    </p:spTree>
    <p:extLst>
      <p:ext uri="{BB962C8B-B14F-4D97-AF65-F5344CB8AC3E}">
        <p14:creationId xmlns:p14="http://schemas.microsoft.com/office/powerpoint/2010/main" val="216276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8344" y="1314000"/>
            <a:ext cx="8680502" cy="4714660"/>
          </a:xfrm>
        </p:spPr>
        <p:txBody>
          <a:bodyPr>
            <a:normAutofit fontScale="92500"/>
          </a:bodyPr>
          <a:lstStyle/>
          <a:p>
            <a:r>
              <a:rPr lang="en-US" sz="2400" dirty="0"/>
              <a:t>Review of existing team member activities related to ACP</a:t>
            </a:r>
            <a:endParaRPr lang="en-US" sz="1900" dirty="0"/>
          </a:p>
          <a:p>
            <a:pPr lvl="1"/>
            <a:r>
              <a:rPr lang="en-US" sz="1700" dirty="0"/>
              <a:t>use of “Speak Up” booklet - Memory Clinic </a:t>
            </a:r>
          </a:p>
          <a:p>
            <a:pPr lvl="1"/>
            <a:r>
              <a:rPr lang="en-US" sz="1700" dirty="0"/>
              <a:t>A few HCPs addressing ACP with patients</a:t>
            </a:r>
          </a:p>
          <a:p>
            <a:r>
              <a:rPr lang="en-US" sz="2400" dirty="0"/>
              <a:t>Survey of HCPs to determine where ACPs were being stored on the EMR </a:t>
            </a:r>
          </a:p>
          <a:p>
            <a:pPr lvl="1"/>
            <a:r>
              <a:rPr lang="en-US" sz="2200" dirty="0"/>
              <a:t>“If something happened to you and someone had to take over your practice – where would that person find information on ACP for your patients?” </a:t>
            </a:r>
          </a:p>
          <a:p>
            <a:pPr lvl="2"/>
            <a:r>
              <a:rPr lang="en-US" sz="2000" dirty="0"/>
              <a:t>Result: Inconsistent practice- no standard location for this information</a:t>
            </a:r>
          </a:p>
          <a:p>
            <a:pPr lvl="2"/>
            <a:r>
              <a:rPr lang="en-US" sz="2000" dirty="0"/>
              <a:t>Action: ACP EMR template developed and implemented</a:t>
            </a:r>
          </a:p>
          <a:p>
            <a:r>
              <a:rPr lang="en-US" sz="2400" dirty="0"/>
              <a:t>Complete literature review of ACP in primary care</a:t>
            </a:r>
          </a:p>
          <a:p>
            <a:pPr marL="0" indent="0">
              <a:buNone/>
            </a:pPr>
            <a:endParaRPr lang="en-US" sz="2400" dirty="0"/>
          </a:p>
          <a:p>
            <a:pPr lvl="1"/>
            <a:endParaRPr lang="en-US" sz="2200" dirty="0"/>
          </a:p>
          <a:p>
            <a:endParaRPr lang="en-US" sz="2400" dirty="0"/>
          </a:p>
          <a:p>
            <a:pPr marL="0" indent="0">
              <a:buNone/>
            </a:pPr>
            <a:endParaRPr lang="en-US" sz="2400" dirty="0"/>
          </a:p>
          <a:p>
            <a:pPr marL="0" indent="0">
              <a:buNone/>
            </a:pPr>
            <a:endParaRPr lang="en-US" sz="2400" dirty="0"/>
          </a:p>
        </p:txBody>
      </p:sp>
      <p:sp>
        <p:nvSpPr>
          <p:cNvPr id="5" name="Title 4"/>
          <p:cNvSpPr>
            <a:spLocks noGrp="1"/>
          </p:cNvSpPr>
          <p:nvPr>
            <p:ph type="title"/>
          </p:nvPr>
        </p:nvSpPr>
        <p:spPr/>
        <p:txBody>
          <a:bodyPr>
            <a:normAutofit/>
          </a:bodyPr>
          <a:lstStyle/>
          <a:p>
            <a:r>
              <a:rPr lang="en-US" sz="3200" dirty="0"/>
              <a:t> INITIAL Task Team Activities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22</a:t>
            </a:fld>
            <a:endParaRPr lang="en-US"/>
          </a:p>
        </p:txBody>
      </p:sp>
    </p:spTree>
    <p:extLst>
      <p:ext uri="{BB962C8B-B14F-4D97-AF65-F5344CB8AC3E}">
        <p14:creationId xmlns:p14="http://schemas.microsoft.com/office/powerpoint/2010/main" val="192100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CC5C3-AB39-B144-AAF5-28F142C249A1}" type="slidenum">
              <a:rPr lang="en-US" smtClean="0"/>
              <a:pPr/>
              <a:t>23</a:t>
            </a:fld>
            <a:endParaRPr lang="en-US"/>
          </a:p>
        </p:txBody>
      </p:sp>
      <p:pic>
        <p:nvPicPr>
          <p:cNvPr id="5" name="Picture 4"/>
          <p:cNvPicPr>
            <a:picLocks noChangeAspect="1"/>
          </p:cNvPicPr>
          <p:nvPr/>
        </p:nvPicPr>
        <p:blipFill>
          <a:blip r:embed="rId2"/>
          <a:stretch>
            <a:fillRect/>
          </a:stretch>
        </p:blipFill>
        <p:spPr>
          <a:xfrm>
            <a:off x="426150" y="1155398"/>
            <a:ext cx="3889585" cy="3420152"/>
          </a:xfrm>
          <a:prstGeom prst="rect">
            <a:avLst/>
          </a:prstGeom>
        </p:spPr>
      </p:pic>
      <p:pic>
        <p:nvPicPr>
          <p:cNvPr id="6" name="Picture 5"/>
          <p:cNvPicPr>
            <a:picLocks noChangeAspect="1"/>
          </p:cNvPicPr>
          <p:nvPr/>
        </p:nvPicPr>
        <p:blipFill>
          <a:blip r:embed="rId3"/>
          <a:stretch>
            <a:fillRect/>
          </a:stretch>
        </p:blipFill>
        <p:spPr>
          <a:xfrm>
            <a:off x="426150" y="4575550"/>
            <a:ext cx="3773751" cy="1182727"/>
          </a:xfrm>
          <a:prstGeom prst="rect">
            <a:avLst/>
          </a:prstGeom>
        </p:spPr>
      </p:pic>
      <p:pic>
        <p:nvPicPr>
          <p:cNvPr id="7" name="Picture 6"/>
          <p:cNvPicPr>
            <a:picLocks noChangeAspect="1"/>
          </p:cNvPicPr>
          <p:nvPr/>
        </p:nvPicPr>
        <p:blipFill>
          <a:blip r:embed="rId4"/>
          <a:stretch>
            <a:fillRect/>
          </a:stretch>
        </p:blipFill>
        <p:spPr>
          <a:xfrm>
            <a:off x="4543427" y="1283386"/>
            <a:ext cx="3737172" cy="4078577"/>
          </a:xfrm>
          <a:prstGeom prst="rect">
            <a:avLst/>
          </a:prstGeom>
        </p:spPr>
      </p:pic>
      <p:sp>
        <p:nvSpPr>
          <p:cNvPr id="8" name="TextBox 7"/>
          <p:cNvSpPr txBox="1"/>
          <p:nvPr/>
        </p:nvSpPr>
        <p:spPr>
          <a:xfrm>
            <a:off x="426150" y="531628"/>
            <a:ext cx="7410893" cy="538609"/>
          </a:xfrm>
          <a:prstGeom prst="rect">
            <a:avLst/>
          </a:prstGeom>
          <a:noFill/>
        </p:spPr>
        <p:txBody>
          <a:bodyPr wrap="square" rtlCol="0">
            <a:spAutoFit/>
          </a:bodyPr>
          <a:lstStyle/>
          <a:p>
            <a:r>
              <a:rPr lang="en-US" sz="2900" b="1" cap="all" spc="-100" dirty="0">
                <a:solidFill>
                  <a:srgbClr val="0033A0"/>
                </a:solidFill>
                <a:latin typeface="Arial"/>
                <a:ea typeface="+mj-ea"/>
                <a:cs typeface="Arial"/>
              </a:rPr>
              <a:t>Nightingale</a:t>
            </a:r>
            <a:r>
              <a:rPr lang="en-US" dirty="0"/>
              <a:t> </a:t>
            </a:r>
            <a:r>
              <a:rPr lang="en-US" sz="2900" b="1" cap="all" spc="-100" dirty="0">
                <a:solidFill>
                  <a:srgbClr val="0033A0"/>
                </a:solidFill>
                <a:latin typeface="Arial"/>
                <a:ea typeface="+mj-ea"/>
                <a:cs typeface="Arial"/>
              </a:rPr>
              <a:t>ACP template ( initial) </a:t>
            </a:r>
          </a:p>
        </p:txBody>
      </p:sp>
      <p:sp>
        <p:nvSpPr>
          <p:cNvPr id="9" name="TextBox 8"/>
          <p:cNvSpPr txBox="1"/>
          <p:nvPr/>
        </p:nvSpPr>
        <p:spPr>
          <a:xfrm>
            <a:off x="5922335" y="1149574"/>
            <a:ext cx="1435395" cy="5539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000" dirty="0"/>
              <a:t>Comfort Care</a:t>
            </a:r>
          </a:p>
          <a:p>
            <a:r>
              <a:rPr lang="en-US" sz="1000" dirty="0"/>
              <a:t>Medical Care</a:t>
            </a:r>
          </a:p>
          <a:p>
            <a:r>
              <a:rPr lang="en-US" sz="1000" dirty="0"/>
              <a:t>Resuscitative Care</a:t>
            </a:r>
          </a:p>
        </p:txBody>
      </p:sp>
    </p:spTree>
    <p:extLst>
      <p:ext uri="{BB962C8B-B14F-4D97-AF65-F5344CB8AC3E}">
        <p14:creationId xmlns:p14="http://schemas.microsoft.com/office/powerpoint/2010/main" val="3700936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endParaRPr lang="en-US" dirty="0"/>
          </a:p>
          <a:p>
            <a:r>
              <a:rPr lang="en-US" dirty="0"/>
              <a:t>Traditionally, end of life decisions have been made in situations where end of life may be sudden and the individual may not have the mental capacity to participate in decisions</a:t>
            </a:r>
            <a:r>
              <a:rPr lang="en-US" baseline="30000" dirty="0"/>
              <a:t>3</a:t>
            </a:r>
            <a:endParaRPr lang="en-US" dirty="0"/>
          </a:p>
          <a:p>
            <a:r>
              <a:rPr lang="en-US" dirty="0"/>
              <a:t>Increasing awareness to all adults to the process and management of end of life care is an important step in early adoption</a:t>
            </a:r>
            <a:r>
              <a:rPr lang="en-US" baseline="30000" dirty="0"/>
              <a:t>4</a:t>
            </a:r>
            <a:endParaRPr lang="en-US" dirty="0"/>
          </a:p>
          <a:p>
            <a:r>
              <a:rPr lang="en-US" dirty="0"/>
              <a:t>Primary health care is the ideal setting for these conversations to take place</a:t>
            </a:r>
            <a:r>
              <a:rPr lang="en-US" baseline="30000" dirty="0"/>
              <a:t>5</a:t>
            </a:r>
          </a:p>
          <a:p>
            <a:pPr marL="0" indent="0">
              <a:buNone/>
            </a:pPr>
            <a:endParaRPr lang="en-US" baseline="30000" dirty="0"/>
          </a:p>
          <a:p>
            <a:pPr marL="0" indent="0">
              <a:buNone/>
            </a:pPr>
            <a:endParaRPr lang="en-US" dirty="0"/>
          </a:p>
          <a:p>
            <a:pPr marL="0" indent="0">
              <a:buNone/>
            </a:pPr>
            <a:endParaRPr lang="en-US" dirty="0"/>
          </a:p>
        </p:txBody>
      </p:sp>
      <p:sp>
        <p:nvSpPr>
          <p:cNvPr id="3" name="Slide Number Placeholder 2"/>
          <p:cNvSpPr>
            <a:spLocks noGrp="1"/>
          </p:cNvSpPr>
          <p:nvPr>
            <p:ph type="sldNum" sz="quarter" idx="4"/>
          </p:nvPr>
        </p:nvSpPr>
        <p:spPr/>
        <p:txBody>
          <a:bodyPr/>
          <a:lstStyle/>
          <a:p>
            <a:fld id="{76263DAB-C293-4A83-833F-63A9096F7E17}" type="slidenum">
              <a:rPr lang="en-US" smtClean="0"/>
              <a:pPr/>
              <a:t>24</a:t>
            </a:fld>
            <a:endParaRPr lang="en-US" dirty="0"/>
          </a:p>
        </p:txBody>
      </p:sp>
      <p:sp>
        <p:nvSpPr>
          <p:cNvPr id="4" name="Title 3"/>
          <p:cNvSpPr>
            <a:spLocks noGrp="1"/>
          </p:cNvSpPr>
          <p:nvPr>
            <p:ph type="title"/>
          </p:nvPr>
        </p:nvSpPr>
        <p:spPr/>
        <p:txBody>
          <a:bodyPr/>
          <a:lstStyle/>
          <a:p>
            <a:r>
              <a:rPr lang="en-US" dirty="0"/>
              <a:t>Advance Care planning </a:t>
            </a:r>
            <a:br>
              <a:rPr lang="en-US" dirty="0"/>
            </a:br>
            <a:endParaRPr lang="en-US" dirty="0"/>
          </a:p>
        </p:txBody>
      </p:sp>
      <p:sp>
        <p:nvSpPr>
          <p:cNvPr id="5" name="Text Placeholder 4"/>
          <p:cNvSpPr>
            <a:spLocks noGrp="1"/>
          </p:cNvSpPr>
          <p:nvPr>
            <p:ph type="body" sz="quarter" idx="11"/>
          </p:nvPr>
        </p:nvSpPr>
        <p:spPr/>
        <p:txBody>
          <a:bodyPr/>
          <a:lstStyle/>
          <a:p>
            <a:r>
              <a:rPr lang="en-US" dirty="0"/>
              <a:t>Literature Review </a:t>
            </a:r>
          </a:p>
        </p:txBody>
      </p:sp>
      <p:pic>
        <p:nvPicPr>
          <p:cNvPr id="6" name="Picture 5" descr="English @ Edrissis: INTERNATIONAL DAY OF THE &lt;strong&gt;BOOK&lt;/strong&gt;"/>
          <p:cNvPicPr>
            <a:picLocks noChangeAspect="1"/>
          </p:cNvPicPr>
          <p:nvPr/>
        </p:nvPicPr>
        <p:blipFill>
          <a:blip r:embed="rId2"/>
          <a:stretch>
            <a:fillRect/>
          </a:stretch>
        </p:blipFill>
        <p:spPr>
          <a:xfrm>
            <a:off x="195599" y="3817133"/>
            <a:ext cx="2590800" cy="1722120"/>
          </a:xfrm>
          <a:prstGeom prst="rect">
            <a:avLst/>
          </a:prstGeom>
        </p:spPr>
      </p:pic>
    </p:spTree>
    <p:extLst>
      <p:ext uri="{BB962C8B-B14F-4D97-AF65-F5344CB8AC3E}">
        <p14:creationId xmlns:p14="http://schemas.microsoft.com/office/powerpoint/2010/main" val="2752292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endParaRPr lang="en-US" dirty="0"/>
          </a:p>
          <a:p>
            <a:endParaRPr lang="en-US" dirty="0"/>
          </a:p>
          <a:p>
            <a:r>
              <a:rPr lang="en-US" dirty="0"/>
              <a:t>Improved quality of life at end of life</a:t>
            </a:r>
            <a:r>
              <a:rPr lang="en-US" baseline="30000" dirty="0"/>
              <a:t>6</a:t>
            </a:r>
            <a:r>
              <a:rPr lang="en-US" dirty="0"/>
              <a:t> </a:t>
            </a:r>
          </a:p>
          <a:p>
            <a:r>
              <a:rPr lang="en-US" dirty="0"/>
              <a:t>Less in hospital death</a:t>
            </a:r>
            <a:r>
              <a:rPr lang="en-US" baseline="30000" dirty="0"/>
              <a:t>7</a:t>
            </a:r>
            <a:r>
              <a:rPr lang="en-US" dirty="0"/>
              <a:t> and admission to hospitals</a:t>
            </a:r>
            <a:r>
              <a:rPr lang="en-US" baseline="30000" dirty="0"/>
              <a:t>8</a:t>
            </a:r>
            <a:r>
              <a:rPr lang="en-US" dirty="0"/>
              <a:t> </a:t>
            </a:r>
          </a:p>
          <a:p>
            <a:r>
              <a:rPr lang="en-US" dirty="0"/>
              <a:t>Decreased stress and burden of care placed on family and caregivers</a:t>
            </a:r>
            <a:r>
              <a:rPr lang="en-US" baseline="30000" dirty="0"/>
              <a:t>9</a:t>
            </a:r>
            <a:r>
              <a:rPr lang="en-US" dirty="0"/>
              <a:t> </a:t>
            </a:r>
          </a:p>
          <a:p>
            <a:r>
              <a:rPr lang="en-US" dirty="0"/>
              <a:t>High patient satisfaction from physician communication and time spent discussing advance care planning</a:t>
            </a:r>
            <a:r>
              <a:rPr lang="en-US" baseline="30000" dirty="0"/>
              <a:t>10</a:t>
            </a:r>
            <a:r>
              <a:rPr lang="en-US" dirty="0"/>
              <a:t> </a:t>
            </a:r>
          </a:p>
          <a:p>
            <a:pPr lvl="0"/>
            <a:endParaRPr lang="en-US" dirty="0"/>
          </a:p>
          <a:p>
            <a:pPr lvl="0"/>
            <a:endParaRPr lang="en-US" dirty="0"/>
          </a:p>
          <a:p>
            <a:pPr lvl="0"/>
            <a:endParaRPr lang="en-US" sz="1000" dirty="0"/>
          </a:p>
          <a:p>
            <a:pPr marL="0" indent="0">
              <a:buNone/>
            </a:pPr>
            <a:endParaRPr lang="en-US" dirty="0"/>
          </a:p>
        </p:txBody>
      </p:sp>
      <p:sp>
        <p:nvSpPr>
          <p:cNvPr id="2" name="Slide Number Placeholder 1"/>
          <p:cNvSpPr>
            <a:spLocks noGrp="1"/>
          </p:cNvSpPr>
          <p:nvPr>
            <p:ph type="sldNum" sz="quarter" idx="4"/>
          </p:nvPr>
        </p:nvSpPr>
        <p:spPr/>
        <p:txBody>
          <a:bodyPr/>
          <a:lstStyle/>
          <a:p>
            <a:fld id="{A9ECC5C3-AB39-B144-AAF5-28F142C249A1}" type="slidenum">
              <a:rPr lang="en-US" smtClean="0"/>
              <a:pPr/>
              <a:t>25</a:t>
            </a:fld>
            <a:endParaRPr lang="en-US" dirty="0"/>
          </a:p>
        </p:txBody>
      </p:sp>
      <p:sp>
        <p:nvSpPr>
          <p:cNvPr id="3" name="Title 2"/>
          <p:cNvSpPr>
            <a:spLocks noGrp="1"/>
          </p:cNvSpPr>
          <p:nvPr>
            <p:ph type="title"/>
          </p:nvPr>
        </p:nvSpPr>
        <p:spPr/>
        <p:txBody>
          <a:bodyPr/>
          <a:lstStyle/>
          <a:p>
            <a:r>
              <a:rPr lang="en-US" dirty="0"/>
              <a:t>Benefits of Early Advance Care Planning</a:t>
            </a:r>
            <a:br>
              <a:rPr lang="en-US" dirty="0"/>
            </a:br>
            <a:endParaRPr lang="en-US" dirty="0"/>
          </a:p>
        </p:txBody>
      </p:sp>
      <p:sp>
        <p:nvSpPr>
          <p:cNvPr id="4" name="Text Placeholder 3"/>
          <p:cNvSpPr>
            <a:spLocks noGrp="1"/>
          </p:cNvSpPr>
          <p:nvPr>
            <p:ph type="body" sz="quarter" idx="11"/>
          </p:nvPr>
        </p:nvSpPr>
        <p:spPr/>
        <p:txBody>
          <a:bodyPr/>
          <a:lstStyle/>
          <a:p>
            <a:r>
              <a:rPr lang="en-US" dirty="0"/>
              <a:t>Literature Review </a:t>
            </a:r>
          </a:p>
        </p:txBody>
      </p:sp>
      <p:pic>
        <p:nvPicPr>
          <p:cNvPr id="6" name="Picture 5" descr="English @ Edrissis: INTERNATIONAL DAY OF THE &lt;strong&gt;BOOK&lt;/strong&gt;"/>
          <p:cNvPicPr>
            <a:picLocks noChangeAspect="1"/>
          </p:cNvPicPr>
          <p:nvPr/>
        </p:nvPicPr>
        <p:blipFill>
          <a:blip r:embed="rId2"/>
          <a:stretch>
            <a:fillRect/>
          </a:stretch>
        </p:blipFill>
        <p:spPr>
          <a:xfrm>
            <a:off x="195599" y="3817133"/>
            <a:ext cx="2590800" cy="1722120"/>
          </a:xfrm>
          <a:prstGeom prst="rect">
            <a:avLst/>
          </a:prstGeom>
        </p:spPr>
      </p:pic>
    </p:spTree>
    <p:extLst>
      <p:ext uri="{BB962C8B-B14F-4D97-AF65-F5344CB8AC3E}">
        <p14:creationId xmlns:p14="http://schemas.microsoft.com/office/powerpoint/2010/main" val="113771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endParaRPr lang="en-US" dirty="0"/>
          </a:p>
          <a:p>
            <a:endParaRPr lang="en-US" dirty="0"/>
          </a:p>
          <a:p>
            <a:r>
              <a:rPr lang="en-US" dirty="0"/>
              <a:t>Time constraints; discussions can be time consuming</a:t>
            </a:r>
          </a:p>
          <a:p>
            <a:r>
              <a:rPr lang="en-US" dirty="0"/>
              <a:t>A lack of personal knowledge/expertise</a:t>
            </a:r>
          </a:p>
          <a:p>
            <a:r>
              <a:rPr lang="en-US" dirty="0"/>
              <a:t>Inadequate health care provider training and comfort with material</a:t>
            </a:r>
          </a:p>
          <a:p>
            <a:r>
              <a:rPr lang="en-US" dirty="0"/>
              <a:t>Waiting for patients to initiate discussion</a:t>
            </a:r>
          </a:p>
          <a:p>
            <a:r>
              <a:rPr lang="en-US" dirty="0"/>
              <a:t>Perception that discussion is not important for all adult patients</a:t>
            </a:r>
          </a:p>
          <a:p>
            <a:r>
              <a:rPr lang="en-US" dirty="0"/>
              <a:t>Cannot find ideal opportunity to initiate discussion</a:t>
            </a:r>
          </a:p>
          <a:p>
            <a:r>
              <a:rPr lang="en-US" dirty="0"/>
              <a:t>Misinterpreted patient and family reactions to sensitive subject</a:t>
            </a:r>
          </a:p>
          <a:p>
            <a:r>
              <a:rPr lang="en-US" dirty="0"/>
              <a:t>Emotional or physical state of the patient</a:t>
            </a:r>
          </a:p>
          <a:p>
            <a:r>
              <a:rPr lang="en-US" dirty="0"/>
              <a:t>Assumption that other team members </a:t>
            </a:r>
            <a:r>
              <a:rPr lang="en-US"/>
              <a:t>are discussing</a:t>
            </a:r>
            <a:endParaRPr lang="en-US" baseline="30000" dirty="0"/>
          </a:p>
          <a:p>
            <a:endParaRPr lang="en-US" baseline="30000" dirty="0"/>
          </a:p>
          <a:p>
            <a:endParaRPr lang="en-US" baseline="30000" dirty="0"/>
          </a:p>
          <a:p>
            <a:endParaRPr lang="en-US" dirty="0"/>
          </a:p>
          <a:p>
            <a:pPr marL="0" indent="0">
              <a:buNone/>
            </a:pPr>
            <a:endParaRPr lang="en-US" dirty="0"/>
          </a:p>
        </p:txBody>
      </p:sp>
      <p:sp>
        <p:nvSpPr>
          <p:cNvPr id="2" name="Slide Number Placeholder 1"/>
          <p:cNvSpPr>
            <a:spLocks noGrp="1"/>
          </p:cNvSpPr>
          <p:nvPr>
            <p:ph type="sldNum" sz="quarter" idx="4"/>
          </p:nvPr>
        </p:nvSpPr>
        <p:spPr/>
        <p:txBody>
          <a:bodyPr/>
          <a:lstStyle/>
          <a:p>
            <a:fld id="{A9ECC5C3-AB39-B144-AAF5-28F142C249A1}" type="slidenum">
              <a:rPr lang="en-US" smtClean="0"/>
              <a:pPr/>
              <a:t>26</a:t>
            </a:fld>
            <a:endParaRPr lang="en-US" dirty="0"/>
          </a:p>
        </p:txBody>
      </p:sp>
      <p:sp>
        <p:nvSpPr>
          <p:cNvPr id="6" name="Title 5"/>
          <p:cNvSpPr>
            <a:spLocks noGrp="1"/>
          </p:cNvSpPr>
          <p:nvPr>
            <p:ph type="title"/>
          </p:nvPr>
        </p:nvSpPr>
        <p:spPr/>
        <p:txBody>
          <a:bodyPr/>
          <a:lstStyle/>
          <a:p>
            <a:r>
              <a:rPr lang="en-US"/>
              <a:t>Barriers to Advance Care Planning</a:t>
            </a:r>
            <a:br>
              <a:rPr lang="en-US"/>
            </a:br>
            <a:endParaRPr lang="en-US"/>
          </a:p>
        </p:txBody>
      </p:sp>
      <p:sp>
        <p:nvSpPr>
          <p:cNvPr id="8" name="Text Placeholder 7"/>
          <p:cNvSpPr>
            <a:spLocks noGrp="1"/>
          </p:cNvSpPr>
          <p:nvPr>
            <p:ph type="body" sz="quarter" idx="11"/>
          </p:nvPr>
        </p:nvSpPr>
        <p:spPr/>
        <p:txBody>
          <a:bodyPr/>
          <a:lstStyle/>
          <a:p>
            <a:r>
              <a:rPr lang="en-US" dirty="0"/>
              <a:t>Literature Review </a:t>
            </a:r>
          </a:p>
        </p:txBody>
      </p:sp>
      <p:pic>
        <p:nvPicPr>
          <p:cNvPr id="9" name="Picture 8" descr="English @ Edrissis: INTERNATIONAL DAY OF THE &lt;strong&gt;BOOK&lt;/strong&gt;"/>
          <p:cNvPicPr>
            <a:picLocks noChangeAspect="1"/>
          </p:cNvPicPr>
          <p:nvPr/>
        </p:nvPicPr>
        <p:blipFill>
          <a:blip r:embed="rId2"/>
          <a:stretch>
            <a:fillRect/>
          </a:stretch>
        </p:blipFill>
        <p:spPr>
          <a:xfrm>
            <a:off x="195599" y="3817133"/>
            <a:ext cx="2590800" cy="1722120"/>
          </a:xfrm>
          <a:prstGeom prst="rect">
            <a:avLst/>
          </a:prstGeom>
        </p:spPr>
      </p:pic>
    </p:spTree>
    <p:extLst>
      <p:ext uri="{BB962C8B-B14F-4D97-AF65-F5344CB8AC3E}">
        <p14:creationId xmlns:p14="http://schemas.microsoft.com/office/powerpoint/2010/main" val="305680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dirty="0"/>
              <a:t>ACP is a multifaceted process that involves many conversations taking place over time</a:t>
            </a:r>
            <a:r>
              <a:rPr lang="en-US" baseline="30000" dirty="0"/>
              <a:t>14</a:t>
            </a:r>
          </a:p>
          <a:p>
            <a:r>
              <a:rPr lang="en-US" dirty="0"/>
              <a:t>Features of ACP include understanding patient’s values, beliefs, goals and wishes of care</a:t>
            </a:r>
            <a:r>
              <a:rPr lang="en-US" baseline="30000" dirty="0"/>
              <a:t>15</a:t>
            </a:r>
          </a:p>
          <a:p>
            <a:r>
              <a:rPr lang="en-US" dirty="0"/>
              <a:t>There is a little information regarding the roles of interdisciplinary health care providers in the process of advance care planning</a:t>
            </a:r>
            <a:r>
              <a:rPr lang="en-US" baseline="30000" dirty="0"/>
              <a:t>16</a:t>
            </a:r>
            <a:endParaRPr lang="en-US" dirty="0"/>
          </a:p>
          <a:p>
            <a:r>
              <a:rPr lang="en-US" dirty="0"/>
              <a:t>Social worker’s have a distinct skill set suggesting possibilities of involvement due to high physician patient rosters and nursing shortages</a:t>
            </a:r>
            <a:r>
              <a:rPr lang="en-US" baseline="30000" dirty="0"/>
              <a:t>17</a:t>
            </a:r>
            <a:endParaRPr lang="en-US" dirty="0"/>
          </a:p>
          <a:p>
            <a:r>
              <a:rPr lang="en-US" dirty="0"/>
              <a:t>As health care providers, guide patients and their families through the decision making process, the health care providers should provide honest, direct and realistic information</a:t>
            </a:r>
            <a:r>
              <a:rPr lang="en-US" baseline="30000" dirty="0"/>
              <a:t>18</a:t>
            </a: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4"/>
          </p:nvPr>
        </p:nvSpPr>
        <p:spPr/>
        <p:txBody>
          <a:bodyPr/>
          <a:lstStyle/>
          <a:p>
            <a:fld id="{76263DAB-C293-4A83-833F-63A9096F7E17}" type="slidenum">
              <a:rPr lang="en-US" smtClean="0"/>
              <a:pPr/>
              <a:t>27</a:t>
            </a:fld>
            <a:endParaRPr lang="en-US" dirty="0"/>
          </a:p>
        </p:txBody>
      </p:sp>
      <p:sp>
        <p:nvSpPr>
          <p:cNvPr id="4" name="Title 3"/>
          <p:cNvSpPr>
            <a:spLocks noGrp="1"/>
          </p:cNvSpPr>
          <p:nvPr>
            <p:ph type="title"/>
          </p:nvPr>
        </p:nvSpPr>
        <p:spPr/>
        <p:txBody>
          <a:bodyPr/>
          <a:lstStyle/>
          <a:p>
            <a:r>
              <a:rPr lang="en-US" dirty="0"/>
              <a:t>Integrating process into family medicine</a:t>
            </a:r>
            <a:br>
              <a:rPr lang="en-US" dirty="0"/>
            </a:br>
            <a:endParaRPr lang="en-US" dirty="0"/>
          </a:p>
        </p:txBody>
      </p:sp>
      <p:sp>
        <p:nvSpPr>
          <p:cNvPr id="5" name="Text Placeholder 4"/>
          <p:cNvSpPr>
            <a:spLocks noGrp="1"/>
          </p:cNvSpPr>
          <p:nvPr>
            <p:ph type="body" sz="quarter" idx="11"/>
          </p:nvPr>
        </p:nvSpPr>
        <p:spPr/>
        <p:txBody>
          <a:bodyPr/>
          <a:lstStyle/>
          <a:p>
            <a:r>
              <a:rPr lang="en-US" dirty="0"/>
              <a:t>Literature Review </a:t>
            </a:r>
          </a:p>
        </p:txBody>
      </p:sp>
      <p:pic>
        <p:nvPicPr>
          <p:cNvPr id="6" name="Picture 5" descr="English @ Edrissis: INTERNATIONAL DAY OF THE &lt;strong&gt;BOOK&lt;/strong&gt;"/>
          <p:cNvPicPr>
            <a:picLocks noChangeAspect="1"/>
          </p:cNvPicPr>
          <p:nvPr/>
        </p:nvPicPr>
        <p:blipFill>
          <a:blip r:embed="rId2"/>
          <a:stretch>
            <a:fillRect/>
          </a:stretch>
        </p:blipFill>
        <p:spPr>
          <a:xfrm>
            <a:off x="195599" y="3817133"/>
            <a:ext cx="2590800" cy="1722120"/>
          </a:xfrm>
          <a:prstGeom prst="rect">
            <a:avLst/>
          </a:prstGeom>
        </p:spPr>
      </p:pic>
    </p:spTree>
    <p:extLst>
      <p:ext uri="{BB962C8B-B14F-4D97-AF65-F5344CB8AC3E}">
        <p14:creationId xmlns:p14="http://schemas.microsoft.com/office/powerpoint/2010/main" val="422045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a:p>
            <a:r>
              <a:rPr lang="en-US" dirty="0"/>
              <a:t>Very limited Canadian literature on the current status of advance care planning engagement </a:t>
            </a:r>
          </a:p>
          <a:p>
            <a:r>
              <a:rPr lang="en-US" dirty="0"/>
              <a:t>One study evaluating rates of communication, showed 69.9% of family medicine physicians advised patients to communicate their future health care wishes</a:t>
            </a:r>
            <a:endParaRPr lang="en-US" baseline="30000" dirty="0"/>
          </a:p>
          <a:p>
            <a:r>
              <a:rPr lang="en-US" dirty="0"/>
              <a:t>Physicians initiating an End of Life discussion- only happened in 1% of encounters in a non-palliative family medicine setting </a:t>
            </a:r>
          </a:p>
          <a:p>
            <a:r>
              <a:rPr lang="en-US" dirty="0"/>
              <a:t>Evidence consistently shows low population engagement in the process of carrying out advance care planning </a:t>
            </a:r>
          </a:p>
          <a:p>
            <a:pPr marL="0" indent="0">
              <a:buNone/>
            </a:pPr>
            <a:r>
              <a:rPr lang="en-US" dirty="0"/>
              <a:t> </a:t>
            </a:r>
          </a:p>
          <a:p>
            <a:endParaRPr lang="en-US" dirty="0"/>
          </a:p>
        </p:txBody>
      </p:sp>
      <p:sp>
        <p:nvSpPr>
          <p:cNvPr id="3" name="Slide Number Placeholder 2"/>
          <p:cNvSpPr>
            <a:spLocks noGrp="1"/>
          </p:cNvSpPr>
          <p:nvPr>
            <p:ph type="sldNum" sz="quarter" idx="4"/>
          </p:nvPr>
        </p:nvSpPr>
        <p:spPr/>
        <p:txBody>
          <a:bodyPr/>
          <a:lstStyle/>
          <a:p>
            <a:fld id="{76263DAB-C293-4A83-833F-63A9096F7E17}" type="slidenum">
              <a:rPr lang="en-US" smtClean="0"/>
              <a:pPr/>
              <a:t>28</a:t>
            </a:fld>
            <a:endParaRPr lang="en-US" dirty="0"/>
          </a:p>
        </p:txBody>
      </p:sp>
      <p:sp>
        <p:nvSpPr>
          <p:cNvPr id="4" name="Title 3"/>
          <p:cNvSpPr>
            <a:spLocks noGrp="1"/>
          </p:cNvSpPr>
          <p:nvPr>
            <p:ph type="title"/>
          </p:nvPr>
        </p:nvSpPr>
        <p:spPr/>
        <p:txBody>
          <a:bodyPr/>
          <a:lstStyle/>
          <a:p>
            <a:r>
              <a:rPr lang="en-US" dirty="0"/>
              <a:t>current status of ACP among Health care teams and patients</a:t>
            </a:r>
          </a:p>
        </p:txBody>
      </p:sp>
      <p:sp>
        <p:nvSpPr>
          <p:cNvPr id="5" name="Text Placeholder 4"/>
          <p:cNvSpPr>
            <a:spLocks noGrp="1"/>
          </p:cNvSpPr>
          <p:nvPr>
            <p:ph type="body" sz="quarter" idx="11"/>
          </p:nvPr>
        </p:nvSpPr>
        <p:spPr/>
        <p:txBody>
          <a:bodyPr/>
          <a:lstStyle/>
          <a:p>
            <a:r>
              <a:rPr lang="en-US" dirty="0"/>
              <a:t>Literature Review </a:t>
            </a:r>
          </a:p>
        </p:txBody>
      </p:sp>
      <p:pic>
        <p:nvPicPr>
          <p:cNvPr id="6" name="Picture 5" descr="English @ Edrissis: INTERNATIONAL DAY OF THE &lt;strong&gt;BOOK&lt;/strong&gt;"/>
          <p:cNvPicPr>
            <a:picLocks noChangeAspect="1"/>
          </p:cNvPicPr>
          <p:nvPr/>
        </p:nvPicPr>
        <p:blipFill>
          <a:blip r:embed="rId2"/>
          <a:stretch>
            <a:fillRect/>
          </a:stretch>
        </p:blipFill>
        <p:spPr>
          <a:xfrm>
            <a:off x="195599" y="3817133"/>
            <a:ext cx="2590800" cy="1722120"/>
          </a:xfrm>
          <a:prstGeom prst="rect">
            <a:avLst/>
          </a:prstGeom>
        </p:spPr>
      </p:pic>
    </p:spTree>
    <p:extLst>
      <p:ext uri="{BB962C8B-B14F-4D97-AF65-F5344CB8AC3E}">
        <p14:creationId xmlns:p14="http://schemas.microsoft.com/office/powerpoint/2010/main" val="106800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5999" y="903767"/>
            <a:ext cx="5532847" cy="5487407"/>
          </a:xfrm>
        </p:spPr>
        <p:txBody>
          <a:bodyPr>
            <a:normAutofit/>
          </a:bodyPr>
          <a:lstStyle/>
          <a:p>
            <a:pPr>
              <a:spcBef>
                <a:spcPts val="1200"/>
              </a:spcBef>
            </a:pPr>
            <a:r>
              <a:rPr lang="en-US" dirty="0"/>
              <a:t>The Speak Up campaign is a Canadian wide initiative, intended to implement ACP and provide appropriate resources and tools to effectively engage patients and their families </a:t>
            </a:r>
          </a:p>
          <a:p>
            <a:r>
              <a:rPr lang="en-US" dirty="0"/>
              <a:t>Few formal end of life education programs for physicians, nurses and social workers</a:t>
            </a:r>
          </a:p>
          <a:p>
            <a:r>
              <a:rPr lang="en-US" dirty="0"/>
              <a:t>Two programs were identified: </a:t>
            </a:r>
          </a:p>
          <a:p>
            <a:pPr lvl="1"/>
            <a:r>
              <a:rPr lang="en-US" dirty="0"/>
              <a:t>The Practice Support Program is a continuing medical education program offered to physicians and health care providers of British Columbia, Canada</a:t>
            </a:r>
            <a:r>
              <a:rPr lang="en-US" baseline="30000" dirty="0"/>
              <a:t>23</a:t>
            </a:r>
          </a:p>
          <a:p>
            <a:pPr lvl="2"/>
            <a:r>
              <a:rPr lang="en-US" u="sng" dirty="0">
                <a:hlinkClick r:id="rId2"/>
              </a:rPr>
              <a:t>http://www.gpscbc.ca/what-we-do/professional-development/psp/modules/end-of-life/tools-resources</a:t>
            </a:r>
            <a:endParaRPr lang="en-US" dirty="0"/>
          </a:p>
          <a:p>
            <a:pPr lvl="1"/>
            <a:r>
              <a:rPr lang="en-US" dirty="0"/>
              <a:t>My Health. My Wishes: An Advance Care Planning Primer and Practical Approaches for Healthcare providers</a:t>
            </a:r>
            <a:endParaRPr lang="en-US" baseline="30000" dirty="0"/>
          </a:p>
          <a:p>
            <a:pPr lvl="2"/>
            <a:r>
              <a:rPr lang="en-US" dirty="0"/>
              <a:t> East Toronto Health Link- 4 modules- best accessed through the Canadian Virtual Hospice website</a:t>
            </a:r>
          </a:p>
        </p:txBody>
      </p:sp>
      <p:sp>
        <p:nvSpPr>
          <p:cNvPr id="4" name="Slide Number Placeholder 3"/>
          <p:cNvSpPr>
            <a:spLocks noGrp="1"/>
          </p:cNvSpPr>
          <p:nvPr>
            <p:ph type="sldNum" sz="quarter" idx="4"/>
          </p:nvPr>
        </p:nvSpPr>
        <p:spPr/>
        <p:txBody>
          <a:bodyPr/>
          <a:lstStyle/>
          <a:p>
            <a:fld id="{A9ECC5C3-AB39-B144-AAF5-28F142C249A1}" type="slidenum">
              <a:rPr lang="en-US" smtClean="0"/>
              <a:pPr/>
              <a:t>29</a:t>
            </a:fld>
            <a:endParaRPr lang="en-US"/>
          </a:p>
        </p:txBody>
      </p:sp>
      <p:sp>
        <p:nvSpPr>
          <p:cNvPr id="5" name="Title 4"/>
          <p:cNvSpPr>
            <a:spLocks noGrp="1"/>
          </p:cNvSpPr>
          <p:nvPr>
            <p:ph type="title"/>
          </p:nvPr>
        </p:nvSpPr>
        <p:spPr/>
        <p:txBody>
          <a:bodyPr/>
          <a:lstStyle/>
          <a:p>
            <a:r>
              <a:rPr lang="en-US" dirty="0"/>
              <a:t>Education </a:t>
            </a:r>
          </a:p>
        </p:txBody>
      </p:sp>
      <p:sp>
        <p:nvSpPr>
          <p:cNvPr id="6" name="Text Placeholder 5"/>
          <p:cNvSpPr>
            <a:spLocks noGrp="1"/>
          </p:cNvSpPr>
          <p:nvPr>
            <p:ph type="body" sz="quarter" idx="11"/>
          </p:nvPr>
        </p:nvSpPr>
        <p:spPr/>
        <p:txBody>
          <a:bodyPr/>
          <a:lstStyle/>
          <a:p>
            <a:r>
              <a:rPr lang="en-US" dirty="0"/>
              <a:t>Literature Review </a:t>
            </a:r>
          </a:p>
        </p:txBody>
      </p:sp>
      <p:pic>
        <p:nvPicPr>
          <p:cNvPr id="7" name="Picture 6" descr="English @ Edrissis: INTERNATIONAL DAY OF THE &lt;strong&gt;BOOK&lt;/strong&gt;"/>
          <p:cNvPicPr>
            <a:picLocks noChangeAspect="1"/>
          </p:cNvPicPr>
          <p:nvPr/>
        </p:nvPicPr>
        <p:blipFill>
          <a:blip r:embed="rId3"/>
          <a:stretch>
            <a:fillRect/>
          </a:stretch>
        </p:blipFill>
        <p:spPr>
          <a:xfrm>
            <a:off x="195599" y="3817133"/>
            <a:ext cx="2590800" cy="1722120"/>
          </a:xfrm>
          <a:prstGeom prst="rect">
            <a:avLst/>
          </a:prstGeom>
        </p:spPr>
      </p:pic>
    </p:spTree>
    <p:extLst>
      <p:ext uri="{BB962C8B-B14F-4D97-AF65-F5344CB8AC3E}">
        <p14:creationId xmlns:p14="http://schemas.microsoft.com/office/powerpoint/2010/main" val="70104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5999" y="956930"/>
            <a:ext cx="5532847" cy="5434244"/>
          </a:xfrm>
        </p:spPr>
        <p:txBody>
          <a:bodyPr>
            <a:normAutofit fontScale="92500" lnSpcReduction="10000"/>
          </a:bodyPr>
          <a:lstStyle/>
          <a:p>
            <a:r>
              <a:rPr lang="en-US" sz="2400" dirty="0"/>
              <a:t>Define advance care planning ( ACP)  and related terms</a:t>
            </a:r>
          </a:p>
          <a:p>
            <a:r>
              <a:rPr lang="en-US" sz="2400" dirty="0"/>
              <a:t>Review the literature on ACP in primary care</a:t>
            </a:r>
          </a:p>
          <a:p>
            <a:r>
              <a:rPr lang="en-US" sz="2400" dirty="0"/>
              <a:t>Discuss the role of nurses in an </a:t>
            </a:r>
            <a:r>
              <a:rPr lang="en-US" sz="2400" dirty="0" err="1"/>
              <a:t>interprofessional</a:t>
            </a:r>
            <a:r>
              <a:rPr lang="en-US" sz="2400" dirty="0"/>
              <a:t> approach to advance care planning conversations in a Family Health Team </a:t>
            </a:r>
          </a:p>
          <a:p>
            <a:r>
              <a:rPr lang="en-US" sz="2400" dirty="0"/>
              <a:t>Identify ACP implementation and education strategies for team and patients</a:t>
            </a:r>
          </a:p>
          <a:p>
            <a:r>
              <a:rPr lang="en-US" sz="2400" dirty="0"/>
              <a:t>Discuss project challenges</a:t>
            </a:r>
          </a:p>
          <a:p>
            <a:r>
              <a:rPr lang="en-US" sz="2400" dirty="0"/>
              <a:t>Practice initiating an advance care planning conversation </a:t>
            </a:r>
          </a:p>
          <a:p>
            <a:r>
              <a:rPr lang="en-US" sz="2400" dirty="0"/>
              <a:t>Share resources for learning </a:t>
            </a:r>
          </a:p>
        </p:txBody>
      </p:sp>
      <p:sp>
        <p:nvSpPr>
          <p:cNvPr id="3" name="Slide Number Placeholder 2"/>
          <p:cNvSpPr>
            <a:spLocks noGrp="1"/>
          </p:cNvSpPr>
          <p:nvPr>
            <p:ph type="sldNum" sz="quarter" idx="4"/>
          </p:nvPr>
        </p:nvSpPr>
        <p:spPr/>
        <p:txBody>
          <a:bodyPr/>
          <a:lstStyle/>
          <a:p>
            <a:fld id="{76263DAB-C293-4A83-833F-63A9096F7E17}" type="slidenum">
              <a:rPr lang="en-US" smtClean="0"/>
              <a:pPr/>
              <a:t>3</a:t>
            </a:fld>
            <a:endParaRPr lang="en-US" dirty="0"/>
          </a:p>
        </p:txBody>
      </p:sp>
      <p:sp>
        <p:nvSpPr>
          <p:cNvPr id="4" name="Title 3"/>
          <p:cNvSpPr>
            <a:spLocks noGrp="1"/>
          </p:cNvSpPr>
          <p:nvPr>
            <p:ph type="title"/>
          </p:nvPr>
        </p:nvSpPr>
        <p:spPr/>
        <p:txBody>
          <a:bodyPr/>
          <a:lstStyle/>
          <a:p>
            <a:r>
              <a:rPr lang="en-US"/>
              <a:t>Learning Objectives </a:t>
            </a:r>
            <a:endParaRPr lang="en-US" dirty="0"/>
          </a:p>
        </p:txBody>
      </p:sp>
    </p:spTree>
    <p:extLst>
      <p:ext uri="{BB962C8B-B14F-4D97-AF65-F5344CB8AC3E}">
        <p14:creationId xmlns:p14="http://schemas.microsoft.com/office/powerpoint/2010/main" val="1331430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Develop algorithm outlining various roles of the </a:t>
            </a:r>
            <a:r>
              <a:rPr lang="en-US" sz="2400" dirty="0" err="1"/>
              <a:t>interprofessional</a:t>
            </a:r>
            <a:r>
              <a:rPr lang="en-US" sz="2400" dirty="0"/>
              <a:t> team </a:t>
            </a:r>
          </a:p>
          <a:p>
            <a:r>
              <a:rPr lang="en-US" sz="2400" dirty="0"/>
              <a:t>Recognize developing an ACP is a process that often involves multiple conversations where different team members may be able to help sort out issues </a:t>
            </a:r>
            <a:endParaRPr lang="en-US" sz="2200" dirty="0"/>
          </a:p>
          <a:p>
            <a:r>
              <a:rPr lang="en-US" sz="2400" dirty="0"/>
              <a:t>Ideally conversations occur early- prior to a health crisis, while the patient is still competent </a:t>
            </a:r>
            <a:endParaRPr lang="en-US" sz="2400" dirty="0">
              <a:solidFill>
                <a:srgbClr val="FF0000"/>
              </a:solidFill>
            </a:endParaRPr>
          </a:p>
          <a:p>
            <a:endParaRPr lang="en-US" sz="2400" dirty="0"/>
          </a:p>
          <a:p>
            <a:endParaRPr lang="en-US" sz="2400" dirty="0"/>
          </a:p>
        </p:txBody>
      </p:sp>
      <p:sp>
        <p:nvSpPr>
          <p:cNvPr id="3" name="Title 2"/>
          <p:cNvSpPr>
            <a:spLocks noGrp="1"/>
          </p:cNvSpPr>
          <p:nvPr>
            <p:ph type="title"/>
          </p:nvPr>
        </p:nvSpPr>
        <p:spPr/>
        <p:txBody>
          <a:bodyPr>
            <a:normAutofit/>
          </a:bodyPr>
          <a:lstStyle/>
          <a:p>
            <a:r>
              <a:rPr lang="en-US" sz="3200" dirty="0"/>
              <a:t>Task Team </a:t>
            </a:r>
            <a:r>
              <a:rPr lang="en-US" sz="3200" dirty="0" err="1"/>
              <a:t>ActiviTies</a:t>
            </a:r>
            <a:r>
              <a:rPr lang="en-US" sz="3200" dirty="0"/>
              <a:t>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30</a:t>
            </a:fld>
            <a:endParaRPr lang="en-US"/>
          </a:p>
        </p:txBody>
      </p:sp>
    </p:spTree>
    <p:extLst>
      <p:ext uri="{BB962C8B-B14F-4D97-AF65-F5344CB8AC3E}">
        <p14:creationId xmlns:p14="http://schemas.microsoft.com/office/powerpoint/2010/main" val="1632339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8344" y="1314000"/>
            <a:ext cx="8680502" cy="4714660"/>
          </a:xfrm>
        </p:spPr>
        <p:txBody>
          <a:bodyPr>
            <a:normAutofit fontScale="92500" lnSpcReduction="10000"/>
          </a:bodyPr>
          <a:lstStyle/>
          <a:p>
            <a:pPr>
              <a:buFont typeface="Wingdings" pitchFamily="2" charset="2"/>
              <a:buChar char="§"/>
              <a:defRPr/>
            </a:pPr>
            <a:r>
              <a:rPr lang="en-CA" sz="2800" dirty="0">
                <a:latin typeface="Arial" panose="020B0604020202020204" pitchFamily="34" charset="0"/>
                <a:cs typeface="Arial" panose="020B0604020202020204" pitchFamily="34" charset="0"/>
              </a:rPr>
              <a:t>College of Nurses of Ontario Practice Standard</a:t>
            </a:r>
          </a:p>
          <a:p>
            <a:pPr lvl="1">
              <a:buFont typeface="Wingdings" pitchFamily="2" charset="2"/>
              <a:buChar char="ü"/>
              <a:defRPr/>
            </a:pPr>
            <a:r>
              <a:rPr lang="en-CA" sz="2400" dirty="0">
                <a:latin typeface="Arial" panose="020B0604020202020204" pitchFamily="34" charset="0"/>
                <a:cs typeface="Arial" panose="020B0604020202020204" pitchFamily="34" charset="0"/>
              </a:rPr>
              <a:t>Guiding Decisions about End-of-life Care (2009)</a:t>
            </a:r>
            <a:endParaRPr lang="en-US" sz="2400" dirty="0">
              <a:latin typeface="Arial" panose="020B0604020202020204" pitchFamily="34" charset="0"/>
              <a:cs typeface="Arial" panose="020B0604020202020204" pitchFamily="34" charset="0"/>
            </a:endParaRPr>
          </a:p>
          <a:p>
            <a:pPr>
              <a:buFont typeface="Wingdings" pitchFamily="2" charset="2"/>
              <a:buChar char="§"/>
              <a:defRPr/>
            </a:pPr>
            <a:r>
              <a:rPr lang="en-CA" sz="2800" dirty="0">
                <a:latin typeface="Arial" panose="020B0604020202020204" pitchFamily="34" charset="0"/>
                <a:cs typeface="Arial" panose="020B0604020202020204" pitchFamily="34" charset="0"/>
              </a:rPr>
              <a:t>Nurses have a role in:</a:t>
            </a:r>
          </a:p>
          <a:p>
            <a:pPr lvl="1">
              <a:buFont typeface="Wingdings" pitchFamily="2" charset="2"/>
              <a:buChar char="ü"/>
              <a:defRPr/>
            </a:pPr>
            <a:r>
              <a:rPr lang="en-CA" sz="2400" dirty="0">
                <a:latin typeface="Arial" panose="020B0604020202020204" pitchFamily="34" charset="0"/>
                <a:cs typeface="Arial" panose="020B0604020202020204" pitchFamily="34" charset="0"/>
              </a:rPr>
              <a:t>Communicating with patients and the </a:t>
            </a:r>
            <a:r>
              <a:rPr lang="en-CA" sz="2400" dirty="0" err="1">
                <a:latin typeface="Arial" panose="020B0604020202020204" pitchFamily="34" charset="0"/>
                <a:cs typeface="Arial" panose="020B0604020202020204" pitchFamily="34" charset="0"/>
              </a:rPr>
              <a:t>interprofessional</a:t>
            </a:r>
            <a:r>
              <a:rPr lang="en-CA" sz="2400" dirty="0">
                <a:latin typeface="Arial" panose="020B0604020202020204" pitchFamily="34" charset="0"/>
                <a:cs typeface="Arial" panose="020B0604020202020204" pitchFamily="34" charset="0"/>
              </a:rPr>
              <a:t> team regarding end of life care wishes</a:t>
            </a:r>
          </a:p>
          <a:p>
            <a:pPr lvl="1">
              <a:buFont typeface="Wingdings" pitchFamily="2" charset="2"/>
              <a:buChar char="ü"/>
              <a:defRPr/>
            </a:pPr>
            <a:r>
              <a:rPr lang="en-CA" sz="2400" dirty="0">
                <a:latin typeface="Arial" panose="020B0604020202020204" pitchFamily="34" charset="0"/>
                <a:cs typeface="Arial" panose="020B0604020202020204" pitchFamily="34" charset="0"/>
              </a:rPr>
              <a:t>Ensuring patients have sufficient information to make an informed decision about end of life care and resuscitation</a:t>
            </a:r>
          </a:p>
          <a:p>
            <a:pPr lvl="1">
              <a:buFont typeface="Wingdings" pitchFamily="2" charset="2"/>
              <a:buChar char="ü"/>
              <a:defRPr/>
            </a:pPr>
            <a:r>
              <a:rPr lang="en-CA" sz="2400" dirty="0">
                <a:latin typeface="Arial" panose="020B0604020202020204" pitchFamily="34" charset="0"/>
                <a:cs typeface="Arial" panose="020B0604020202020204" pitchFamily="34" charset="0"/>
              </a:rPr>
              <a:t>Identifying and advocating for patients wishes</a:t>
            </a:r>
          </a:p>
          <a:p>
            <a:pPr lvl="1">
              <a:buFont typeface="Wingdings" pitchFamily="2" charset="2"/>
              <a:buChar char="ü"/>
              <a:defRPr/>
            </a:pPr>
            <a:r>
              <a:rPr lang="en-CA" sz="2400" dirty="0">
                <a:latin typeface="Arial" panose="020B0604020202020204" pitchFamily="34" charset="0"/>
                <a:cs typeface="Arial" panose="020B0604020202020204" pitchFamily="34" charset="0"/>
              </a:rPr>
              <a:t>Documenting patients wishes in the health record </a:t>
            </a:r>
          </a:p>
          <a:p>
            <a:pPr lvl="1">
              <a:buFont typeface="Wingdings" pitchFamily="2" charset="2"/>
              <a:buChar char="ü"/>
              <a:defRPr/>
            </a:pPr>
            <a:r>
              <a:rPr lang="en-CA" sz="2400" dirty="0">
                <a:latin typeface="Arial" panose="020B0604020202020204" pitchFamily="34" charset="0"/>
                <a:cs typeface="Arial" panose="020B0604020202020204" pitchFamily="34" charset="0"/>
              </a:rPr>
              <a:t>Implementing patients’ wishes according to the plan of care </a:t>
            </a:r>
            <a:endParaRPr lang="en-US" dirty="0">
              <a:latin typeface="Arial" panose="020B0604020202020204" pitchFamily="34" charset="0"/>
              <a:cs typeface="Arial" panose="020B0604020202020204" pitchFamily="34" charset="0"/>
            </a:endParaRPr>
          </a:p>
          <a:p>
            <a:pPr marL="114300" indent="0">
              <a:lnSpc>
                <a:spcPct val="80000"/>
              </a:lnSpc>
              <a:buNone/>
              <a:defRPr/>
            </a:pPr>
            <a:endParaRPr lang="en-CA" sz="2000" dirty="0">
              <a:solidFill>
                <a:srgbClr val="FF0000"/>
              </a:solidFill>
            </a:endParaRPr>
          </a:p>
          <a:p>
            <a:endParaRPr lang="en-US" sz="2400" dirty="0"/>
          </a:p>
          <a:p>
            <a:pPr marL="0" indent="0">
              <a:buNone/>
            </a:pPr>
            <a:endParaRPr lang="en-US" sz="2400" dirty="0"/>
          </a:p>
          <a:p>
            <a:pPr lvl="1"/>
            <a:endParaRPr lang="en-US" sz="2200" dirty="0"/>
          </a:p>
          <a:p>
            <a:endParaRPr lang="en-US" sz="2400" dirty="0"/>
          </a:p>
          <a:p>
            <a:pPr marL="0" indent="0">
              <a:buNone/>
            </a:pPr>
            <a:endParaRPr lang="en-US" sz="2400" dirty="0"/>
          </a:p>
          <a:p>
            <a:pPr marL="0" indent="0">
              <a:buNone/>
            </a:pPr>
            <a:endParaRPr lang="en-US" sz="2400" dirty="0"/>
          </a:p>
        </p:txBody>
      </p:sp>
      <p:sp>
        <p:nvSpPr>
          <p:cNvPr id="5" name="Title 4"/>
          <p:cNvSpPr>
            <a:spLocks noGrp="1"/>
          </p:cNvSpPr>
          <p:nvPr>
            <p:ph type="title"/>
          </p:nvPr>
        </p:nvSpPr>
        <p:spPr/>
        <p:txBody>
          <a:bodyPr>
            <a:normAutofit/>
          </a:bodyPr>
          <a:lstStyle/>
          <a:p>
            <a:r>
              <a:rPr lang="en-US" sz="3200" dirty="0"/>
              <a:t> Nurse’s Role in ACP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31</a:t>
            </a:fld>
            <a:endParaRPr lang="en-US" dirty="0"/>
          </a:p>
        </p:txBody>
      </p:sp>
    </p:spTree>
    <p:extLst>
      <p:ext uri="{BB962C8B-B14F-4D97-AF65-F5344CB8AC3E}">
        <p14:creationId xmlns:p14="http://schemas.microsoft.com/office/powerpoint/2010/main" val="1511644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60383" y="276611"/>
            <a:ext cx="8231626" cy="6401573"/>
          </a:xfrm>
          <a:prstGeom prst="rect">
            <a:avLst/>
          </a:prstGeom>
        </p:spPr>
      </p:pic>
    </p:spTree>
    <p:extLst>
      <p:ext uri="{BB962C8B-B14F-4D97-AF65-F5344CB8AC3E}">
        <p14:creationId xmlns:p14="http://schemas.microsoft.com/office/powerpoint/2010/main" val="3982752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a:p>
            <a:r>
              <a:rPr lang="en-US" sz="2400" dirty="0"/>
              <a:t>Slide show on TV’s in FHT lobby</a:t>
            </a:r>
          </a:p>
          <a:p>
            <a:r>
              <a:rPr lang="en-US" sz="2400" dirty="0"/>
              <a:t>Patient mail out: ACP brochure</a:t>
            </a:r>
          </a:p>
        </p:txBody>
      </p:sp>
      <p:sp>
        <p:nvSpPr>
          <p:cNvPr id="4" name="Slide Number Placeholder 3"/>
          <p:cNvSpPr>
            <a:spLocks noGrp="1"/>
          </p:cNvSpPr>
          <p:nvPr>
            <p:ph type="sldNum" sz="quarter" idx="4"/>
          </p:nvPr>
        </p:nvSpPr>
        <p:spPr/>
        <p:txBody>
          <a:bodyPr/>
          <a:lstStyle/>
          <a:p>
            <a:fld id="{A9ECC5C3-AB39-B144-AAF5-28F142C249A1}" type="slidenum">
              <a:rPr lang="en-US" smtClean="0"/>
              <a:pPr/>
              <a:t>33</a:t>
            </a:fld>
            <a:endParaRPr lang="en-US"/>
          </a:p>
        </p:txBody>
      </p:sp>
      <p:sp>
        <p:nvSpPr>
          <p:cNvPr id="5" name="Title 4"/>
          <p:cNvSpPr>
            <a:spLocks noGrp="1"/>
          </p:cNvSpPr>
          <p:nvPr>
            <p:ph type="title"/>
          </p:nvPr>
        </p:nvSpPr>
        <p:spPr>
          <a:xfrm>
            <a:off x="291600" y="551289"/>
            <a:ext cx="2494908" cy="2500538"/>
          </a:xfrm>
        </p:spPr>
        <p:txBody>
          <a:bodyPr/>
          <a:lstStyle/>
          <a:p>
            <a:pPr>
              <a:spcBef>
                <a:spcPts val="600"/>
              </a:spcBef>
            </a:pPr>
            <a:r>
              <a:rPr lang="en-US" dirty="0"/>
              <a:t>Patient/ Family Communication</a:t>
            </a:r>
          </a:p>
        </p:txBody>
      </p:sp>
      <p:sp>
        <p:nvSpPr>
          <p:cNvPr id="6" name="Text Placeholder 5"/>
          <p:cNvSpPr>
            <a:spLocks noGrp="1"/>
          </p:cNvSpPr>
          <p:nvPr>
            <p:ph type="body" sz="quarter" idx="11"/>
          </p:nvPr>
        </p:nvSpPr>
        <p:spPr/>
        <p:txBody>
          <a:bodyPr/>
          <a:lstStyle/>
          <a:p>
            <a:pPr marL="0" indent="0">
              <a:buNone/>
            </a:pPr>
            <a:r>
              <a:rPr lang="en-US" dirty="0"/>
              <a:t> </a:t>
            </a:r>
          </a:p>
        </p:txBody>
      </p:sp>
      <p:pic>
        <p:nvPicPr>
          <p:cNvPr id="7" name="Picture 6"/>
          <p:cNvPicPr>
            <a:picLocks noChangeAspect="1"/>
          </p:cNvPicPr>
          <p:nvPr/>
        </p:nvPicPr>
        <p:blipFill>
          <a:blip r:embed="rId2"/>
          <a:stretch>
            <a:fillRect/>
          </a:stretch>
        </p:blipFill>
        <p:spPr>
          <a:xfrm>
            <a:off x="3263991" y="2321032"/>
            <a:ext cx="5167628" cy="3874482"/>
          </a:xfrm>
          <a:prstGeom prst="rect">
            <a:avLst/>
          </a:prstGeom>
        </p:spPr>
      </p:pic>
    </p:spTree>
    <p:extLst>
      <p:ext uri="{BB962C8B-B14F-4D97-AF65-F5344CB8AC3E}">
        <p14:creationId xmlns:p14="http://schemas.microsoft.com/office/powerpoint/2010/main" val="1898230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2179" y="4291868"/>
            <a:ext cx="4157038" cy="2368296"/>
          </a:xfrm>
          <a:prstGeom prst="rect">
            <a:avLst/>
          </a:prstGeom>
        </p:spPr>
      </p:pic>
      <p:sp>
        <p:nvSpPr>
          <p:cNvPr id="2" name="Slide Number Placeholder 1"/>
          <p:cNvSpPr>
            <a:spLocks noGrp="1"/>
          </p:cNvSpPr>
          <p:nvPr>
            <p:ph type="sldNum" sz="quarter" idx="4"/>
          </p:nvPr>
        </p:nvSpPr>
        <p:spPr/>
        <p:txBody>
          <a:bodyPr/>
          <a:lstStyle/>
          <a:p>
            <a:fld id="{76263DAB-C293-4A83-833F-63A9096F7E17}" type="slidenum">
              <a:rPr lang="en-US" smtClean="0"/>
              <a:pPr/>
              <a:t>34</a:t>
            </a:fld>
            <a:endParaRPr lang="en-US" dirty="0"/>
          </a:p>
        </p:txBody>
      </p:sp>
      <p:pic>
        <p:nvPicPr>
          <p:cNvPr id="3" name="Picture 2"/>
          <p:cNvPicPr>
            <a:picLocks noChangeAspect="1"/>
          </p:cNvPicPr>
          <p:nvPr/>
        </p:nvPicPr>
        <p:blipFill>
          <a:blip r:embed="rId3"/>
          <a:stretch>
            <a:fillRect/>
          </a:stretch>
        </p:blipFill>
        <p:spPr>
          <a:xfrm>
            <a:off x="4799033" y="4332053"/>
            <a:ext cx="4160520" cy="2364255"/>
          </a:xfrm>
          <a:prstGeom prst="rect">
            <a:avLst/>
          </a:prstGeom>
        </p:spPr>
      </p:pic>
      <p:pic>
        <p:nvPicPr>
          <p:cNvPr id="4" name="Picture 3"/>
          <p:cNvPicPr>
            <a:picLocks noChangeAspect="1"/>
          </p:cNvPicPr>
          <p:nvPr/>
        </p:nvPicPr>
        <p:blipFill>
          <a:blip r:embed="rId4"/>
          <a:stretch>
            <a:fillRect/>
          </a:stretch>
        </p:blipFill>
        <p:spPr>
          <a:xfrm>
            <a:off x="77750" y="116237"/>
            <a:ext cx="4164195" cy="2368296"/>
          </a:xfrm>
          <a:prstGeom prst="rect">
            <a:avLst/>
          </a:prstGeom>
        </p:spPr>
      </p:pic>
      <p:pic>
        <p:nvPicPr>
          <p:cNvPr id="5" name="Picture 4"/>
          <p:cNvPicPr>
            <a:picLocks noChangeAspect="1"/>
          </p:cNvPicPr>
          <p:nvPr/>
        </p:nvPicPr>
        <p:blipFill>
          <a:blip r:embed="rId5"/>
          <a:stretch>
            <a:fillRect/>
          </a:stretch>
        </p:blipFill>
        <p:spPr>
          <a:xfrm>
            <a:off x="4824818" y="116237"/>
            <a:ext cx="4164028" cy="2371282"/>
          </a:xfrm>
          <a:prstGeom prst="rect">
            <a:avLst/>
          </a:prstGeom>
        </p:spPr>
      </p:pic>
      <p:pic>
        <p:nvPicPr>
          <p:cNvPr id="6" name="Picture 5"/>
          <p:cNvPicPr>
            <a:picLocks noChangeAspect="1"/>
          </p:cNvPicPr>
          <p:nvPr/>
        </p:nvPicPr>
        <p:blipFill>
          <a:blip r:embed="rId6"/>
          <a:stretch>
            <a:fillRect/>
          </a:stretch>
        </p:blipFill>
        <p:spPr>
          <a:xfrm>
            <a:off x="2546908" y="2114120"/>
            <a:ext cx="4157039" cy="2368296"/>
          </a:xfrm>
          <a:prstGeom prst="rect">
            <a:avLst/>
          </a:prstGeom>
        </p:spPr>
      </p:pic>
    </p:spTree>
    <p:extLst>
      <p:ext uri="{BB962C8B-B14F-4D97-AF65-F5344CB8AC3E}">
        <p14:creationId xmlns:p14="http://schemas.microsoft.com/office/powerpoint/2010/main" val="71109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CC5C3-AB39-B144-AAF5-28F142C249A1}" type="slidenum">
              <a:rPr lang="en-US" smtClean="0"/>
              <a:pPr/>
              <a:t>35</a:t>
            </a:fld>
            <a:endParaRPr lang="en-US"/>
          </a:p>
        </p:txBody>
      </p:sp>
      <p:pic>
        <p:nvPicPr>
          <p:cNvPr id="3" name="Picture 2"/>
          <p:cNvPicPr>
            <a:picLocks noChangeAspect="1"/>
          </p:cNvPicPr>
          <p:nvPr/>
        </p:nvPicPr>
        <p:blipFill>
          <a:blip r:embed="rId2"/>
          <a:stretch>
            <a:fillRect/>
          </a:stretch>
        </p:blipFill>
        <p:spPr>
          <a:xfrm>
            <a:off x="1491326" y="450000"/>
            <a:ext cx="4162425" cy="5362575"/>
          </a:xfrm>
          <a:prstGeom prst="rect">
            <a:avLst/>
          </a:prstGeom>
        </p:spPr>
      </p:pic>
      <p:sp>
        <p:nvSpPr>
          <p:cNvPr id="4" name="TextBox 3"/>
          <p:cNvSpPr txBox="1"/>
          <p:nvPr/>
        </p:nvSpPr>
        <p:spPr>
          <a:xfrm>
            <a:off x="5653751" y="2669622"/>
            <a:ext cx="308344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Fall 2017- Flyer included with Flu mailing to all patients age 65 and older</a:t>
            </a:r>
          </a:p>
        </p:txBody>
      </p:sp>
    </p:spTree>
    <p:extLst>
      <p:ext uri="{BB962C8B-B14F-4D97-AF65-F5344CB8AC3E}">
        <p14:creationId xmlns:p14="http://schemas.microsoft.com/office/powerpoint/2010/main" val="758398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526" y="1314000"/>
            <a:ext cx="7931187" cy="4546800"/>
          </a:xfrm>
        </p:spPr>
        <p:txBody>
          <a:bodyPr>
            <a:normAutofit/>
          </a:bodyPr>
          <a:lstStyle/>
          <a:p>
            <a:pPr marL="0" indent="0">
              <a:buNone/>
            </a:pPr>
            <a:r>
              <a:rPr lang="en-US" dirty="0"/>
              <a:t> Task team reviewed</a:t>
            </a:r>
            <a:r>
              <a:rPr lang="en-US" sz="2400" dirty="0"/>
              <a:t> </a:t>
            </a:r>
            <a:r>
              <a:rPr lang="en-US" sz="1800" dirty="0"/>
              <a:t>existing resources:</a:t>
            </a:r>
          </a:p>
          <a:p>
            <a:pPr lvl="2"/>
            <a:r>
              <a:rPr lang="en-US" sz="1600" dirty="0"/>
              <a:t>“ Speak Up”- </a:t>
            </a:r>
            <a:r>
              <a:rPr lang="en-US" sz="1600" dirty="0">
                <a:hlinkClick r:id="rId3"/>
              </a:rPr>
              <a:t>www.advancecareplanning.ca</a:t>
            </a:r>
            <a:r>
              <a:rPr lang="en-US" sz="1600" dirty="0"/>
              <a:t>  </a:t>
            </a:r>
          </a:p>
          <a:p>
            <a:pPr lvl="2"/>
            <a:r>
              <a:rPr lang="en-CA" sz="1600" dirty="0"/>
              <a:t>End Of Life Planning Canada,  “ Who Will Speak for You:  Advance Care Planning Kit,  Ontario Edition” (Feb 2016)</a:t>
            </a:r>
            <a:endParaRPr lang="en-US" sz="1600" dirty="0"/>
          </a:p>
          <a:p>
            <a:pPr lvl="2"/>
            <a:r>
              <a:rPr lang="en-US" sz="1600" dirty="0"/>
              <a:t>East Toronto Health Link – My Health My Wishes- 4 modules</a:t>
            </a:r>
            <a:endParaRPr lang="en-CA" dirty="0"/>
          </a:p>
          <a:p>
            <a:pPr marL="323750" lvl="1" indent="0">
              <a:buNone/>
            </a:pPr>
            <a:r>
              <a:rPr lang="en-CA" sz="1800" dirty="0"/>
              <a:t>Nursing Education </a:t>
            </a:r>
          </a:p>
          <a:p>
            <a:pPr lvl="2"/>
            <a:r>
              <a:rPr lang="en-CA" sz="1600" dirty="0"/>
              <a:t>External clinical experts in ACP conversations from the LHIN ( Palliative care ) </a:t>
            </a:r>
          </a:p>
          <a:p>
            <a:pPr lvl="2"/>
            <a:r>
              <a:rPr lang="en-CA" sz="1600" dirty="0"/>
              <a:t>Reviewed terminology; key principles; resource materials</a:t>
            </a:r>
          </a:p>
          <a:p>
            <a:pPr lvl="2"/>
            <a:r>
              <a:rPr lang="en-CA" sz="1600" dirty="0"/>
              <a:t>Role play- initial demo; participant practice</a:t>
            </a:r>
          </a:p>
          <a:p>
            <a:pPr lvl="2"/>
            <a:endParaRPr lang="en-US" sz="1600" dirty="0"/>
          </a:p>
          <a:p>
            <a:endParaRPr lang="en-US" sz="2000" dirty="0"/>
          </a:p>
          <a:p>
            <a:pPr lvl="2"/>
            <a:endParaRPr lang="en-US" sz="1600" dirty="0"/>
          </a:p>
          <a:p>
            <a:pPr lvl="3"/>
            <a:endParaRPr lang="en-US" sz="1400" dirty="0"/>
          </a:p>
          <a:p>
            <a:pPr marL="323750" lvl="1" indent="0">
              <a:buNone/>
            </a:pPr>
            <a:endParaRPr lang="en-US" sz="2200" dirty="0"/>
          </a:p>
          <a:p>
            <a:endParaRPr lang="en-US" sz="2400" dirty="0"/>
          </a:p>
          <a:p>
            <a:endParaRPr lang="en-US" sz="2400" dirty="0"/>
          </a:p>
          <a:p>
            <a:endParaRPr lang="en-US" sz="2400" dirty="0"/>
          </a:p>
        </p:txBody>
      </p:sp>
      <p:sp>
        <p:nvSpPr>
          <p:cNvPr id="3" name="Title 2"/>
          <p:cNvSpPr>
            <a:spLocks noGrp="1"/>
          </p:cNvSpPr>
          <p:nvPr>
            <p:ph type="title"/>
          </p:nvPr>
        </p:nvSpPr>
        <p:spPr/>
        <p:txBody>
          <a:bodyPr>
            <a:normAutofit/>
          </a:bodyPr>
          <a:lstStyle/>
          <a:p>
            <a:r>
              <a:rPr lang="en-US" sz="3200" dirty="0"/>
              <a:t>Team Education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36</a:t>
            </a:fld>
            <a:endParaRPr lang="en-US"/>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6842">
            <a:off x="7172334" y="4246281"/>
            <a:ext cx="1126922" cy="174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190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2877" y="1314000"/>
            <a:ext cx="7931187" cy="4546800"/>
          </a:xfrm>
        </p:spPr>
        <p:txBody>
          <a:bodyPr>
            <a:normAutofit fontScale="92500" lnSpcReduction="20000"/>
          </a:bodyPr>
          <a:lstStyle/>
          <a:p>
            <a:pPr marL="0" indent="0">
              <a:buNone/>
            </a:pPr>
            <a:r>
              <a:rPr lang="en-US" b="1" dirty="0">
                <a:solidFill>
                  <a:schemeClr val="tx2"/>
                </a:solidFill>
              </a:rPr>
              <a:t>Entire team </a:t>
            </a:r>
            <a:r>
              <a:rPr lang="en-US" dirty="0"/>
              <a:t>– presentation ( 15 minutes) at CQI meeting; ACP  poster shared</a:t>
            </a:r>
          </a:p>
          <a:p>
            <a:pPr marL="0" indent="0">
              <a:buNone/>
            </a:pPr>
            <a:endParaRPr lang="en-US" dirty="0"/>
          </a:p>
          <a:p>
            <a:pPr marL="0" indent="0">
              <a:buNone/>
            </a:pPr>
            <a:r>
              <a:rPr lang="en-US" b="1" dirty="0">
                <a:solidFill>
                  <a:schemeClr val="tx2"/>
                </a:solidFill>
              </a:rPr>
              <a:t>Physician Education</a:t>
            </a:r>
            <a:r>
              <a:rPr lang="en-US" dirty="0"/>
              <a:t>: </a:t>
            </a:r>
          </a:p>
          <a:p>
            <a:r>
              <a:rPr lang="en-US" dirty="0"/>
              <a:t>Reviewed results of survey </a:t>
            </a:r>
          </a:p>
          <a:p>
            <a:r>
              <a:rPr lang="en-US" dirty="0"/>
              <a:t>Demonstrated use of Nightingale template</a:t>
            </a:r>
          </a:p>
          <a:p>
            <a:r>
              <a:rPr lang="en-US" dirty="0"/>
              <a:t>APN – Lunch and Learn</a:t>
            </a:r>
          </a:p>
          <a:p>
            <a:r>
              <a:rPr lang="en-US" dirty="0"/>
              <a:t>Reviewed </a:t>
            </a:r>
            <a:r>
              <a:rPr lang="en-US" dirty="0" err="1"/>
              <a:t>Interprofessional</a:t>
            </a:r>
            <a:r>
              <a:rPr lang="en-US" dirty="0"/>
              <a:t> Algorithm and support various team members could provide</a:t>
            </a:r>
          </a:p>
          <a:p>
            <a:endParaRPr lang="en-US" dirty="0"/>
          </a:p>
          <a:p>
            <a:r>
              <a:rPr lang="en-US" dirty="0"/>
              <a:t>Concerns raised re: patient mail out and potential for increased workload; long appointments etc. and whether it was part of their role</a:t>
            </a:r>
          </a:p>
          <a:p>
            <a:r>
              <a:rPr lang="en-US" dirty="0"/>
              <a:t>Reassured that if there was an overwhelming response – a group session would be offered by our social worker; nursing staff </a:t>
            </a:r>
            <a:endParaRPr lang="en-CA" dirty="0"/>
          </a:p>
          <a:p>
            <a:pPr lvl="2"/>
            <a:endParaRPr lang="en-US" sz="1600" dirty="0"/>
          </a:p>
          <a:p>
            <a:endParaRPr lang="en-US" sz="2000" dirty="0"/>
          </a:p>
          <a:p>
            <a:pPr lvl="2"/>
            <a:endParaRPr lang="en-US" sz="1600" dirty="0"/>
          </a:p>
          <a:p>
            <a:pPr lvl="3"/>
            <a:endParaRPr lang="en-US" sz="1400" dirty="0"/>
          </a:p>
          <a:p>
            <a:pPr marL="323750" lvl="1" indent="0">
              <a:buNone/>
            </a:pPr>
            <a:endParaRPr lang="en-US" sz="2200" dirty="0"/>
          </a:p>
          <a:p>
            <a:endParaRPr lang="en-US" sz="2400" dirty="0"/>
          </a:p>
          <a:p>
            <a:endParaRPr lang="en-US" sz="2400" dirty="0"/>
          </a:p>
          <a:p>
            <a:endParaRPr lang="en-US" sz="2400" dirty="0"/>
          </a:p>
        </p:txBody>
      </p:sp>
      <p:sp>
        <p:nvSpPr>
          <p:cNvPr id="3" name="Title 2"/>
          <p:cNvSpPr>
            <a:spLocks noGrp="1"/>
          </p:cNvSpPr>
          <p:nvPr>
            <p:ph type="title"/>
          </p:nvPr>
        </p:nvSpPr>
        <p:spPr/>
        <p:txBody>
          <a:bodyPr>
            <a:normAutofit/>
          </a:bodyPr>
          <a:lstStyle/>
          <a:p>
            <a:r>
              <a:rPr lang="en-US" sz="3200" dirty="0"/>
              <a:t>Team Education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37</a:t>
            </a:fld>
            <a:endParaRPr lang="en-US"/>
          </a:p>
        </p:txBody>
      </p:sp>
    </p:spTree>
    <p:extLst>
      <p:ext uri="{BB962C8B-B14F-4D97-AF65-F5344CB8AC3E}">
        <p14:creationId xmlns:p14="http://schemas.microsoft.com/office/powerpoint/2010/main" val="2049427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5999" y="637953"/>
            <a:ext cx="5532847" cy="5753221"/>
          </a:xfrm>
        </p:spPr>
        <p:txBody>
          <a:bodyPr>
            <a:normAutofit fontScale="85000" lnSpcReduction="20000"/>
          </a:bodyPr>
          <a:lstStyle/>
          <a:p>
            <a:pPr marL="0" indent="0">
              <a:buNone/>
            </a:pPr>
            <a:r>
              <a:rPr lang="en-US" b="1" dirty="0"/>
              <a:t>Official Launch- November 2017! </a:t>
            </a:r>
          </a:p>
          <a:p>
            <a:pPr marL="0" indent="0">
              <a:buNone/>
            </a:pPr>
            <a:endParaRPr lang="en-US" b="1" dirty="0"/>
          </a:p>
          <a:p>
            <a:r>
              <a:rPr lang="en-US" dirty="0"/>
              <a:t>Haven’t  been overwhelmed with patient calls and requests for appointments</a:t>
            </a:r>
          </a:p>
          <a:p>
            <a:r>
              <a:rPr lang="en-US" dirty="0"/>
              <a:t>Some physicians are referring patients to nursing staff to begin the process </a:t>
            </a:r>
            <a:endParaRPr lang="en-US" dirty="0">
              <a:solidFill>
                <a:srgbClr val="FF0000"/>
              </a:solidFill>
            </a:endParaRPr>
          </a:p>
          <a:p>
            <a:r>
              <a:rPr lang="en-US" dirty="0"/>
              <a:t>Nurses are starting to feel comfortable with beginning the conversation, providing resources and documenting on the template; barrier- workload/falls off the radar- so many competing priorities</a:t>
            </a:r>
          </a:p>
          <a:p>
            <a:r>
              <a:rPr lang="en-US" dirty="0"/>
              <a:t> A few clinical stories…</a:t>
            </a:r>
            <a:endParaRPr lang="en-US" sz="1500" dirty="0"/>
          </a:p>
          <a:p>
            <a:pPr lvl="1"/>
            <a:r>
              <a:rPr lang="en-US" sz="1800" dirty="0"/>
              <a:t>Patient arrives with “My Wishes” document from lawyer</a:t>
            </a:r>
          </a:p>
          <a:p>
            <a:pPr lvl="1"/>
            <a:r>
              <a:rPr lang="en-US" sz="1800" dirty="0"/>
              <a:t>Complex frail elderly patient living alone with no POA identified</a:t>
            </a:r>
          </a:p>
          <a:p>
            <a:pPr lvl="1"/>
            <a:r>
              <a:rPr lang="en-US" sz="1800" dirty="0"/>
              <a:t>Patient’s daughter sends in “Instructions for Firefighters/First Responders” noting a “DNR” – wishes it to be on FHT EMR for her father</a:t>
            </a:r>
          </a:p>
          <a:p>
            <a:pPr lvl="1"/>
            <a:r>
              <a:rPr lang="en-US" sz="1800" dirty="0"/>
              <a:t>INR patients</a:t>
            </a:r>
          </a:p>
          <a:p>
            <a:pPr lvl="1"/>
            <a:r>
              <a:rPr lang="en-US" sz="1800" dirty="0"/>
              <a:t>82 M: seen in Memory clinic, </a:t>
            </a:r>
            <a:r>
              <a:rPr lang="en-US" sz="1800" dirty="0" err="1"/>
              <a:t>Hx</a:t>
            </a:r>
            <a:r>
              <a:rPr lang="en-US" sz="1800" dirty="0"/>
              <a:t>: MCI, Parkinson's, religious differences  with POA around end of life/MAID</a:t>
            </a:r>
            <a:endParaRPr lang="en-US" sz="1700" dirty="0"/>
          </a:p>
          <a:p>
            <a:pPr lvl="2"/>
            <a:endParaRPr lang="en-US" sz="1500" dirty="0"/>
          </a:p>
          <a:p>
            <a:pPr marL="323750" lvl="1" indent="0">
              <a:buNone/>
            </a:pPr>
            <a:endParaRPr lang="en-US" dirty="0"/>
          </a:p>
          <a:p>
            <a:pPr marL="0" indent="0">
              <a:buNone/>
            </a:pPr>
            <a:endParaRPr lang="en-US" dirty="0"/>
          </a:p>
          <a:p>
            <a:pPr marL="914400" lvl="2" indent="0">
              <a:buNone/>
            </a:pPr>
            <a:endParaRPr lang="en-US" sz="2000" dirty="0">
              <a:solidFill>
                <a:srgbClr val="FF0000"/>
              </a:solidFill>
            </a:endParaRPr>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A9ECC5C3-AB39-B144-AAF5-28F142C249A1}" type="slidenum">
              <a:rPr lang="en-US" smtClean="0"/>
              <a:pPr/>
              <a:t>38</a:t>
            </a:fld>
            <a:endParaRPr lang="en-US"/>
          </a:p>
        </p:txBody>
      </p:sp>
      <p:sp>
        <p:nvSpPr>
          <p:cNvPr id="5" name="Title 4"/>
          <p:cNvSpPr>
            <a:spLocks noGrp="1"/>
          </p:cNvSpPr>
          <p:nvPr>
            <p:ph type="title"/>
          </p:nvPr>
        </p:nvSpPr>
        <p:spPr/>
        <p:txBody>
          <a:bodyPr/>
          <a:lstStyle/>
          <a:p>
            <a:r>
              <a:rPr lang="en-US" dirty="0"/>
              <a:t>Progress to Date </a:t>
            </a:r>
          </a:p>
        </p:txBody>
      </p:sp>
    </p:spTree>
    <p:extLst>
      <p:ext uri="{BB962C8B-B14F-4D97-AF65-F5344CB8AC3E}">
        <p14:creationId xmlns:p14="http://schemas.microsoft.com/office/powerpoint/2010/main" val="1160620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349" y="31897"/>
            <a:ext cx="7772400" cy="3115339"/>
          </a:xfrm>
        </p:spPr>
        <p:txBody>
          <a:bodyPr>
            <a:normAutofit/>
          </a:bodyPr>
          <a:lstStyle/>
          <a:p>
            <a:r>
              <a:rPr lang="en-US" sz="4800" dirty="0"/>
              <a:t>Let’s practice ! </a:t>
            </a:r>
          </a:p>
        </p:txBody>
      </p:sp>
      <p:sp>
        <p:nvSpPr>
          <p:cNvPr id="3" name="Slide Number Placeholder 2"/>
          <p:cNvSpPr>
            <a:spLocks noGrp="1"/>
          </p:cNvSpPr>
          <p:nvPr>
            <p:ph type="sldNum" sz="quarter" idx="12"/>
          </p:nvPr>
        </p:nvSpPr>
        <p:spPr/>
        <p:txBody>
          <a:bodyPr/>
          <a:lstStyle/>
          <a:p>
            <a:fld id="{A9ECC5C3-AB39-B144-AAF5-28F142C249A1}" type="slidenum">
              <a:rPr lang="en-US" smtClean="0"/>
              <a:pPr/>
              <a:t>39</a:t>
            </a:fld>
            <a:endParaRPr lang="en-US"/>
          </a:p>
        </p:txBody>
      </p:sp>
    </p:spTree>
    <p:extLst>
      <p:ext uri="{BB962C8B-B14F-4D97-AF65-F5344CB8AC3E}">
        <p14:creationId xmlns:p14="http://schemas.microsoft.com/office/powerpoint/2010/main" val="239605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CC5C3-AB39-B144-AAF5-28F142C249A1}" type="slidenum">
              <a:rPr lang="en-US" smtClean="0"/>
              <a:pPr/>
              <a:t>4</a:t>
            </a:fld>
            <a:endParaRPr lang="en-US"/>
          </a:p>
        </p:txBody>
      </p:sp>
      <p:pic>
        <p:nvPicPr>
          <p:cNvPr id="3"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838200"/>
            <a:ext cx="6756400" cy="4838700"/>
          </a:xfrm>
          <a:prstGeom prst="rect">
            <a:avLst/>
          </a:prstGeom>
        </p:spPr>
      </p:pic>
    </p:spTree>
    <p:extLst>
      <p:ext uri="{BB962C8B-B14F-4D97-AF65-F5344CB8AC3E}">
        <p14:creationId xmlns:p14="http://schemas.microsoft.com/office/powerpoint/2010/main" val="1542628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Healthy Patient – interested in ACP- I saw the information on the TV screen</a:t>
            </a:r>
          </a:p>
          <a:p>
            <a:r>
              <a:rPr lang="en-US" dirty="0"/>
              <a:t>New Diagnosed with Cancer – “I don’t want to go through what Mum went through. (pain, loss of dignity/starvation) I don’t want my kids to have to see that.”</a:t>
            </a:r>
          </a:p>
          <a:p>
            <a:r>
              <a:rPr lang="en-US" dirty="0"/>
              <a:t>Chronic Illness ( COPD)  –  “The doctor told me to talk to you. Was in to see her because I was really short of breath. Having more trouble breathing. I can’t even take the dog for a walk most days”….</a:t>
            </a:r>
          </a:p>
          <a:p>
            <a:pPr marL="0" indent="0">
              <a:buNone/>
            </a:pPr>
            <a:endParaRPr lang="en-US" sz="2400" dirty="0"/>
          </a:p>
          <a:p>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Scenarios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40</a:t>
            </a:fld>
            <a:endParaRPr lang="en-US"/>
          </a:p>
        </p:txBody>
      </p:sp>
    </p:spTree>
    <p:extLst>
      <p:ext uri="{BB962C8B-B14F-4D97-AF65-F5344CB8AC3E}">
        <p14:creationId xmlns:p14="http://schemas.microsoft.com/office/powerpoint/2010/main" val="115915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1400" dirty="0"/>
              <a:t>Tell me- what brings you here today?</a:t>
            </a:r>
          </a:p>
          <a:p>
            <a:r>
              <a:rPr lang="en-US" sz="1400" dirty="0"/>
              <a:t>What do you understand about advance care planning?  </a:t>
            </a:r>
          </a:p>
          <a:p>
            <a:r>
              <a:rPr lang="en-US" sz="1400" dirty="0"/>
              <a:t>I need to ask you several questions to find the best way to help you, and I need to hear your questions and concerns as well.</a:t>
            </a:r>
          </a:p>
          <a:p>
            <a:r>
              <a:rPr lang="en-US" sz="1400" dirty="0"/>
              <a:t>Can you tell me a little about what is prompting your interest in advance care planning? </a:t>
            </a:r>
          </a:p>
          <a:p>
            <a:r>
              <a:rPr lang="en-US" sz="1400" dirty="0"/>
              <a:t>Have you completed a Power of Attorney for Personal Care and named a Substitute Decision Maker?</a:t>
            </a:r>
          </a:p>
          <a:p>
            <a:r>
              <a:rPr lang="en-US" sz="1400" dirty="0"/>
              <a:t>Have you shared your wishes, values and beliefs around health care decisions with your SDM?  </a:t>
            </a:r>
          </a:p>
          <a:p>
            <a:r>
              <a:rPr lang="en-US" sz="1400" dirty="0"/>
              <a:t>Our discussion today is only a beginning. We can take this at your own pace. </a:t>
            </a:r>
          </a:p>
          <a:p>
            <a:r>
              <a:rPr lang="en-US" sz="1400" dirty="0"/>
              <a:t>What do you mean when you say:  I don’t want to be a burden; I want to die with dignity; I don’t want to die the way my mother did..</a:t>
            </a:r>
          </a:p>
          <a:p>
            <a:endParaRPr lang="en-US" sz="1200" dirty="0"/>
          </a:p>
          <a:p>
            <a:endParaRPr lang="en-US" sz="1200" dirty="0"/>
          </a:p>
          <a:p>
            <a:endParaRPr lang="en-US" sz="1200" dirty="0"/>
          </a:p>
          <a:p>
            <a:pPr marL="0" indent="0">
              <a:buNone/>
            </a:pPr>
            <a:r>
              <a:rPr lang="en-US" sz="1200" dirty="0"/>
              <a:t>*  Adapted by East Toronto Health Link from © </a:t>
            </a:r>
            <a:r>
              <a:rPr lang="en-US" sz="1200" dirty="0" err="1"/>
              <a:t>Gundersen</a:t>
            </a:r>
            <a:r>
              <a:rPr lang="en-US" sz="1200" dirty="0"/>
              <a:t> Lutheran Medical Foundation</a:t>
            </a:r>
            <a:endParaRPr lang="en-US" sz="2200" dirty="0"/>
          </a:p>
          <a:p>
            <a:endParaRPr lang="en-US" sz="1600" dirty="0"/>
          </a:p>
          <a:p>
            <a:pPr lvl="2"/>
            <a:endParaRPr lang="en-US" sz="1600" dirty="0"/>
          </a:p>
          <a:p>
            <a:pPr lvl="3"/>
            <a:endParaRPr lang="en-US" sz="1400" dirty="0"/>
          </a:p>
          <a:p>
            <a:pPr marL="323750" lvl="1" indent="0">
              <a:buNone/>
            </a:pPr>
            <a:endParaRPr lang="en-US" sz="2200" dirty="0"/>
          </a:p>
          <a:p>
            <a:endParaRPr lang="en-US" sz="2400" dirty="0"/>
          </a:p>
          <a:p>
            <a:endParaRPr lang="en-US" sz="2400" dirty="0"/>
          </a:p>
          <a:p>
            <a:endParaRPr lang="en-US" sz="2400" dirty="0"/>
          </a:p>
        </p:txBody>
      </p:sp>
      <p:sp>
        <p:nvSpPr>
          <p:cNvPr id="3" name="Title 2"/>
          <p:cNvSpPr>
            <a:spLocks noGrp="1"/>
          </p:cNvSpPr>
          <p:nvPr>
            <p:ph type="title"/>
          </p:nvPr>
        </p:nvSpPr>
        <p:spPr/>
        <p:txBody>
          <a:bodyPr>
            <a:normAutofit/>
          </a:bodyPr>
          <a:lstStyle/>
          <a:p>
            <a:r>
              <a:rPr lang="en-US" sz="3200" dirty="0"/>
              <a:t>Starting The Conversation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41</a:t>
            </a:fld>
            <a:endParaRPr lang="en-US"/>
          </a:p>
        </p:txBody>
      </p:sp>
    </p:spTree>
    <p:extLst>
      <p:ext uri="{BB962C8B-B14F-4D97-AF65-F5344CB8AC3E}">
        <p14:creationId xmlns:p14="http://schemas.microsoft.com/office/powerpoint/2010/main" val="2912690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1200" dirty="0"/>
          </a:p>
          <a:p>
            <a:pPr marL="323750" lvl="1" indent="0">
              <a:buNone/>
            </a:pPr>
            <a:endParaRPr lang="en-US" sz="1200" dirty="0"/>
          </a:p>
          <a:p>
            <a:r>
              <a:rPr lang="en-US" sz="2400" dirty="0"/>
              <a:t> Develop evaluation plan</a:t>
            </a:r>
          </a:p>
          <a:p>
            <a:pPr lvl="1"/>
            <a:r>
              <a:rPr lang="en-US" sz="2200" dirty="0"/>
              <a:t>Patient satisfaction with process</a:t>
            </a:r>
          </a:p>
          <a:p>
            <a:pPr lvl="1"/>
            <a:r>
              <a:rPr lang="en-US" sz="2200" dirty="0"/>
              <a:t>Staff satisfaction with process/resources etc.</a:t>
            </a:r>
          </a:p>
          <a:p>
            <a:pPr lvl="1"/>
            <a:r>
              <a:rPr lang="en-US" sz="2200" dirty="0"/>
              <a:t>Timeliness of plans </a:t>
            </a:r>
          </a:p>
          <a:p>
            <a:endParaRPr lang="en-US" sz="1600" dirty="0"/>
          </a:p>
          <a:p>
            <a:pPr lvl="2"/>
            <a:endParaRPr lang="en-US" sz="1600" dirty="0"/>
          </a:p>
          <a:p>
            <a:pPr lvl="3"/>
            <a:endParaRPr lang="en-US" sz="1400" dirty="0"/>
          </a:p>
          <a:p>
            <a:pPr marL="323750" lvl="1" indent="0">
              <a:buNone/>
            </a:pPr>
            <a:endParaRPr lang="en-US" sz="2200" dirty="0"/>
          </a:p>
          <a:p>
            <a:endParaRPr lang="en-US" sz="2400" dirty="0"/>
          </a:p>
          <a:p>
            <a:endParaRPr lang="en-US" sz="2400" dirty="0"/>
          </a:p>
          <a:p>
            <a:endParaRPr lang="en-US" sz="2400" dirty="0"/>
          </a:p>
        </p:txBody>
      </p:sp>
      <p:sp>
        <p:nvSpPr>
          <p:cNvPr id="3" name="Title 2"/>
          <p:cNvSpPr>
            <a:spLocks noGrp="1"/>
          </p:cNvSpPr>
          <p:nvPr>
            <p:ph type="title"/>
          </p:nvPr>
        </p:nvSpPr>
        <p:spPr/>
        <p:txBody>
          <a:bodyPr>
            <a:normAutofit/>
          </a:bodyPr>
          <a:lstStyle/>
          <a:p>
            <a:r>
              <a:rPr lang="en-US" sz="3200" dirty="0"/>
              <a:t>Next steps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42</a:t>
            </a:fld>
            <a:endParaRPr lang="en-US"/>
          </a:p>
        </p:txBody>
      </p:sp>
      <p:pic>
        <p:nvPicPr>
          <p:cNvPr id="5" name="Picture 4"/>
          <p:cNvPicPr>
            <a:picLocks noChangeAspect="1"/>
          </p:cNvPicPr>
          <p:nvPr/>
        </p:nvPicPr>
        <p:blipFill>
          <a:blip r:embed="rId3"/>
          <a:stretch>
            <a:fillRect/>
          </a:stretch>
        </p:blipFill>
        <p:spPr>
          <a:xfrm rot="601125">
            <a:off x="6271583" y="3481817"/>
            <a:ext cx="1900764" cy="1750704"/>
          </a:xfrm>
          <a:prstGeom prst="rect">
            <a:avLst/>
          </a:prstGeom>
        </p:spPr>
      </p:pic>
    </p:spTree>
    <p:extLst>
      <p:ext uri="{BB962C8B-B14F-4D97-AF65-F5344CB8AC3E}">
        <p14:creationId xmlns:p14="http://schemas.microsoft.com/office/powerpoint/2010/main" val="1941806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5999" y="1509822"/>
            <a:ext cx="5532847" cy="4881351"/>
          </a:xfrm>
        </p:spPr>
        <p:txBody>
          <a:bodyPr/>
          <a:lstStyle/>
          <a:p>
            <a:r>
              <a:rPr lang="en-US" dirty="0"/>
              <a:t>Speak Up Program – Ontario* program</a:t>
            </a:r>
          </a:p>
          <a:p>
            <a:r>
              <a:rPr lang="en-US" dirty="0"/>
              <a:t>My Health, My Wishes Program</a:t>
            </a:r>
          </a:p>
          <a:p>
            <a:pPr lvl="1"/>
            <a:r>
              <a:rPr lang="en-US" sz="1800" dirty="0"/>
              <a:t>Interview guides:</a:t>
            </a:r>
          </a:p>
          <a:p>
            <a:pPr lvl="2"/>
            <a:r>
              <a:rPr lang="en-US" sz="1800" dirty="0"/>
              <a:t>General situation</a:t>
            </a:r>
          </a:p>
          <a:p>
            <a:pPr lvl="2"/>
            <a:r>
              <a:rPr lang="en-US" sz="1800" dirty="0"/>
              <a:t>Patients with chronic illness</a:t>
            </a:r>
          </a:p>
          <a:p>
            <a:pPr lvl="2"/>
            <a:r>
              <a:rPr lang="en-US" sz="1800" dirty="0"/>
              <a:t>Patients in Long Term Care and within last 12 months of life</a:t>
            </a:r>
          </a:p>
          <a:p>
            <a:pPr lvl="1"/>
            <a:r>
              <a:rPr lang="en-US" sz="2000" dirty="0"/>
              <a:t>Video scenarios</a:t>
            </a:r>
          </a:p>
          <a:p>
            <a:r>
              <a:rPr lang="en-US" dirty="0">
                <a:solidFill>
                  <a:schemeClr val="tx2"/>
                </a:solidFill>
              </a:rPr>
              <a:t>Linda Lee Memory Clinic: </a:t>
            </a:r>
            <a:r>
              <a:rPr lang="en-US" dirty="0">
                <a:solidFill>
                  <a:srgbClr val="FF0000"/>
                </a:solidFill>
              </a:rPr>
              <a:t> </a:t>
            </a:r>
            <a:r>
              <a:rPr lang="en-US" dirty="0"/>
              <a:t>specific resource for    patients/families </a:t>
            </a:r>
          </a:p>
          <a:p>
            <a:r>
              <a:rPr lang="en-US" dirty="0"/>
              <a:t>Others- local experts? </a:t>
            </a:r>
          </a:p>
          <a:p>
            <a:endParaRPr lang="en-US"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Resources</a:t>
            </a:r>
          </a:p>
        </p:txBody>
      </p:sp>
      <p:sp>
        <p:nvSpPr>
          <p:cNvPr id="6" name="Slide Number Placeholder 5"/>
          <p:cNvSpPr>
            <a:spLocks noGrp="1"/>
          </p:cNvSpPr>
          <p:nvPr>
            <p:ph type="sldNum" sz="quarter" idx="13"/>
          </p:nvPr>
        </p:nvSpPr>
        <p:spPr/>
        <p:txBody>
          <a:bodyPr/>
          <a:lstStyle/>
          <a:p>
            <a:fld id="{A9ECC5C3-AB39-B144-AAF5-28F142C249A1}" type="slidenum">
              <a:rPr lang="en-US" smtClean="0"/>
              <a:pPr/>
              <a:t>43</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15" y="3273597"/>
            <a:ext cx="1374359" cy="212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011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CC5C3-AB39-B144-AAF5-28F142C249A1}" type="slidenum">
              <a:rPr lang="en-US" smtClean="0"/>
              <a:pPr/>
              <a:t>44</a:t>
            </a:fld>
            <a:endParaRPr lang="en-US"/>
          </a:p>
        </p:txBody>
      </p:sp>
      <p:sp>
        <p:nvSpPr>
          <p:cNvPr id="3" name="Rectangle 2"/>
          <p:cNvSpPr/>
          <p:nvPr/>
        </p:nvSpPr>
        <p:spPr>
          <a:xfrm>
            <a:off x="680482" y="5471790"/>
            <a:ext cx="8080745" cy="658642"/>
          </a:xfrm>
          <a:prstGeom prst="rect">
            <a:avLst/>
          </a:prstGeom>
        </p:spPr>
        <p:txBody>
          <a:bodyPr wrap="square">
            <a:spAutoFit/>
          </a:bodyPr>
          <a:lstStyle/>
          <a:p>
            <a:pPr>
              <a:lnSpc>
                <a:spcPct val="80000"/>
              </a:lnSpc>
              <a:defRPr/>
            </a:pPr>
            <a:r>
              <a:rPr lang="en-US" sz="2800" dirty="0">
                <a:hlinkClick r:id="rId3"/>
              </a:rPr>
              <a:t>https://www.youtube.com/watch?v=45b2QZxDd_o</a:t>
            </a:r>
            <a:endParaRPr lang="en-US" sz="2800" dirty="0"/>
          </a:p>
          <a:p>
            <a:pPr>
              <a:lnSpc>
                <a:spcPct val="80000"/>
              </a:lnSpc>
              <a:defRPr/>
            </a:pPr>
            <a:endParaRPr lang="en-US" dirty="0"/>
          </a:p>
        </p:txBody>
      </p:sp>
      <p:sp>
        <p:nvSpPr>
          <p:cNvPr id="4" name="TextBox 3"/>
          <p:cNvSpPr txBox="1"/>
          <p:nvPr/>
        </p:nvSpPr>
        <p:spPr>
          <a:xfrm>
            <a:off x="574157" y="637954"/>
            <a:ext cx="8293393" cy="646331"/>
          </a:xfrm>
          <a:prstGeom prst="rect">
            <a:avLst/>
          </a:prstGeom>
          <a:noFill/>
        </p:spPr>
        <p:txBody>
          <a:bodyPr wrap="square" rtlCol="0">
            <a:spAutoFit/>
          </a:bodyPr>
          <a:lstStyle/>
          <a:p>
            <a:r>
              <a:rPr lang="en-US" sz="3600" dirty="0" err="1"/>
              <a:t>Atul</a:t>
            </a:r>
            <a:r>
              <a:rPr lang="en-US" sz="3600" dirty="0"/>
              <a:t> </a:t>
            </a:r>
            <a:r>
              <a:rPr lang="en-US" sz="3600" dirty="0" err="1"/>
              <a:t>Gawande</a:t>
            </a:r>
            <a:r>
              <a:rPr lang="en-US" sz="3600" dirty="0"/>
              <a:t>- Author of “Being Mortal”</a:t>
            </a:r>
          </a:p>
        </p:txBody>
      </p:sp>
      <p:pic>
        <p:nvPicPr>
          <p:cNvPr id="5" name="45b2QZxDd_o"/>
          <p:cNvPicPr>
            <a:picLocks noRot="1" noChangeAspect="1"/>
          </p:cNvPicPr>
          <p:nvPr>
            <a:videoFile r:link="rId1"/>
          </p:nvPr>
        </p:nvPicPr>
        <p:blipFill>
          <a:blip r:embed="rId4"/>
          <a:stretch>
            <a:fillRect/>
          </a:stretch>
        </p:blipFill>
        <p:spPr>
          <a:xfrm>
            <a:off x="1398178" y="1509033"/>
            <a:ext cx="6645349" cy="3738009"/>
          </a:xfrm>
          <a:prstGeom prst="rect">
            <a:avLst/>
          </a:prstGeom>
        </p:spPr>
      </p:pic>
    </p:spTree>
    <p:extLst>
      <p:ext uri="{BB962C8B-B14F-4D97-AF65-F5344CB8AC3E}">
        <p14:creationId xmlns:p14="http://schemas.microsoft.com/office/powerpoint/2010/main" val="615069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6263DAB-C293-4A83-833F-63A9096F7E17}" type="slidenum">
              <a:rPr lang="en-US" smtClean="0"/>
              <a:pPr/>
              <a:t>45</a:t>
            </a:fld>
            <a:endParaRPr lang="en-US" dirty="0"/>
          </a:p>
        </p:txBody>
      </p:sp>
      <p:sp>
        <p:nvSpPr>
          <p:cNvPr id="3" name="TextBox 2"/>
          <p:cNvSpPr txBox="1"/>
          <p:nvPr/>
        </p:nvSpPr>
        <p:spPr>
          <a:xfrm>
            <a:off x="478465" y="2179674"/>
            <a:ext cx="4742121" cy="923330"/>
          </a:xfrm>
          <a:prstGeom prst="rect">
            <a:avLst/>
          </a:prstGeom>
          <a:noFill/>
        </p:spPr>
        <p:txBody>
          <a:bodyPr wrap="square" rtlCol="0">
            <a:spAutoFit/>
          </a:bodyPr>
          <a:lstStyle/>
          <a:p>
            <a:r>
              <a:rPr lang="en-US" dirty="0">
                <a:solidFill>
                  <a:schemeClr val="tx2"/>
                </a:solidFill>
              </a:rPr>
              <a:t>A special thankyou to Vince Gilpin, our patient representative, who generously volunteers his time to work with us.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198" y="3103004"/>
            <a:ext cx="3080509" cy="1825096"/>
          </a:xfrm>
          <a:prstGeom prst="rect">
            <a:avLst/>
          </a:prstGeom>
        </p:spPr>
      </p:pic>
      <p:sp>
        <p:nvSpPr>
          <p:cNvPr id="5" name="TextBox 4"/>
          <p:cNvSpPr txBox="1"/>
          <p:nvPr/>
        </p:nvSpPr>
        <p:spPr>
          <a:xfrm>
            <a:off x="478465" y="5560828"/>
            <a:ext cx="7198242" cy="369332"/>
          </a:xfrm>
          <a:prstGeom prst="rect">
            <a:avLst/>
          </a:prstGeom>
          <a:noFill/>
        </p:spPr>
        <p:txBody>
          <a:bodyPr wrap="square" rtlCol="0">
            <a:spAutoFit/>
          </a:bodyPr>
          <a:lstStyle/>
          <a:p>
            <a:r>
              <a:rPr lang="en-US" dirty="0"/>
              <a:t>Contact Information: Vicki Bassett, Nurse Educator  vbassett@toh.ca</a:t>
            </a:r>
          </a:p>
        </p:txBody>
      </p:sp>
    </p:spTree>
    <p:extLst>
      <p:ext uri="{BB962C8B-B14F-4D97-AF65-F5344CB8AC3E}">
        <p14:creationId xmlns:p14="http://schemas.microsoft.com/office/powerpoint/2010/main" val="17930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914400" y="920081"/>
            <a:ext cx="7519916" cy="4648200"/>
          </a:xfrm>
          <a:prstGeom prst="wedgeRoundRectCallout">
            <a:avLst>
              <a:gd name="adj1" fmla="val -56613"/>
              <a:gd name="adj2" fmla="val 669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Advance care planning is often thought of as planning for the end of life. But advance care planning is really about planning for life, up to and including death. It is a process of thinking about what is important to you. What are your beliefs, values and wishes for your care? </a:t>
            </a:r>
          </a:p>
          <a:p>
            <a:endParaRPr lang="en-US" sz="2400" dirty="0"/>
          </a:p>
          <a:p>
            <a:r>
              <a:rPr lang="en-US" sz="2400" dirty="0"/>
              <a:t>Advance care planning is also about sharing those wishes so that your family and friends know how you would like to be cared for in the future if you couldn’t speak for yourself. </a:t>
            </a:r>
          </a:p>
        </p:txBody>
      </p:sp>
    </p:spTree>
    <p:extLst>
      <p:ext uri="{BB962C8B-B14F-4D97-AF65-F5344CB8AC3E}">
        <p14:creationId xmlns:p14="http://schemas.microsoft.com/office/powerpoint/2010/main" val="184961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3" y="0"/>
            <a:ext cx="7620000" cy="1143000"/>
          </a:xfrm>
        </p:spPr>
        <p:txBody>
          <a:bodyPr/>
          <a:lstStyle/>
          <a:p>
            <a:r>
              <a:rPr lang="en-US" sz="3600" b="1" dirty="0"/>
              <a:t>                      </a:t>
            </a:r>
          </a:p>
        </p:txBody>
      </p:sp>
      <p:sp>
        <p:nvSpPr>
          <p:cNvPr id="3" name="Content Placeholder 2"/>
          <p:cNvSpPr>
            <a:spLocks noGrp="1"/>
          </p:cNvSpPr>
          <p:nvPr>
            <p:ph idx="1"/>
          </p:nvPr>
        </p:nvSpPr>
        <p:spPr>
          <a:xfrm>
            <a:off x="3384645" y="914400"/>
            <a:ext cx="4981433" cy="5486400"/>
          </a:xfrm>
        </p:spPr>
        <p:txBody>
          <a:bodyPr>
            <a:normAutofit fontScale="77500" lnSpcReduction="20000"/>
          </a:bodyPr>
          <a:lstStyle/>
          <a:p>
            <a:pPr marL="0" lvl="0" indent="0" defTabSz="685800">
              <a:lnSpc>
                <a:spcPct val="90000"/>
              </a:lnSpc>
              <a:spcBef>
                <a:spcPts val="750"/>
              </a:spcBef>
              <a:buClrTx/>
              <a:buNone/>
            </a:pPr>
            <a:r>
              <a:rPr lang="en-US" sz="2800" b="1" dirty="0">
                <a:solidFill>
                  <a:srgbClr val="15ACBD"/>
                </a:solidFill>
                <a:latin typeface="Calibri" panose="020F0502020204030204" pitchFamily="34" charset="0"/>
              </a:rPr>
              <a:t>Which of the following statements is true?</a:t>
            </a:r>
          </a:p>
          <a:p>
            <a:pPr marL="0" lvl="0" indent="0" defTabSz="685800">
              <a:lnSpc>
                <a:spcPct val="90000"/>
              </a:lnSpc>
              <a:spcBef>
                <a:spcPts val="750"/>
              </a:spcBef>
              <a:buClrTx/>
              <a:buNone/>
            </a:pPr>
            <a:endParaRPr lang="en-US" sz="2800" b="1" dirty="0">
              <a:solidFill>
                <a:srgbClr val="15ACBD"/>
              </a:solidFill>
              <a:latin typeface="Calibri" panose="020F0502020204030204" pitchFamily="34" charset="0"/>
            </a:endParaRPr>
          </a:p>
          <a:p>
            <a:pPr marL="0" lvl="0" indent="0" defTabSz="685800">
              <a:lnSpc>
                <a:spcPct val="90000"/>
              </a:lnSpc>
              <a:spcBef>
                <a:spcPts val="750"/>
              </a:spcBef>
              <a:buClrTx/>
              <a:buNone/>
            </a:pPr>
            <a:r>
              <a:rPr lang="en-US" sz="2800" b="1" dirty="0">
                <a:solidFill>
                  <a:srgbClr val="15ACBD"/>
                </a:solidFill>
                <a:latin typeface="Calibri" panose="020F0502020204030204" pitchFamily="34" charset="0"/>
              </a:rPr>
              <a:t>Advance Care Planning can be done by:</a:t>
            </a:r>
          </a:p>
          <a:p>
            <a:pPr marL="514350" lvl="0" indent="-514350" defTabSz="685800">
              <a:lnSpc>
                <a:spcPct val="90000"/>
              </a:lnSpc>
              <a:spcBef>
                <a:spcPts val="750"/>
              </a:spcBef>
              <a:buClrTx/>
              <a:buFont typeface="+mj-lt"/>
              <a:buAutoNum type="alphaUcPeriod"/>
            </a:pPr>
            <a:r>
              <a:rPr lang="en-US" sz="2800" dirty="0">
                <a:solidFill>
                  <a:prstClr val="black"/>
                </a:solidFill>
                <a:latin typeface="Calibri" panose="020F0502020204030204" pitchFamily="34" charset="0"/>
              </a:rPr>
              <a:t>An individual who is mentally capable.</a:t>
            </a:r>
          </a:p>
          <a:p>
            <a:pPr marL="514350" lvl="0" indent="-514350" defTabSz="685800">
              <a:lnSpc>
                <a:spcPct val="90000"/>
              </a:lnSpc>
              <a:spcBef>
                <a:spcPts val="750"/>
              </a:spcBef>
              <a:buClrTx/>
              <a:buFont typeface="+mj-lt"/>
              <a:buAutoNum type="alphaUcPeriod"/>
            </a:pPr>
            <a:r>
              <a:rPr lang="en-US" sz="2800" dirty="0">
                <a:solidFill>
                  <a:prstClr val="black"/>
                </a:solidFill>
                <a:latin typeface="Calibri" panose="020F0502020204030204" pitchFamily="34" charset="0"/>
              </a:rPr>
              <a:t>A Substitute Decision for an individual who is not mentally capable.</a:t>
            </a:r>
          </a:p>
          <a:p>
            <a:pPr marL="514350" lvl="0" indent="-514350" defTabSz="685800">
              <a:lnSpc>
                <a:spcPct val="90000"/>
              </a:lnSpc>
              <a:spcBef>
                <a:spcPts val="750"/>
              </a:spcBef>
              <a:buClrTx/>
              <a:buFont typeface="+mj-lt"/>
              <a:buAutoNum type="alphaUcPeriod"/>
            </a:pPr>
            <a:r>
              <a:rPr lang="en-US" sz="2800" dirty="0">
                <a:solidFill>
                  <a:prstClr val="black"/>
                </a:solidFill>
                <a:latin typeface="Calibri" panose="020F0502020204030204" pitchFamily="34" charset="0"/>
              </a:rPr>
              <a:t>A physician for an individual who is not mentally capable.</a:t>
            </a:r>
          </a:p>
          <a:p>
            <a:pPr marL="514350" lvl="0" indent="-514350" defTabSz="685800">
              <a:lnSpc>
                <a:spcPct val="90000"/>
              </a:lnSpc>
              <a:spcBef>
                <a:spcPts val="750"/>
              </a:spcBef>
              <a:buClrTx/>
              <a:buFont typeface="+mj-lt"/>
              <a:buAutoNum type="alphaUcPeriod"/>
            </a:pPr>
            <a:r>
              <a:rPr lang="en-US" sz="2800" dirty="0">
                <a:solidFill>
                  <a:prstClr val="black"/>
                </a:solidFill>
                <a:latin typeface="Calibri" panose="020F0502020204030204" pitchFamily="34" charset="0"/>
              </a:rPr>
              <a:t>All of the above</a:t>
            </a:r>
            <a:endParaRPr lang="en-US" sz="2600" dirty="0">
              <a:solidFill>
                <a:prstClr val="black"/>
              </a:solidFill>
              <a:latin typeface="Calibri" panose="020F0502020204030204" pitchFamily="34" charset="0"/>
            </a:endParaRPr>
          </a:p>
          <a:p>
            <a:pPr marL="0" indent="0">
              <a:buNone/>
            </a:pPr>
            <a:endParaRPr lang="en-US" sz="2800" dirty="0"/>
          </a:p>
          <a:p>
            <a:pPr marL="0" indent="0">
              <a:buNone/>
            </a:pPr>
            <a:endParaRPr lang="en-US" sz="2800" dirty="0"/>
          </a:p>
          <a:p>
            <a:pPr marL="457200" indent="-457200"/>
            <a:endParaRPr lang="en-US" sz="2800" dirty="0"/>
          </a:p>
          <a:p>
            <a:pPr marL="457200" indent="-457200"/>
            <a:r>
              <a:rPr lang="en-US" sz="2800" dirty="0"/>
              <a:t> </a:t>
            </a:r>
            <a:r>
              <a:rPr lang="en-US" sz="2800" dirty="0">
                <a:solidFill>
                  <a:prstClr val="black"/>
                </a:solidFill>
                <a:latin typeface="Calibri" panose="020F0502020204030204" pitchFamily="34" charset="0"/>
              </a:rPr>
              <a:t>Answer : A </a:t>
            </a:r>
          </a:p>
        </p:txBody>
      </p:sp>
      <p:sp>
        <p:nvSpPr>
          <p:cNvPr id="5" name="Title 1"/>
          <p:cNvSpPr txBox="1">
            <a:spLocks/>
          </p:cNvSpPr>
          <p:nvPr/>
        </p:nvSpPr>
        <p:spPr>
          <a:xfrm>
            <a:off x="291600" y="754913"/>
            <a:ext cx="2494908" cy="1403496"/>
          </a:xfrm>
          <a:prstGeom prst="rect">
            <a:avLst/>
          </a:prstGeom>
        </p:spPr>
        <p:txBody>
          <a:bodyPr vert="horz" lIns="0" tIns="0" rIns="0" bIns="0" rtlCol="0" anchor="t" anchorCtr="0">
            <a:normAutofit fontScale="97500"/>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sz="3600" dirty="0"/>
              <a:t>Advance</a:t>
            </a:r>
          </a:p>
          <a:p>
            <a:r>
              <a:rPr lang="en-US" sz="3600" dirty="0"/>
              <a:t> Care Planning</a:t>
            </a:r>
          </a:p>
        </p:txBody>
      </p:sp>
    </p:spTree>
    <p:extLst>
      <p:ext uri="{BB962C8B-B14F-4D97-AF65-F5344CB8AC3E}">
        <p14:creationId xmlns:p14="http://schemas.microsoft.com/office/powerpoint/2010/main" val="36924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91600" y="754913"/>
            <a:ext cx="2494908" cy="1403496"/>
          </a:xfrm>
          <a:prstGeom prst="rect">
            <a:avLst/>
          </a:prstGeom>
        </p:spPr>
        <p:txBody>
          <a:bodyPr vert="horz" lIns="0" tIns="0" rIns="0" bIns="0" rtlCol="0" anchor="t" anchorCtr="0">
            <a:normAutofit fontScale="97500"/>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sz="3600" dirty="0"/>
              <a:t>Advance</a:t>
            </a:r>
          </a:p>
          <a:p>
            <a:r>
              <a:rPr lang="en-US" sz="3600" dirty="0"/>
              <a:t> Care Planning</a:t>
            </a:r>
          </a:p>
        </p:txBody>
      </p:sp>
      <p:sp>
        <p:nvSpPr>
          <p:cNvPr id="2" name="Title 1"/>
          <p:cNvSpPr>
            <a:spLocks noGrp="1"/>
          </p:cNvSpPr>
          <p:nvPr>
            <p:ph type="title"/>
          </p:nvPr>
        </p:nvSpPr>
        <p:spPr>
          <a:xfrm>
            <a:off x="522513" y="0"/>
            <a:ext cx="7620000" cy="1143000"/>
          </a:xfrm>
        </p:spPr>
        <p:txBody>
          <a:bodyPr/>
          <a:lstStyle/>
          <a:p>
            <a:r>
              <a:rPr lang="en-US" sz="3600" b="1" dirty="0"/>
              <a:t>                      </a:t>
            </a:r>
          </a:p>
        </p:txBody>
      </p:sp>
      <p:sp>
        <p:nvSpPr>
          <p:cNvPr id="3" name="Content Placeholder 2"/>
          <p:cNvSpPr>
            <a:spLocks noGrp="1"/>
          </p:cNvSpPr>
          <p:nvPr>
            <p:ph idx="1"/>
          </p:nvPr>
        </p:nvSpPr>
        <p:spPr>
          <a:xfrm>
            <a:off x="3168502" y="754913"/>
            <a:ext cx="5560827" cy="2312581"/>
          </a:xfrm>
        </p:spPr>
        <p:txBody>
          <a:bodyPr>
            <a:normAutofit fontScale="32500" lnSpcReduction="20000"/>
          </a:bodyPr>
          <a:lstStyle/>
          <a:p>
            <a:pPr marL="0" lvl="0" indent="0" defTabSz="685800">
              <a:lnSpc>
                <a:spcPct val="90000"/>
              </a:lnSpc>
              <a:spcBef>
                <a:spcPts val="750"/>
              </a:spcBef>
              <a:buClrTx/>
              <a:buNone/>
            </a:pPr>
            <a:endParaRPr lang="en-US" sz="2600" dirty="0">
              <a:solidFill>
                <a:prstClr val="black"/>
              </a:solidFill>
              <a:latin typeface="Calibri" panose="020F0502020204030204" pitchFamily="34" charset="0"/>
            </a:endParaRPr>
          </a:p>
          <a:p>
            <a:pPr marL="0" lvl="0" indent="0" algn="ctr" defTabSz="685800">
              <a:lnSpc>
                <a:spcPct val="90000"/>
              </a:lnSpc>
              <a:spcBef>
                <a:spcPts val="750"/>
              </a:spcBef>
              <a:buClrTx/>
              <a:buNone/>
            </a:pPr>
            <a:r>
              <a:rPr lang="en-US" sz="11100" b="1" dirty="0">
                <a:solidFill>
                  <a:srgbClr val="15ACBD"/>
                </a:solidFill>
                <a:latin typeface="Calibri" panose="020F0502020204030204" pitchFamily="34" charset="0"/>
              </a:rPr>
              <a:t>True or False?</a:t>
            </a:r>
          </a:p>
          <a:p>
            <a:pPr marL="0" lvl="0" indent="0" algn="ctr" defTabSz="685800">
              <a:lnSpc>
                <a:spcPct val="90000"/>
              </a:lnSpc>
              <a:spcBef>
                <a:spcPts val="750"/>
              </a:spcBef>
              <a:buClrTx/>
              <a:buNone/>
            </a:pPr>
            <a:r>
              <a:rPr lang="en-US" sz="9200" dirty="0">
                <a:solidFill>
                  <a:prstClr val="black"/>
                </a:solidFill>
                <a:latin typeface="Calibri" panose="020F0502020204030204" pitchFamily="34" charset="0"/>
              </a:rPr>
              <a:t>There are </a:t>
            </a:r>
            <a:r>
              <a:rPr lang="en-US" sz="9200" b="1" dirty="0">
                <a:solidFill>
                  <a:prstClr val="black"/>
                </a:solidFill>
                <a:latin typeface="Calibri" panose="020F0502020204030204" pitchFamily="34" charset="0"/>
              </a:rPr>
              <a:t>two</a:t>
            </a:r>
            <a:r>
              <a:rPr lang="en-US" sz="9200" dirty="0">
                <a:solidFill>
                  <a:prstClr val="black"/>
                </a:solidFill>
                <a:latin typeface="Calibri" panose="020F0502020204030204" pitchFamily="34" charset="0"/>
              </a:rPr>
              <a:t> ways to determine who your Substitute Decision Maker is.</a:t>
            </a:r>
          </a:p>
          <a:p>
            <a:pPr marL="0" lvl="0" indent="0" algn="ctr" defTabSz="685800">
              <a:lnSpc>
                <a:spcPct val="90000"/>
              </a:lnSpc>
              <a:spcBef>
                <a:spcPts val="750"/>
              </a:spcBef>
              <a:buClrTx/>
              <a:buNone/>
            </a:pPr>
            <a:endParaRPr lang="en-US" sz="7500" dirty="0">
              <a:solidFill>
                <a:prstClr val="black"/>
              </a:solidFill>
              <a:latin typeface="Calibri" panose="020F0502020204030204" pitchFamily="34" charset="0"/>
            </a:endParaRPr>
          </a:p>
          <a:p>
            <a:pPr marL="457200" indent="-457200"/>
            <a:endParaRPr lang="en-US" sz="2800" dirty="0"/>
          </a:p>
        </p:txBody>
      </p:sp>
      <p:sp>
        <p:nvSpPr>
          <p:cNvPr id="5" name="TextBox 4"/>
          <p:cNvSpPr txBox="1"/>
          <p:nvPr/>
        </p:nvSpPr>
        <p:spPr>
          <a:xfrm>
            <a:off x="3240705" y="3402420"/>
            <a:ext cx="5488624" cy="2652008"/>
          </a:xfrm>
          <a:prstGeom prst="rect">
            <a:avLst/>
          </a:prstGeom>
          <a:noFill/>
        </p:spPr>
        <p:txBody>
          <a:bodyPr wrap="square" rtlCol="0">
            <a:spAutoFit/>
          </a:bodyPr>
          <a:lstStyle/>
          <a:p>
            <a:pPr lvl="0" algn="ctr" defTabSz="685800">
              <a:lnSpc>
                <a:spcPct val="90000"/>
              </a:lnSpc>
              <a:spcBef>
                <a:spcPts val="750"/>
              </a:spcBef>
            </a:pPr>
            <a:r>
              <a:rPr lang="en-US" sz="3000" b="1" dirty="0">
                <a:solidFill>
                  <a:srgbClr val="15ACBD"/>
                </a:solidFill>
                <a:latin typeface="Calibri" panose="020F0502020204030204" pitchFamily="34" charset="0"/>
              </a:rPr>
              <a:t>True</a:t>
            </a:r>
          </a:p>
          <a:p>
            <a:pPr marL="171450" lvl="0" indent="-171450" algn="ctr" defTabSz="685800">
              <a:lnSpc>
                <a:spcPct val="90000"/>
              </a:lnSpc>
              <a:spcBef>
                <a:spcPts val="750"/>
              </a:spcBef>
              <a:buClrTx/>
              <a:buFont typeface="Arial"/>
              <a:buChar char="•"/>
            </a:pPr>
            <a:r>
              <a:rPr lang="en-US" sz="3000" dirty="0">
                <a:solidFill>
                  <a:prstClr val="black"/>
                </a:solidFill>
                <a:latin typeface="Calibri" panose="020F0502020204030204" pitchFamily="34" charset="0"/>
              </a:rPr>
              <a:t>Identifying your automatic SMD(s) on the hierarchy.</a:t>
            </a:r>
          </a:p>
          <a:p>
            <a:pPr marL="171450" lvl="0" indent="-171450" algn="ctr" defTabSz="685800">
              <a:lnSpc>
                <a:spcPct val="90000"/>
              </a:lnSpc>
              <a:spcBef>
                <a:spcPts val="750"/>
              </a:spcBef>
              <a:buClrTx/>
              <a:buFont typeface="Arial"/>
              <a:buChar char="•"/>
            </a:pPr>
            <a:r>
              <a:rPr lang="en-US" sz="3000" dirty="0">
                <a:solidFill>
                  <a:prstClr val="black"/>
                </a:solidFill>
                <a:latin typeface="Calibri" panose="020F0502020204030204" pitchFamily="34" charset="0"/>
              </a:rPr>
              <a:t>Completing a POWER OF ATTORNEY FOR PERSONAL CARE.</a:t>
            </a:r>
          </a:p>
          <a:p>
            <a:endParaRPr lang="en-US" dirty="0"/>
          </a:p>
        </p:txBody>
      </p:sp>
    </p:spTree>
    <p:extLst>
      <p:ext uri="{BB962C8B-B14F-4D97-AF65-F5344CB8AC3E}">
        <p14:creationId xmlns:p14="http://schemas.microsoft.com/office/powerpoint/2010/main" val="12311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2297" y="1084521"/>
            <a:ext cx="5592725" cy="5029200"/>
          </a:xfrm>
        </p:spPr>
        <p:txBody>
          <a:bodyPr>
            <a:normAutofit lnSpcReduction="10000"/>
          </a:bodyPr>
          <a:lstStyle/>
          <a:p>
            <a:pPr marL="0" lvl="0" indent="0" algn="ctr" defTabSz="685800">
              <a:lnSpc>
                <a:spcPct val="90000"/>
              </a:lnSpc>
              <a:spcBef>
                <a:spcPts val="750"/>
              </a:spcBef>
              <a:buClrTx/>
              <a:buNone/>
            </a:pPr>
            <a:r>
              <a:rPr lang="en-US" sz="3600" b="1" dirty="0">
                <a:solidFill>
                  <a:srgbClr val="15ACBD"/>
                </a:solidFill>
                <a:latin typeface="Calibri" panose="020F0502020204030204" pitchFamily="34" charset="0"/>
              </a:rPr>
              <a:t>True or False?</a:t>
            </a:r>
          </a:p>
          <a:p>
            <a:pPr marL="0" lvl="0" indent="0" algn="ctr" defTabSz="685800">
              <a:lnSpc>
                <a:spcPct val="90000"/>
              </a:lnSpc>
              <a:spcBef>
                <a:spcPts val="750"/>
              </a:spcBef>
              <a:buClrTx/>
              <a:buNone/>
            </a:pPr>
            <a:r>
              <a:rPr lang="en-US" sz="3000" dirty="0">
                <a:solidFill>
                  <a:prstClr val="black"/>
                </a:solidFill>
                <a:latin typeface="Calibri" panose="020F0502020204030204" pitchFamily="34" charset="0"/>
              </a:rPr>
              <a:t>You can have more than one Substitute Decision Maker (appointed in a POA or on the hierarchy).</a:t>
            </a:r>
          </a:p>
          <a:p>
            <a:pPr marL="0" lvl="0" indent="0" algn="ctr" defTabSz="685800">
              <a:lnSpc>
                <a:spcPct val="90000"/>
              </a:lnSpc>
              <a:spcBef>
                <a:spcPts val="750"/>
              </a:spcBef>
              <a:buClrTx/>
              <a:buNone/>
            </a:pPr>
            <a:endParaRPr lang="en-US" sz="3000" dirty="0">
              <a:solidFill>
                <a:prstClr val="black"/>
              </a:solidFill>
              <a:latin typeface="Calibri" panose="020F0502020204030204" pitchFamily="34" charset="0"/>
            </a:endParaRPr>
          </a:p>
          <a:p>
            <a:pPr marL="0" lvl="0" indent="0" algn="ctr" defTabSz="685800">
              <a:lnSpc>
                <a:spcPct val="90000"/>
              </a:lnSpc>
              <a:spcBef>
                <a:spcPts val="750"/>
              </a:spcBef>
              <a:buClrTx/>
              <a:buNone/>
            </a:pPr>
            <a:r>
              <a:rPr lang="en-US" sz="3000" b="1" dirty="0">
                <a:solidFill>
                  <a:srgbClr val="15ACBD"/>
                </a:solidFill>
                <a:latin typeface="Calibri" panose="020F0502020204030204" pitchFamily="34" charset="0"/>
              </a:rPr>
              <a:t>True</a:t>
            </a:r>
          </a:p>
          <a:p>
            <a:pPr marL="0" lvl="0" indent="0" algn="ctr" defTabSz="685800">
              <a:lnSpc>
                <a:spcPct val="90000"/>
              </a:lnSpc>
              <a:spcBef>
                <a:spcPts val="750"/>
              </a:spcBef>
              <a:buClrTx/>
              <a:buNone/>
            </a:pPr>
            <a:r>
              <a:rPr lang="en-US" sz="3000" dirty="0">
                <a:solidFill>
                  <a:prstClr val="black"/>
                </a:solidFill>
                <a:latin typeface="Calibri" panose="020F0502020204030204" pitchFamily="34" charset="0"/>
              </a:rPr>
              <a:t>But…Remember multiple SDMs need to AGREE on how to move forward together.</a:t>
            </a:r>
            <a:endParaRPr lang="en-US" sz="2800" dirty="0"/>
          </a:p>
          <a:p>
            <a:pPr marL="457200" indent="-457200"/>
            <a:endParaRPr lang="en-US" sz="2800" dirty="0"/>
          </a:p>
        </p:txBody>
      </p:sp>
      <p:sp>
        <p:nvSpPr>
          <p:cNvPr id="6" name="Title 1"/>
          <p:cNvSpPr txBox="1">
            <a:spLocks/>
          </p:cNvSpPr>
          <p:nvPr/>
        </p:nvSpPr>
        <p:spPr>
          <a:xfrm>
            <a:off x="291600" y="754913"/>
            <a:ext cx="2494908" cy="1403496"/>
          </a:xfrm>
          <a:prstGeom prst="rect">
            <a:avLst/>
          </a:prstGeom>
        </p:spPr>
        <p:txBody>
          <a:bodyPr vert="horz" lIns="0" tIns="0" rIns="0" bIns="0" rtlCol="0" anchor="t" anchorCtr="0">
            <a:normAutofit fontScale="97500"/>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sz="3600" dirty="0"/>
              <a:t>Advance</a:t>
            </a:r>
          </a:p>
          <a:p>
            <a:r>
              <a:rPr lang="en-US" sz="3600" dirty="0"/>
              <a:t> Care Planning</a:t>
            </a:r>
          </a:p>
        </p:txBody>
      </p:sp>
    </p:spTree>
    <p:extLst>
      <p:ext uri="{BB962C8B-B14F-4D97-AF65-F5344CB8AC3E}">
        <p14:creationId xmlns:p14="http://schemas.microsoft.com/office/powerpoint/2010/main" val="16687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0054" y="532263"/>
            <a:ext cx="4877774" cy="5868537"/>
          </a:xfrm>
        </p:spPr>
        <p:txBody>
          <a:bodyPr>
            <a:normAutofit/>
          </a:bodyPr>
          <a:lstStyle/>
          <a:p>
            <a:pPr marL="0" lvl="0" indent="0" defTabSz="685800">
              <a:lnSpc>
                <a:spcPct val="90000"/>
              </a:lnSpc>
              <a:spcBef>
                <a:spcPts val="750"/>
              </a:spcBef>
              <a:buClrTx/>
              <a:buNone/>
            </a:pPr>
            <a:endParaRPr lang="en-US" sz="3100" b="1" dirty="0">
              <a:solidFill>
                <a:srgbClr val="15ACBD"/>
              </a:solidFill>
              <a:latin typeface="Calibri" panose="020F0502020204030204" pitchFamily="34" charset="0"/>
            </a:endParaRPr>
          </a:p>
          <a:p>
            <a:pPr marL="0" lvl="0" indent="0" algn="ctr" defTabSz="685800">
              <a:lnSpc>
                <a:spcPct val="90000"/>
              </a:lnSpc>
              <a:spcBef>
                <a:spcPts val="750"/>
              </a:spcBef>
              <a:buClrTx/>
              <a:buNone/>
            </a:pPr>
            <a:r>
              <a:rPr lang="en-US" sz="2600" dirty="0">
                <a:solidFill>
                  <a:prstClr val="black"/>
                </a:solidFill>
                <a:latin typeface="Calibri" panose="020F0502020204030204" pitchFamily="34" charset="0"/>
              </a:rPr>
              <a:t>You can share your wishes verbally or in written form.</a:t>
            </a:r>
          </a:p>
          <a:p>
            <a:pPr marL="0" lvl="0" indent="0" algn="ctr" defTabSz="685800">
              <a:lnSpc>
                <a:spcPct val="90000"/>
              </a:lnSpc>
              <a:spcBef>
                <a:spcPts val="750"/>
              </a:spcBef>
              <a:buClrTx/>
              <a:buNone/>
            </a:pPr>
            <a:endParaRPr lang="en-US" sz="2400" dirty="0">
              <a:solidFill>
                <a:prstClr val="black"/>
              </a:solidFill>
              <a:latin typeface="Calibri" panose="020F0502020204030204" pitchFamily="34" charset="0"/>
            </a:endParaRPr>
          </a:p>
          <a:p>
            <a:pPr marL="0" lvl="0" indent="0" algn="ctr" defTabSz="685800">
              <a:lnSpc>
                <a:spcPct val="90000"/>
              </a:lnSpc>
              <a:spcBef>
                <a:spcPts val="750"/>
              </a:spcBef>
              <a:buClrTx/>
              <a:buNone/>
            </a:pPr>
            <a:r>
              <a:rPr lang="en-US" sz="2600" b="1" dirty="0">
                <a:solidFill>
                  <a:srgbClr val="15ACBD"/>
                </a:solidFill>
                <a:latin typeface="Calibri" panose="020F0502020204030204" pitchFamily="34" charset="0"/>
              </a:rPr>
              <a:t>True</a:t>
            </a:r>
          </a:p>
          <a:p>
            <a:pPr marL="171450" lvl="0" indent="-171450" defTabSz="685800">
              <a:lnSpc>
                <a:spcPct val="90000"/>
              </a:lnSpc>
              <a:spcBef>
                <a:spcPts val="750"/>
              </a:spcBef>
              <a:buClrTx/>
              <a:buFont typeface="Arial"/>
              <a:buChar char="•"/>
            </a:pPr>
            <a:r>
              <a:rPr lang="en-US" sz="2600" dirty="0">
                <a:solidFill>
                  <a:prstClr val="black"/>
                </a:solidFill>
                <a:latin typeface="Calibri" panose="020F0502020204030204" pitchFamily="34" charset="0"/>
              </a:rPr>
              <a:t>In Ontario, you can communicate your wishes, values and beliefs any way you want (it does not need to be written down).</a:t>
            </a:r>
          </a:p>
          <a:p>
            <a:pPr marL="171450" lvl="0" indent="-171450" defTabSz="685800">
              <a:lnSpc>
                <a:spcPct val="90000"/>
              </a:lnSpc>
              <a:spcBef>
                <a:spcPts val="750"/>
              </a:spcBef>
              <a:buClrTx/>
              <a:buFont typeface="Arial"/>
              <a:buChar char="•"/>
            </a:pPr>
            <a:r>
              <a:rPr lang="en-US" sz="2600" dirty="0">
                <a:solidFill>
                  <a:prstClr val="black"/>
                </a:solidFill>
                <a:latin typeface="Calibri" panose="020F0502020204030204" pitchFamily="34" charset="0"/>
              </a:rPr>
              <a:t>Your last known wishes apply over any previously expressed wishes. </a:t>
            </a:r>
          </a:p>
        </p:txBody>
      </p:sp>
      <p:sp>
        <p:nvSpPr>
          <p:cNvPr id="5" name="Title 1"/>
          <p:cNvSpPr txBox="1">
            <a:spLocks/>
          </p:cNvSpPr>
          <p:nvPr/>
        </p:nvSpPr>
        <p:spPr>
          <a:xfrm>
            <a:off x="291600" y="754913"/>
            <a:ext cx="2494908" cy="1403496"/>
          </a:xfrm>
          <a:prstGeom prst="rect">
            <a:avLst/>
          </a:prstGeom>
        </p:spPr>
        <p:txBody>
          <a:bodyPr vert="horz" lIns="0" tIns="0" rIns="0" bIns="0" rtlCol="0" anchor="t" anchorCtr="0">
            <a:normAutofit fontScale="97500"/>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sz="3600" dirty="0"/>
              <a:t>Advance</a:t>
            </a:r>
          </a:p>
          <a:p>
            <a:r>
              <a:rPr lang="en-US" sz="3600" dirty="0"/>
              <a:t> Care Planning</a:t>
            </a:r>
          </a:p>
        </p:txBody>
      </p:sp>
    </p:spTree>
    <p:extLst>
      <p:ext uri="{BB962C8B-B14F-4D97-AF65-F5344CB8AC3E}">
        <p14:creationId xmlns:p14="http://schemas.microsoft.com/office/powerpoint/2010/main" val="64392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000"/>
                                        <p:tgtEl>
                                          <p:spTgt spid="3">
                                            <p:txEl>
                                              <p:pRg st="5" end="5"/>
                                            </p:txEl>
                                          </p:spTgt>
                                        </p:tgtEl>
                                      </p:cBhvr>
                                    </p:animEffect>
                                    <p:anim calcmode="lin" valueType="num">
                                      <p:cBhvr>
                                        <p:cTn id="1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2">
      <a:dk1>
        <a:srgbClr val="606164"/>
      </a:dk1>
      <a:lt1>
        <a:sysClr val="window" lastClr="FFFFFF"/>
      </a:lt1>
      <a:dk2>
        <a:srgbClr val="0033A0"/>
      </a:dk2>
      <a:lt2>
        <a:srgbClr val="00B2A9"/>
      </a:lt2>
      <a:accent1>
        <a:srgbClr val="898DA0"/>
      </a:accent1>
      <a:accent2>
        <a:srgbClr val="00B2A9"/>
      </a:accent2>
      <a:accent3>
        <a:srgbClr val="ED8B00"/>
      </a:accent3>
      <a:accent4>
        <a:srgbClr val="F3D03E"/>
      </a:accent4>
      <a:accent5>
        <a:srgbClr val="B9D3DC"/>
      </a:accent5>
      <a:accent6>
        <a:srgbClr val="78BE20"/>
      </a:accent6>
      <a:hlink>
        <a:srgbClr val="00B0A9"/>
      </a:hlink>
      <a:folHlink>
        <a:srgbClr val="ED8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5327</TotalTime>
  <Words>3049</Words>
  <Application>Microsoft Office PowerPoint</Application>
  <PresentationFormat>On-screen Show (4:3)</PresentationFormat>
  <Paragraphs>459</Paragraphs>
  <Slides>45</Slides>
  <Notes>18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Lucida Grande</vt:lpstr>
      <vt:lpstr>Wingdings</vt:lpstr>
      <vt:lpstr>Calibri</vt:lpstr>
      <vt:lpstr>Office Theme</vt:lpstr>
      <vt:lpstr>Advance Care Planning:   The Critical Role of Primary Care in Opening the Conversation</vt:lpstr>
      <vt:lpstr>Acknowledgements </vt:lpstr>
      <vt:lpstr>Learning Objectives </vt:lpstr>
      <vt:lpstr>PowerPoint Presentation</vt:lpstr>
      <vt:lpstr>PowerPoint Presentation</vt:lpstr>
      <vt:lpstr>                      </vt:lpstr>
      <vt:lpstr>                      </vt:lpstr>
      <vt:lpstr>PowerPoint Presentation</vt:lpstr>
      <vt:lpstr>PowerPoint Presentation</vt:lpstr>
      <vt:lpstr>What’s in a Name?</vt:lpstr>
      <vt:lpstr>In Ontario</vt:lpstr>
      <vt:lpstr>Health Care Consent</vt:lpstr>
      <vt:lpstr>Health Care Consent</vt:lpstr>
      <vt:lpstr>Substitute decision maker</vt:lpstr>
      <vt:lpstr>Substitute decision maker</vt:lpstr>
      <vt:lpstr>Substitute decision maker  (SDM) </vt:lpstr>
      <vt:lpstr>ACP- Future Oriented vs Goals of Care - Present</vt:lpstr>
      <vt:lpstr>Why the Ostrich Syndrome? </vt:lpstr>
      <vt:lpstr>PowerPoint Presentation</vt:lpstr>
      <vt:lpstr>Advance care planning</vt:lpstr>
      <vt:lpstr> Project Background</vt:lpstr>
      <vt:lpstr> INITIAL Task Team Activities </vt:lpstr>
      <vt:lpstr>PowerPoint Presentation</vt:lpstr>
      <vt:lpstr>Advance Care planning  </vt:lpstr>
      <vt:lpstr>Benefits of Early Advance Care Planning </vt:lpstr>
      <vt:lpstr>Barriers to Advance Care Planning </vt:lpstr>
      <vt:lpstr>Integrating process into family medicine </vt:lpstr>
      <vt:lpstr>current status of ACP among Health care teams and patients</vt:lpstr>
      <vt:lpstr>Education </vt:lpstr>
      <vt:lpstr>Task Team ActiviTies </vt:lpstr>
      <vt:lpstr> Nurse’s Role in ACP </vt:lpstr>
      <vt:lpstr>PowerPoint Presentation</vt:lpstr>
      <vt:lpstr>Patient/ Family Communication</vt:lpstr>
      <vt:lpstr>PowerPoint Presentation</vt:lpstr>
      <vt:lpstr>PowerPoint Presentation</vt:lpstr>
      <vt:lpstr>Team Education </vt:lpstr>
      <vt:lpstr>Team Education </vt:lpstr>
      <vt:lpstr>Progress to Date </vt:lpstr>
      <vt:lpstr>Let’s practice ! </vt:lpstr>
      <vt:lpstr>Scenarios</vt:lpstr>
      <vt:lpstr>Starting The Conversation </vt:lpstr>
      <vt:lpstr>Next steps </vt:lpstr>
      <vt:lpstr>Resources</vt:lpstr>
      <vt:lpstr>PowerPoint Presentation</vt:lpstr>
      <vt:lpstr>PowerPoint Presentation</vt:lpstr>
    </vt:vector>
  </TitlesOfParts>
  <Company>accurate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Chan</dc:creator>
  <cp:lastModifiedBy>Jsurridge</cp:lastModifiedBy>
  <cp:revision>598</cp:revision>
  <cp:lastPrinted>2018-04-05T18:51:27Z</cp:lastPrinted>
  <dcterms:created xsi:type="dcterms:W3CDTF">2015-04-23T15:29:11Z</dcterms:created>
  <dcterms:modified xsi:type="dcterms:W3CDTF">2018-04-18T16:30:07Z</dcterms:modified>
</cp:coreProperties>
</file>