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2" r:id="rId1"/>
  </p:sldMasterIdLst>
  <p:notesMasterIdLst>
    <p:notesMasterId r:id="rId23"/>
  </p:notesMasterIdLst>
  <p:sldIdLst>
    <p:sldId id="256" r:id="rId2"/>
    <p:sldId id="258" r:id="rId3"/>
    <p:sldId id="260" r:id="rId4"/>
    <p:sldId id="267" r:id="rId5"/>
    <p:sldId id="257" r:id="rId6"/>
    <p:sldId id="259" r:id="rId7"/>
    <p:sldId id="261" r:id="rId8"/>
    <p:sldId id="263" r:id="rId9"/>
    <p:sldId id="268" r:id="rId10"/>
    <p:sldId id="270" r:id="rId11"/>
    <p:sldId id="266" r:id="rId12"/>
    <p:sldId id="271" r:id="rId13"/>
    <p:sldId id="269" r:id="rId14"/>
    <p:sldId id="264" r:id="rId15"/>
    <p:sldId id="265" r:id="rId16"/>
    <p:sldId id="272" r:id="rId17"/>
    <p:sldId id="273" r:id="rId18"/>
    <p:sldId id="275" r:id="rId19"/>
    <p:sldId id="274" r:id="rId20"/>
    <p:sldId id="276" r:id="rId21"/>
    <p:sldId id="26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99FEF-1EB2-4211-BF92-9955BE300CCC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4BCD6-E00C-4A9C-A668-3E5C5C989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95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58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4/18/2018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757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785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4/18/2018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49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3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666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571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439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4/18/2018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497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4/18/2018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803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4/18/2018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135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4/18/2018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396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4/18/2018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992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4/18/2018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2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4/18/2018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180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atisprep.org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boisd@smh.ca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i0JJE1rXWY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One pill a day, can keep </a:t>
            </a:r>
            <a:br>
              <a:rPr lang="en-US" dirty="0"/>
            </a:br>
            <a:r>
              <a:rPr lang="en-US" dirty="0"/>
              <a:t>HIV away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 Daniel </a:t>
            </a:r>
            <a:r>
              <a:rPr lang="en-US" dirty="0" err="1"/>
              <a:t>Bois</a:t>
            </a:r>
            <a:r>
              <a:rPr lang="en-US" dirty="0"/>
              <a:t>, RN</a:t>
            </a:r>
          </a:p>
        </p:txBody>
      </p:sp>
    </p:spTree>
    <p:extLst>
      <p:ext uri="{BB962C8B-B14F-4D97-AF65-F5344CB8AC3E}">
        <p14:creationId xmlns:p14="http://schemas.microsoft.com/office/powerpoint/2010/main" val="954242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HIV in Toronto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23% of MSM living in the City of Toronto are HIV+ (CATIE, 2017).</a:t>
            </a:r>
          </a:p>
          <a:p>
            <a:r>
              <a:rPr lang="en-US" dirty="0"/>
              <a:t>20% approximately are unaware of their infection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074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9" y="447188"/>
            <a:ext cx="10952913" cy="970450"/>
          </a:xfrm>
        </p:spPr>
        <p:txBody>
          <a:bodyPr/>
          <a:lstStyle/>
          <a:p>
            <a:r>
              <a:rPr lang="en-US" dirty="0"/>
              <a:t>HIV Prevention: Treatment Cascade of Care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912183"/>
          </a:xfrm>
        </p:spPr>
        <p:txBody>
          <a:bodyPr>
            <a:normAutofit fontScale="925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Image retrieved from http://ohesi.ca/documents/HIV-care-cascade-age-sex-health-region.pdf</a:t>
            </a:r>
          </a:p>
        </p:txBody>
      </p:sp>
      <p:pic>
        <p:nvPicPr>
          <p:cNvPr id="3075" name="Picture 3" descr="H:\http___ohesi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630" y="2467993"/>
            <a:ext cx="9286042" cy="299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920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“Easier said than done” example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85" y="2568679"/>
            <a:ext cx="10553700" cy="250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326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“at risk”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MSM and transgender women who report </a:t>
            </a:r>
            <a:r>
              <a:rPr lang="en-US" dirty="0" err="1"/>
              <a:t>condomless</a:t>
            </a:r>
            <a:r>
              <a:rPr lang="en-US" dirty="0"/>
              <a:t> anal sex:</a:t>
            </a:r>
          </a:p>
          <a:p>
            <a:pPr lvl="1"/>
            <a:r>
              <a:rPr lang="en-US" dirty="0"/>
              <a:t>Frequent STIs</a:t>
            </a:r>
          </a:p>
          <a:p>
            <a:pPr lvl="1"/>
            <a:r>
              <a:rPr lang="en-US" dirty="0"/>
              <a:t>Frequent use of Post Exposure Prophylaxis (PEP)</a:t>
            </a:r>
          </a:p>
          <a:p>
            <a:pPr lvl="1"/>
            <a:r>
              <a:rPr lang="en-US" dirty="0"/>
              <a:t>Sexual encounters with others who are at risk for transmitting HIV</a:t>
            </a:r>
          </a:p>
          <a:p>
            <a:r>
              <a:rPr lang="en-US" dirty="0" err="1"/>
              <a:t>Sero</a:t>
            </a:r>
            <a:r>
              <a:rPr lang="en-US" dirty="0"/>
              <a:t>-discordant partners who report </a:t>
            </a:r>
            <a:r>
              <a:rPr lang="en-US" dirty="0" err="1"/>
              <a:t>condomless</a:t>
            </a:r>
            <a:r>
              <a:rPr lang="en-US" dirty="0"/>
              <a:t> anal and vaginal sex (Tan et al., 2017).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Question: anyone else at risk?</a:t>
            </a:r>
          </a:p>
          <a:p>
            <a:pPr marL="0" indent="0">
              <a:buNone/>
            </a:pPr>
            <a:r>
              <a:rPr lang="en-US" dirty="0"/>
              <a:t>NOTE: the </a:t>
            </a:r>
            <a:r>
              <a:rPr lang="en-US" dirty="0" err="1"/>
              <a:t>PrEP</a:t>
            </a:r>
            <a:r>
              <a:rPr lang="en-US" dirty="0"/>
              <a:t> guidelines are listed in the reference list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18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Pre-Exposure Prophylaxis (</a:t>
            </a:r>
            <a:r>
              <a:rPr lang="en-US" dirty="0" err="1"/>
              <a:t>PrEP</a:t>
            </a:r>
            <a:r>
              <a:rPr lang="en-US" dirty="0"/>
              <a:t>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Video retrieved from </a:t>
            </a:r>
            <a:r>
              <a:rPr lang="en-US" dirty="0">
                <a:hlinkClick r:id="rId2"/>
              </a:rPr>
              <a:t>http://www.whatisprep.org/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871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PrEP</a:t>
            </a:r>
            <a:r>
              <a:rPr lang="en-US" dirty="0"/>
              <a:t> 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HIV prevention strategy for both men and women</a:t>
            </a:r>
          </a:p>
          <a:p>
            <a:r>
              <a:rPr lang="en-US" dirty="0"/>
              <a:t>Safe and effective</a:t>
            </a:r>
          </a:p>
          <a:p>
            <a:r>
              <a:rPr lang="en-US" dirty="0"/>
              <a:t>Offers over 90% protection</a:t>
            </a:r>
          </a:p>
          <a:p>
            <a:r>
              <a:rPr lang="en-US" dirty="0"/>
              <a:t>Daily adherence is highly recommended</a:t>
            </a:r>
          </a:p>
          <a:p>
            <a:r>
              <a:rPr lang="en-US" dirty="0"/>
              <a:t>Baseline HIV test and normal kidney function</a:t>
            </a:r>
          </a:p>
          <a:p>
            <a:r>
              <a:rPr lang="en-US" dirty="0"/>
              <a:t>Regular testing (every 3 months) for HIV, other STIs, and kidney function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895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PrEP</a:t>
            </a:r>
            <a:r>
              <a:rPr lang="en-US" dirty="0"/>
              <a:t> as a Gateway to Primary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Cross-sectional study of </a:t>
            </a:r>
            <a:r>
              <a:rPr lang="en-US" dirty="0" err="1"/>
              <a:t>PrEP</a:t>
            </a:r>
            <a:r>
              <a:rPr lang="en-US" dirty="0"/>
              <a:t> vs. non-</a:t>
            </a:r>
            <a:r>
              <a:rPr lang="en-US" dirty="0" err="1"/>
              <a:t>PrEP</a:t>
            </a:r>
            <a:r>
              <a:rPr lang="en-US" dirty="0"/>
              <a:t> users at Fenway Health to determine association of </a:t>
            </a:r>
            <a:r>
              <a:rPr lang="en-US" dirty="0" err="1"/>
              <a:t>PrEP</a:t>
            </a:r>
            <a:r>
              <a:rPr lang="en-US" dirty="0"/>
              <a:t> with receipt of routinely recommended primary care (N=5,857) (Marcus, 2018).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1" y="2723069"/>
            <a:ext cx="8650288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579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access </a:t>
            </a:r>
            <a:r>
              <a:rPr lang="en-US" dirty="0" err="1"/>
              <a:t>PrEP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Private Insurance (and a small, potential risk for refusal)</a:t>
            </a:r>
          </a:p>
          <a:p>
            <a:r>
              <a:rPr lang="en-US" dirty="0"/>
              <a:t>ODB</a:t>
            </a:r>
          </a:p>
          <a:p>
            <a:r>
              <a:rPr lang="en-US" dirty="0"/>
              <a:t>Trillium</a:t>
            </a:r>
          </a:p>
        </p:txBody>
      </p:sp>
    </p:spTree>
    <p:extLst>
      <p:ext uri="{BB962C8B-B14F-4D97-AF65-F5344CB8AC3E}">
        <p14:creationId xmlns:p14="http://schemas.microsoft.com/office/powerpoint/2010/main" val="3750187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talk </a:t>
            </a:r>
            <a:r>
              <a:rPr lang="en-US" dirty="0" err="1"/>
              <a:t>PrEP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Sexual health care and the 3 paradigms of nursing:</a:t>
            </a:r>
          </a:p>
          <a:p>
            <a:pPr lvl="1"/>
            <a:r>
              <a:rPr lang="en-US" dirty="0"/>
              <a:t>Empirical</a:t>
            </a:r>
          </a:p>
          <a:p>
            <a:pPr lvl="1"/>
            <a:r>
              <a:rPr lang="en-US" dirty="0"/>
              <a:t>Interpretive</a:t>
            </a:r>
          </a:p>
          <a:p>
            <a:pPr lvl="1"/>
            <a:r>
              <a:rPr lang="en-US" dirty="0"/>
              <a:t>Critical</a:t>
            </a:r>
          </a:p>
          <a:p>
            <a:r>
              <a:rPr lang="en-US" dirty="0"/>
              <a:t>Pragmatism: working with multiple paradigms simultaneously to address a greater variety of human conditions, resulting in authentic, reciprocal human connections in a world that is complex, layered, and dynamic. </a:t>
            </a:r>
          </a:p>
        </p:txBody>
      </p:sp>
    </p:spTree>
    <p:extLst>
      <p:ext uri="{BB962C8B-B14F-4D97-AF65-F5344CB8AC3E}">
        <p14:creationId xmlns:p14="http://schemas.microsoft.com/office/powerpoint/2010/main" val="1534744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talk </a:t>
            </a:r>
            <a:r>
              <a:rPr lang="en-US" dirty="0" err="1"/>
              <a:t>PrEP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Empirical: learn about the science and have resources by your side (we can’t know and do everything perfectly in primary care)</a:t>
            </a:r>
          </a:p>
          <a:p>
            <a:r>
              <a:rPr lang="en-US" dirty="0"/>
              <a:t>Interpretive: navigating intimate topics within the therapeutic relationship</a:t>
            </a:r>
          </a:p>
          <a:p>
            <a:r>
              <a:rPr lang="en-US" dirty="0"/>
              <a:t>Critical: systems navigation and patient advocacy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010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&amp; Who Are We?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Health Centre at 410, St. Michael’s Hospital: 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approximately 18,000 patients </a:t>
            </a:r>
          </a:p>
          <a:p>
            <a:r>
              <a:rPr lang="en-US" dirty="0"/>
              <a:t>St. James Town: 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17,000 residents in 19 apartment towers and 4 low rise buildings: one of Canada's most densely populated communities</a:t>
            </a:r>
          </a:p>
          <a:p>
            <a:r>
              <a:rPr lang="en-US" dirty="0"/>
              <a:t>Our population: 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new immigrants to Canada, homeless and under-housed, LGBTQ community</a:t>
            </a:r>
          </a:p>
          <a:p>
            <a:r>
              <a:rPr lang="en-US" dirty="0"/>
              <a:t>Our HIV+ population: 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approximately 900 patient, 1,350 Department wide</a:t>
            </a:r>
          </a:p>
          <a:p>
            <a:r>
              <a:rPr lang="en-US" dirty="0"/>
              <a:t>Social determinants of health intersecting</a:t>
            </a:r>
          </a:p>
        </p:txBody>
      </p:sp>
      <p:pic>
        <p:nvPicPr>
          <p:cNvPr id="1026" name="Picture 2" descr="\\home3\Home\boisd\My Pictures\WQBw_Qm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208" y="4403325"/>
            <a:ext cx="2370336" cy="213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403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6600" b="1" dirty="0"/>
              <a:t>THANK YOU! 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759686" y="4122148"/>
            <a:ext cx="316727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hlinkClick r:id="rId2"/>
              </a:rPr>
              <a:t>boisd@smh.ca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67" y="227688"/>
            <a:ext cx="3271669" cy="447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632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2034209"/>
            <a:ext cx="10554574" cy="4823791"/>
          </a:xfrm>
        </p:spPr>
        <p:txBody>
          <a:bodyPr>
            <a:normAutofit/>
          </a:bodyPr>
          <a:lstStyle/>
          <a:p>
            <a:r>
              <a:rPr lang="en-US" sz="1400" dirty="0"/>
              <a:t>CATIE. (2011). </a:t>
            </a:r>
            <a:r>
              <a:rPr lang="en-US" sz="1400" i="1" dirty="0"/>
              <a:t>New HIV Infections in Canada</a:t>
            </a:r>
            <a:r>
              <a:rPr lang="en-US" sz="1400" dirty="0"/>
              <a:t>. Retrieved from http://librarypdf.catie.ca/PDF/ATI-40000s/40239.pdf</a:t>
            </a:r>
          </a:p>
          <a:p>
            <a:r>
              <a:rPr lang="en-US" sz="1400" dirty="0"/>
              <a:t>CATIE. (2014). </a:t>
            </a:r>
            <a:r>
              <a:rPr lang="en-US" sz="1400" i="1" dirty="0"/>
              <a:t>The epidemiology of HIV in Canada</a:t>
            </a:r>
            <a:r>
              <a:rPr lang="en-US" sz="1400" dirty="0"/>
              <a:t>. Retrieved from http://www.catie.ca/en/fact-sheets/epidemiology/epidemiology-hiv-canada</a:t>
            </a:r>
          </a:p>
          <a:p>
            <a:r>
              <a:rPr lang="en-US" sz="1400" dirty="0"/>
              <a:t>CATIE. (2017). The epidemiology of HIV in gay men and other men who have sex with men. Retrieved from http://www.catie.ca/en/fact-sheets/epidemiology/epidemiology-hiv-gay-men-and-other-men-who-have-sex-men</a:t>
            </a:r>
          </a:p>
          <a:p>
            <a:r>
              <a:rPr lang="en-US" sz="1400" dirty="0"/>
              <a:t>East, L., &amp; Hutchinson, M. (2013). Moving beyond the therapeutic relationship: a selective review of intimacy in the sexual health encounter in nursing practice. </a:t>
            </a:r>
            <a:r>
              <a:rPr lang="en-US" sz="1400" i="1" dirty="0"/>
              <a:t>Journal of Clinical Nursing, 22</a:t>
            </a:r>
            <a:r>
              <a:rPr lang="en-US" sz="1400" dirty="0"/>
              <a:t>, 3568-3576, </a:t>
            </a:r>
            <a:r>
              <a:rPr lang="en-US" sz="1400" dirty="0" err="1"/>
              <a:t>doi</a:t>
            </a:r>
            <a:r>
              <a:rPr lang="en-US" sz="1400" dirty="0"/>
              <a:t>: 10.1111/jocn.12247</a:t>
            </a:r>
          </a:p>
          <a:p>
            <a:r>
              <a:rPr lang="en-US" sz="1400" dirty="0"/>
              <a:t>Evans, D. T. (2013). Promoting sexual health and wellbeing: the role of the nurse. </a:t>
            </a:r>
            <a:r>
              <a:rPr lang="en-US" sz="1400" i="1" dirty="0"/>
              <a:t>Nursing Standard, 28</a:t>
            </a:r>
            <a:r>
              <a:rPr lang="en-US" sz="1400" dirty="0"/>
              <a:t>(10), 53-57.</a:t>
            </a:r>
          </a:p>
          <a:p>
            <a:r>
              <a:rPr lang="en-US" sz="1400" dirty="0"/>
              <a:t>Marcus, J. L. (2018). HIV Pre-Exposure Prophylaxis as a Gateway to Primary Care. </a:t>
            </a:r>
            <a:r>
              <a:rPr lang="en-US" sz="1400" i="1" dirty="0"/>
              <a:t>CROI: Poster 1011</a:t>
            </a:r>
            <a:r>
              <a:rPr lang="en-US" sz="1400" dirty="0"/>
              <a:t>. Boston: MA. </a:t>
            </a:r>
          </a:p>
          <a:p>
            <a:r>
              <a:rPr lang="en-US" sz="1400" dirty="0"/>
              <a:t>Ontario HIV Epidemiology and Surveillance Initiative. (2015). </a:t>
            </a:r>
            <a:r>
              <a:rPr lang="en-US" sz="1400" i="1" dirty="0"/>
              <a:t>HIV Cascade of care in Ontario by sex, age health region: Linkage to care, in care, on antiretroviral treatment and virally suppressed, 2015</a:t>
            </a:r>
            <a:r>
              <a:rPr lang="en-US" sz="1400" dirty="0"/>
              <a:t>. Retrieved from http://ohesi.ca/documents/HIV-care-cascade-age-sex-health-region.pdf</a:t>
            </a:r>
          </a:p>
          <a:p>
            <a:r>
              <a:rPr lang="en-US" sz="1400" dirty="0"/>
              <a:t>Tan et al., (2017). Canadian guideline on HIV pre-exposure prophylaxis and </a:t>
            </a:r>
            <a:r>
              <a:rPr lang="en-US" sz="1400" dirty="0" err="1"/>
              <a:t>nonoccupational</a:t>
            </a:r>
            <a:r>
              <a:rPr lang="en-US" sz="1400" dirty="0"/>
              <a:t> </a:t>
            </a:r>
            <a:r>
              <a:rPr lang="en-US" sz="1400" dirty="0" err="1"/>
              <a:t>postexposure</a:t>
            </a:r>
            <a:r>
              <a:rPr lang="en-US" sz="1400" dirty="0"/>
              <a:t> prophylaxis. </a:t>
            </a:r>
            <a:r>
              <a:rPr lang="en-US" sz="1400" i="1" dirty="0"/>
              <a:t>Canadian Medical Association Journal, 189</a:t>
            </a:r>
            <a:r>
              <a:rPr lang="en-US" sz="1400" dirty="0"/>
              <a:t>(47), 1448-1458.</a:t>
            </a:r>
          </a:p>
          <a:p>
            <a:r>
              <a:rPr lang="en-US" sz="1400" dirty="0"/>
              <a:t>Whatisprep.org. (</a:t>
            </a:r>
            <a:r>
              <a:rPr lang="en-US" sz="1400" dirty="0" err="1"/>
              <a:t>n.d.</a:t>
            </a:r>
            <a:r>
              <a:rPr lang="en-US" sz="1400" dirty="0"/>
              <a:t>). </a:t>
            </a:r>
            <a:r>
              <a:rPr lang="en-US" sz="1400" i="1" dirty="0"/>
              <a:t>What is </a:t>
            </a:r>
            <a:r>
              <a:rPr lang="en-US" sz="1400" i="1" dirty="0" err="1"/>
              <a:t>PrEP</a:t>
            </a:r>
            <a:r>
              <a:rPr lang="en-US" sz="1400" i="1" dirty="0"/>
              <a:t>? </a:t>
            </a:r>
            <a:r>
              <a:rPr lang="en-US" sz="1400" dirty="0"/>
              <a:t>Retrieved from http://www.whatisprep.org/</a:t>
            </a:r>
          </a:p>
        </p:txBody>
      </p:sp>
    </p:spTree>
    <p:extLst>
      <p:ext uri="{BB962C8B-B14F-4D97-AF65-F5344CB8AC3E}">
        <p14:creationId xmlns:p14="http://schemas.microsoft.com/office/powerpoint/2010/main" val="331394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Acknowledgement </a:t>
            </a:r>
          </a:p>
        </p:txBody>
      </p:sp>
    </p:spTree>
    <p:extLst>
      <p:ext uri="{BB962C8B-B14F-4D97-AF65-F5344CB8AC3E}">
        <p14:creationId xmlns:p14="http://schemas.microsoft.com/office/powerpoint/2010/main" val="3748023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Warm Up. Retrieved from </a:t>
            </a:r>
            <a:r>
              <a:rPr lang="en-US" dirty="0">
                <a:hlinkClick r:id="rId2"/>
              </a:rPr>
              <a:t>https://www.youtube.com/watch?v=Si0JJE1rXWY</a:t>
            </a:r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5090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state of HIV</a:t>
            </a:r>
          </a:p>
          <a:p>
            <a:r>
              <a:rPr lang="en-US" dirty="0"/>
              <a:t>Why HIV prevention </a:t>
            </a:r>
            <a:r>
              <a:rPr lang="en-US"/>
              <a:t>is important?</a:t>
            </a:r>
            <a:endParaRPr lang="en-US" dirty="0"/>
          </a:p>
          <a:p>
            <a:r>
              <a:rPr lang="en-US" dirty="0"/>
              <a:t>What is HIV Pre-Exposure Prophylaxis (</a:t>
            </a:r>
            <a:r>
              <a:rPr lang="en-US" dirty="0" err="1"/>
              <a:t>PrEP</a:t>
            </a:r>
            <a:r>
              <a:rPr lang="en-US" dirty="0"/>
              <a:t>)?</a:t>
            </a:r>
          </a:p>
          <a:p>
            <a:r>
              <a:rPr lang="en-US" dirty="0"/>
              <a:t>Engaging in a conversation</a:t>
            </a:r>
          </a:p>
        </p:txBody>
      </p:sp>
    </p:spTree>
    <p:extLst>
      <p:ext uri="{BB962C8B-B14F-4D97-AF65-F5344CB8AC3E}">
        <p14:creationId xmlns:p14="http://schemas.microsoft.com/office/powerpoint/2010/main" val="300911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HIV in Canada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75,000 are Canadians living with HIV</a:t>
            </a:r>
          </a:p>
          <a:p>
            <a:r>
              <a:rPr lang="en-US" dirty="0"/>
              <a:t>20% are unaware of their infection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Question: what are contributing factors?</a:t>
            </a:r>
            <a:r>
              <a:rPr lang="en-US" dirty="0"/>
              <a:t> </a:t>
            </a:r>
          </a:p>
          <a:p>
            <a:r>
              <a:rPr lang="en-US" dirty="0"/>
              <a:t>Men who have sex with men (MSM) represent more than half of the HIV prevalence in Canada (CATIE, 2014)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227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228548"/>
              </p:ext>
            </p:extLst>
          </p:nvPr>
        </p:nvGraphicFramePr>
        <p:xfrm>
          <a:off x="284084" y="79898"/>
          <a:ext cx="11585360" cy="6667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Acrobat Document" r:id="rId3" imgW="11658523" imgH="7543646" progId="AcroExch.Document.7">
                  <p:embed/>
                </p:oleObj>
              </mc:Choice>
              <mc:Fallback>
                <p:oleObj name="Acrobat Document" r:id="rId3" imgW="11658523" imgH="7543646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4084" y="79898"/>
                        <a:ext cx="11585360" cy="6667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6927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HIV in Ontario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Males represent 80% of the HIV+ population</a:t>
            </a:r>
          </a:p>
          <a:p>
            <a:r>
              <a:rPr lang="en-US" dirty="0"/>
              <a:t>In 2015, the majority of people with diagnosed HIV living in Ontario were residing in: </a:t>
            </a:r>
          </a:p>
          <a:p>
            <a:pPr marL="0" indent="0">
              <a:buNone/>
            </a:pPr>
            <a:r>
              <a:rPr lang="en-US" dirty="0"/>
              <a:t>Toronto(54.3%)</a:t>
            </a:r>
          </a:p>
          <a:p>
            <a:pPr marL="0" indent="0">
              <a:buNone/>
            </a:pPr>
            <a:r>
              <a:rPr lang="en-US" dirty="0"/>
              <a:t>Central East (12.1%)</a:t>
            </a:r>
          </a:p>
          <a:p>
            <a:pPr marL="0" indent="0">
              <a:buNone/>
            </a:pPr>
            <a:r>
              <a:rPr lang="en-US" dirty="0"/>
              <a:t>Central West (10.5%)</a:t>
            </a:r>
          </a:p>
          <a:p>
            <a:pPr marL="0" indent="0">
              <a:buNone/>
            </a:pPr>
            <a:r>
              <a:rPr lang="en-US" dirty="0"/>
              <a:t>Ottawa (10.2%)</a:t>
            </a:r>
          </a:p>
          <a:p>
            <a:pPr marL="0" indent="0">
              <a:buNone/>
            </a:pPr>
            <a:r>
              <a:rPr lang="en-US" dirty="0"/>
              <a:t>South West(6.8%)</a:t>
            </a:r>
          </a:p>
          <a:p>
            <a:pPr marL="0" indent="0">
              <a:buNone/>
            </a:pPr>
            <a:r>
              <a:rPr lang="en-US" dirty="0"/>
              <a:t>Eastern (3.3%)</a:t>
            </a:r>
          </a:p>
          <a:p>
            <a:pPr marL="0" indent="0">
              <a:buNone/>
            </a:pPr>
            <a:r>
              <a:rPr lang="en-US" dirty="0"/>
              <a:t>Northern (2.8%) (Ontario HIV Epidemiology and Surveillance Initiative [OHESI], 2015)</a:t>
            </a:r>
          </a:p>
        </p:txBody>
      </p:sp>
    </p:spTree>
    <p:extLst>
      <p:ext uri="{BB962C8B-B14F-4D97-AF65-F5344CB8AC3E}">
        <p14:creationId xmlns:p14="http://schemas.microsoft.com/office/powerpoint/2010/main" val="3514337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News: HIV in Ontario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“London declares 'health emergency' over rise in HIV and hepatitis C” retrieved from http://www.cbc.ca/news/canada/windsor/london-health-emergency-hiv-hepatitis-1.3634849</a:t>
            </a:r>
          </a:p>
        </p:txBody>
      </p:sp>
    </p:spTree>
    <p:extLst>
      <p:ext uri="{BB962C8B-B14F-4D97-AF65-F5344CB8AC3E}">
        <p14:creationId xmlns:p14="http://schemas.microsoft.com/office/powerpoint/2010/main" val="34493559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ACECE1E4-636E-48DB-87ED-4A76DC9337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487</TotalTime>
  <Words>848</Words>
  <Application>Microsoft Office PowerPoint</Application>
  <PresentationFormat>Custom</PresentationFormat>
  <Paragraphs>100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Quotable</vt:lpstr>
      <vt:lpstr>Acrobat Document</vt:lpstr>
      <vt:lpstr>One pill a day, can keep  HIV away</vt:lpstr>
      <vt:lpstr>Welcome &amp; Who Are We?</vt:lpstr>
      <vt:lpstr>PowerPoint Presentation</vt:lpstr>
      <vt:lpstr>PowerPoint Presentation</vt:lpstr>
      <vt:lpstr>Outline</vt:lpstr>
      <vt:lpstr>HIV in Canada</vt:lpstr>
      <vt:lpstr>PowerPoint Presentation</vt:lpstr>
      <vt:lpstr>HIV in Ontario</vt:lpstr>
      <vt:lpstr>In the News: HIV in Ontario</vt:lpstr>
      <vt:lpstr>HIV in Toronto</vt:lpstr>
      <vt:lpstr>HIV Prevention: Treatment Cascade of Care</vt:lpstr>
      <vt:lpstr>“Easier said than done” example </vt:lpstr>
      <vt:lpstr>Defining “at risk”</vt:lpstr>
      <vt:lpstr>What is Pre-Exposure Prophylaxis (PrEP)?</vt:lpstr>
      <vt:lpstr>PrEP key points</vt:lpstr>
      <vt:lpstr>PrEP as a Gateway to Primary Care</vt:lpstr>
      <vt:lpstr>How to access PrEP?</vt:lpstr>
      <vt:lpstr>How to talk PrEP?</vt:lpstr>
      <vt:lpstr>How to talk PrEP?</vt:lpstr>
      <vt:lpstr>PowerPoint Presentation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pill a day, can keep  HIV away</dc:title>
  <dc:creator>Josh</dc:creator>
  <cp:lastModifiedBy>Jsurridge</cp:lastModifiedBy>
  <cp:revision>32</cp:revision>
  <dcterms:created xsi:type="dcterms:W3CDTF">2018-03-31T02:47:07Z</dcterms:created>
  <dcterms:modified xsi:type="dcterms:W3CDTF">2018-04-18T16:21:03Z</dcterms:modified>
</cp:coreProperties>
</file>