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9"/>
  </p:notesMasterIdLst>
  <p:sldIdLst>
    <p:sldId id="256" r:id="rId2"/>
    <p:sldId id="259" r:id="rId3"/>
    <p:sldId id="315" r:id="rId4"/>
    <p:sldId id="260" r:id="rId5"/>
    <p:sldId id="262" r:id="rId6"/>
    <p:sldId id="263" r:id="rId7"/>
    <p:sldId id="265" r:id="rId8"/>
    <p:sldId id="271" r:id="rId9"/>
    <p:sldId id="274" r:id="rId10"/>
    <p:sldId id="275" r:id="rId11"/>
    <p:sldId id="276" r:id="rId12"/>
    <p:sldId id="277" r:id="rId13"/>
    <p:sldId id="279"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21" r:id="rId40"/>
    <p:sldId id="310" r:id="rId41"/>
    <p:sldId id="316" r:id="rId42"/>
    <p:sldId id="319" r:id="rId43"/>
    <p:sldId id="318" r:id="rId44"/>
    <p:sldId id="311" r:id="rId45"/>
    <p:sldId id="314" r:id="rId46"/>
    <p:sldId id="322" r:id="rId47"/>
    <p:sldId id="309" r:id="rId48"/>
  </p:sldIdLst>
  <p:sldSz cx="9144000" cy="5143500" type="screen16x9"/>
  <p:notesSz cx="6858000" cy="9144000"/>
  <p:embeddedFontLst>
    <p:embeddedFont>
      <p:font typeface="Trebuchet MS" panose="020B0603020202020204" pitchFamily="34" charset="0"/>
      <p:regular r:id="rId50"/>
      <p:bold r:id="rId51"/>
      <p:italic r:id="rId52"/>
      <p:boldItalic r:id="rId53"/>
    </p:embeddedFont>
    <p:embeddedFont>
      <p:font typeface="Merriweather" panose="020B0604020202020204" charset="0"/>
      <p:regular r:id="rId54"/>
      <p:bold r:id="rId55"/>
    </p:embeddedFont>
    <p:embeddedFont>
      <p:font typeface="Roboto" panose="020B060402020202020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
      <p:font typeface="Montserrat" panose="020B060402020202020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5F11256-E993-4D49-AFD4-6F7C9E346207}">
  <a:tblStyle styleId="{B5F11256-E993-4D49-AFD4-6F7C9E34620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60" autoAdjust="0"/>
    <p:restoredTop sz="94660"/>
  </p:normalViewPr>
  <p:slideViewPr>
    <p:cSldViewPr>
      <p:cViewPr>
        <p:scale>
          <a:sx n="120" d="100"/>
          <a:sy n="120" d="100"/>
        </p:scale>
        <p:origin x="-108"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37512728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r>
              <a:rPr lang="en-GB"/>
              <a:t>Schedule A measures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GB"/>
              <a:t>Micro Level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GB"/>
              <a:t>Psych assesment not necessary any Dr can complete EI SB</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GB"/>
              <a:t>Slow transition off ODSP.  Jame’s income assistance is reduced by 50 cents for every dollar he earns.  At the height of his employment there may be months where he receives no entitlement for money but receives drug coverage.  Eventually he has several months with zero income assistance and is transitioned off ODSP income supports but maintains drug coverage, dental coverage and eye care.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8450" rtl="0">
              <a:spcBef>
                <a:spcPts val="0"/>
              </a:spcBef>
              <a:spcAft>
                <a:spcPts val="0"/>
              </a:spcAft>
              <a:buSzPts val="1100"/>
              <a:buChar char="-"/>
            </a:pPr>
            <a:r>
              <a:rPr lang="en-GB"/>
              <a:t>Pt hears about DTC from National Benefits Authority which takes 30% of it if approved!</a:t>
            </a:r>
          </a:p>
          <a:p>
            <a:pPr marL="457200" lvl="0" indent="-298450" rtl="0">
              <a:spcBef>
                <a:spcPts val="0"/>
              </a:spcBef>
              <a:buSzPts val="1100"/>
              <a:buChar char="-"/>
            </a:pPr>
            <a:r>
              <a:rPr lang="en-GB"/>
              <a:t>Many claims initially rejected but high rates of approval on reconsideration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r>
              <a:rPr lang="en-GB"/>
              <a:t>Re mention lembi website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GB"/>
              <a:t>Speak about how, because of our drugs, pt has bad teeth (dry mouth) and diabetes and obesity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GB"/>
              <a:t>Lund, C. (2017). </a:t>
            </a:r>
            <a:r>
              <a:rPr lang="en-GB" i="1"/>
              <a:t>Perinatal Mental Health Project</a:t>
            </a:r>
            <a:r>
              <a:rPr lang="en-GB"/>
              <a:t>. University of Capetown.  Retrieved November 27 2017 from https://pmhp.za.org/resources/mmh-facts/consequences/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GB"/>
              <a:t>Intervening in poverty and MHI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GB"/>
              <a:t>Meso Level Intervention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125"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Shape 11"/>
          <p:cNvSpPr txBox="1">
            <a:spLocks noGrp="1"/>
          </p:cNvSpPr>
          <p:nvPr>
            <p:ph type="ctrTitle"/>
          </p:nvPr>
        </p:nvSpPr>
        <p:spPr>
          <a:xfrm>
            <a:off x="311700" y="539725"/>
            <a:ext cx="8520600" cy="1282500"/>
          </a:xfrm>
          <a:prstGeom prst="rect">
            <a:avLst/>
          </a:prstGeom>
        </p:spPr>
        <p:txBody>
          <a:bodyPr wrap="square" lIns="91425" tIns="91425" rIns="91425" bIns="91425" anchor="t" anchorCtr="0"/>
          <a:lstStyle>
            <a:lvl1pPr lvl="0">
              <a:spcBef>
                <a:spcPts val="0"/>
              </a:spcBef>
              <a:buSzPts val="3600"/>
              <a:buNone/>
              <a:defRPr sz="3600"/>
            </a:lvl1pPr>
            <a:lvl2pPr lvl="1">
              <a:spcBef>
                <a:spcPts val="0"/>
              </a:spcBef>
              <a:buSzPts val="3600"/>
              <a:buNone/>
              <a:defRPr sz="3600"/>
            </a:lvl2pPr>
            <a:lvl3pPr lvl="2">
              <a:spcBef>
                <a:spcPts val="0"/>
              </a:spcBef>
              <a:buSzPts val="3600"/>
              <a:buNone/>
              <a:defRPr sz="3600"/>
            </a:lvl3pPr>
            <a:lvl4pPr lvl="3">
              <a:spcBef>
                <a:spcPts val="0"/>
              </a:spcBef>
              <a:buSzPts val="3600"/>
              <a:buNone/>
              <a:defRPr sz="3600"/>
            </a:lvl4pPr>
            <a:lvl5pPr lvl="4">
              <a:spcBef>
                <a:spcPts val="0"/>
              </a:spcBef>
              <a:buSzPts val="3600"/>
              <a:buNone/>
              <a:defRPr sz="3600"/>
            </a:lvl5pPr>
            <a:lvl6pPr lvl="5">
              <a:spcBef>
                <a:spcPts val="0"/>
              </a:spcBef>
              <a:buSzPts val="3600"/>
              <a:buNone/>
              <a:defRPr sz="3600"/>
            </a:lvl6pPr>
            <a:lvl7pPr lvl="6">
              <a:spcBef>
                <a:spcPts val="0"/>
              </a:spcBef>
              <a:buSzPts val="3600"/>
              <a:buNone/>
              <a:defRPr sz="3600"/>
            </a:lvl7pPr>
            <a:lvl8pPr lvl="7">
              <a:spcBef>
                <a:spcPts val="0"/>
              </a:spcBef>
              <a:buSzPts val="3600"/>
              <a:buNone/>
              <a:defRPr sz="3600"/>
            </a:lvl8pPr>
            <a:lvl9pPr lvl="8">
              <a:spcBef>
                <a:spcPts val="0"/>
              </a:spcBef>
              <a:buSzPts val="3600"/>
              <a:buNone/>
              <a:defRPr sz="3600"/>
            </a:lvl9pPr>
          </a:lstStyle>
          <a:p>
            <a:endParaRPr/>
          </a:p>
        </p:txBody>
      </p:sp>
      <p:sp>
        <p:nvSpPr>
          <p:cNvPr id="12" name="Shape 12"/>
          <p:cNvSpPr txBox="1">
            <a:spLocks noGrp="1"/>
          </p:cNvSpPr>
          <p:nvPr>
            <p:ph type="subTitle" idx="1"/>
          </p:nvPr>
        </p:nvSpPr>
        <p:spPr>
          <a:xfrm>
            <a:off x="311700" y="1878560"/>
            <a:ext cx="4242600" cy="738300"/>
          </a:xfrm>
          <a:prstGeom prst="rect">
            <a:avLst/>
          </a:prstGeom>
        </p:spPr>
        <p:txBody>
          <a:bodyPr wrap="square" lIns="91425" tIns="91425" rIns="91425" bIns="91425" anchor="t" anchorCtr="0"/>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11750" y="831175"/>
            <a:ext cx="5334900" cy="1244700"/>
          </a:xfrm>
          <a:prstGeom prst="rect">
            <a:avLst/>
          </a:prstGeom>
        </p:spPr>
        <p:txBody>
          <a:bodyPr wrap="square" lIns="91425" tIns="91425" rIns="91425" bIns="91425" anchor="b" anchorCtr="0"/>
          <a:lstStyle>
            <a:lvl1pPr lvl="0">
              <a:spcBef>
                <a:spcPts val="0"/>
              </a:spcBef>
              <a:buClr>
                <a:schemeClr val="lt1"/>
              </a:buClr>
              <a:buSzPts val="10000"/>
              <a:buNone/>
              <a:defRPr sz="10000">
                <a:solidFill>
                  <a:schemeClr val="lt1"/>
                </a:solidFill>
              </a:defRPr>
            </a:lvl1pPr>
            <a:lvl2pPr lvl="1">
              <a:spcBef>
                <a:spcPts val="0"/>
              </a:spcBef>
              <a:buClr>
                <a:schemeClr val="lt1"/>
              </a:buClr>
              <a:buSzPts val="10000"/>
              <a:buNone/>
              <a:defRPr sz="10000">
                <a:solidFill>
                  <a:schemeClr val="lt1"/>
                </a:solidFill>
              </a:defRPr>
            </a:lvl2pPr>
            <a:lvl3pPr lvl="2">
              <a:spcBef>
                <a:spcPts val="0"/>
              </a:spcBef>
              <a:buClr>
                <a:schemeClr val="lt1"/>
              </a:buClr>
              <a:buSzPts val="10000"/>
              <a:buNone/>
              <a:defRPr sz="10000">
                <a:solidFill>
                  <a:schemeClr val="lt1"/>
                </a:solidFill>
              </a:defRPr>
            </a:lvl3pPr>
            <a:lvl4pPr lvl="3">
              <a:spcBef>
                <a:spcPts val="0"/>
              </a:spcBef>
              <a:buClr>
                <a:schemeClr val="lt1"/>
              </a:buClr>
              <a:buSzPts val="10000"/>
              <a:buNone/>
              <a:defRPr sz="10000">
                <a:solidFill>
                  <a:schemeClr val="lt1"/>
                </a:solidFill>
              </a:defRPr>
            </a:lvl4pPr>
            <a:lvl5pPr lvl="4">
              <a:spcBef>
                <a:spcPts val="0"/>
              </a:spcBef>
              <a:buClr>
                <a:schemeClr val="lt1"/>
              </a:buClr>
              <a:buSzPts val="10000"/>
              <a:buNone/>
              <a:defRPr sz="10000">
                <a:solidFill>
                  <a:schemeClr val="lt1"/>
                </a:solidFill>
              </a:defRPr>
            </a:lvl5pPr>
            <a:lvl6pPr lvl="5">
              <a:spcBef>
                <a:spcPts val="0"/>
              </a:spcBef>
              <a:buClr>
                <a:schemeClr val="lt1"/>
              </a:buClr>
              <a:buSzPts val="10000"/>
              <a:buNone/>
              <a:defRPr sz="10000">
                <a:solidFill>
                  <a:schemeClr val="lt1"/>
                </a:solidFill>
              </a:defRPr>
            </a:lvl6pPr>
            <a:lvl7pPr lvl="6">
              <a:spcBef>
                <a:spcPts val="0"/>
              </a:spcBef>
              <a:buClr>
                <a:schemeClr val="lt1"/>
              </a:buClr>
              <a:buSzPts val="10000"/>
              <a:buNone/>
              <a:defRPr sz="10000">
                <a:solidFill>
                  <a:schemeClr val="lt1"/>
                </a:solidFill>
              </a:defRPr>
            </a:lvl7pPr>
            <a:lvl8pPr lvl="7">
              <a:spcBef>
                <a:spcPts val="0"/>
              </a:spcBef>
              <a:buClr>
                <a:schemeClr val="lt1"/>
              </a:buClr>
              <a:buSzPts val="10000"/>
              <a:buNone/>
              <a:defRPr sz="10000">
                <a:solidFill>
                  <a:schemeClr val="lt1"/>
                </a:solidFill>
              </a:defRPr>
            </a:lvl8pPr>
            <a:lvl9pPr lvl="8">
              <a:spcBef>
                <a:spcPts val="0"/>
              </a:spcBef>
              <a:buClr>
                <a:schemeClr val="lt1"/>
              </a:buClr>
              <a:buSzPts val="10000"/>
              <a:buNone/>
              <a:defRPr sz="10000">
                <a:solidFill>
                  <a:schemeClr val="lt1"/>
                </a:solidFill>
              </a:defRPr>
            </a:lvl9pPr>
          </a:lstStyle>
          <a:p>
            <a:endParaRPr/>
          </a:p>
        </p:txBody>
      </p:sp>
      <p:sp>
        <p:nvSpPr>
          <p:cNvPr id="56" name="Shape 56"/>
          <p:cNvSpPr txBox="1">
            <a:spLocks noGrp="1"/>
          </p:cNvSpPr>
          <p:nvPr>
            <p:ph type="body" idx="1"/>
          </p:nvPr>
        </p:nvSpPr>
        <p:spPr>
          <a:xfrm>
            <a:off x="311700" y="2121425"/>
            <a:ext cx="5334900" cy="942600"/>
          </a:xfrm>
          <a:prstGeom prst="rect">
            <a:avLst/>
          </a:prstGeom>
        </p:spPr>
        <p:txBody>
          <a:bodyPr wrap="square" lIns="91425" tIns="91425" rIns="91425" bIns="91425" anchor="t" anchorCtr="0"/>
          <a:lstStyle>
            <a:lvl1pPr lvl="0">
              <a:spcBef>
                <a:spcPts val="0"/>
              </a:spcBef>
              <a:buClr>
                <a:schemeClr val="accent2"/>
              </a:buClr>
              <a:buSzPts val="1300"/>
              <a:buChar char="●"/>
              <a:defRPr>
                <a:solidFill>
                  <a:schemeClr val="accent2"/>
                </a:solidFill>
              </a:defRPr>
            </a:lvl1pPr>
            <a:lvl2pPr lvl="1">
              <a:spcBef>
                <a:spcPts val="0"/>
              </a:spcBef>
              <a:buClr>
                <a:schemeClr val="accent2"/>
              </a:buClr>
              <a:buSzPts val="1100"/>
              <a:buChar char="○"/>
              <a:defRPr>
                <a:solidFill>
                  <a:schemeClr val="accent2"/>
                </a:solidFill>
              </a:defRPr>
            </a:lvl2pPr>
            <a:lvl3pPr lvl="2">
              <a:spcBef>
                <a:spcPts val="0"/>
              </a:spcBef>
              <a:buClr>
                <a:schemeClr val="accent2"/>
              </a:buClr>
              <a:buSzPts val="1100"/>
              <a:buChar char="■"/>
              <a:defRPr>
                <a:solidFill>
                  <a:schemeClr val="accent2"/>
                </a:solidFill>
              </a:defRPr>
            </a:lvl3pPr>
            <a:lvl4pPr lvl="3">
              <a:spcBef>
                <a:spcPts val="0"/>
              </a:spcBef>
              <a:buClr>
                <a:schemeClr val="accent2"/>
              </a:buClr>
              <a:buSzPts val="1100"/>
              <a:buChar char="●"/>
              <a:defRPr>
                <a:solidFill>
                  <a:schemeClr val="accent2"/>
                </a:solidFill>
              </a:defRPr>
            </a:lvl4pPr>
            <a:lvl5pPr lvl="4">
              <a:spcBef>
                <a:spcPts val="0"/>
              </a:spcBef>
              <a:buClr>
                <a:schemeClr val="accent2"/>
              </a:buClr>
              <a:buSzPts val="1100"/>
              <a:buChar char="○"/>
              <a:defRPr>
                <a:solidFill>
                  <a:schemeClr val="accent2"/>
                </a:solidFill>
              </a:defRPr>
            </a:lvl5pPr>
            <a:lvl6pPr lvl="5">
              <a:spcBef>
                <a:spcPts val="0"/>
              </a:spcBef>
              <a:buClr>
                <a:schemeClr val="accent2"/>
              </a:buClr>
              <a:buSzPts val="1100"/>
              <a:buChar char="■"/>
              <a:defRPr>
                <a:solidFill>
                  <a:schemeClr val="accent2"/>
                </a:solidFill>
              </a:defRPr>
            </a:lvl6pPr>
            <a:lvl7pPr lvl="6">
              <a:spcBef>
                <a:spcPts val="0"/>
              </a:spcBef>
              <a:buClr>
                <a:schemeClr val="accent2"/>
              </a:buClr>
              <a:buSzPts val="1100"/>
              <a:buChar char="●"/>
              <a:defRPr>
                <a:solidFill>
                  <a:schemeClr val="accent2"/>
                </a:solidFill>
              </a:defRPr>
            </a:lvl7pPr>
            <a:lvl8pPr lvl="7">
              <a:spcBef>
                <a:spcPts val="0"/>
              </a:spcBef>
              <a:buClr>
                <a:schemeClr val="accent2"/>
              </a:buClr>
              <a:buSzPts val="1100"/>
              <a:buChar char="○"/>
              <a:defRPr>
                <a:solidFill>
                  <a:schemeClr val="accent2"/>
                </a:solidFill>
              </a:defRPr>
            </a:lvl8pPr>
            <a:lvl9pPr lvl="8">
              <a:spcBef>
                <a:spcPts val="0"/>
              </a:spcBef>
              <a:buClr>
                <a:schemeClr val="accent2"/>
              </a:buClr>
              <a:buSzPts val="1100"/>
              <a:buChar char="■"/>
              <a:defRPr>
                <a:solidFill>
                  <a:schemeClr val="accent2"/>
                </a:solidFill>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822960" y="214953"/>
            <a:ext cx="7543800" cy="1088100"/>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3F3F3F"/>
              </a:buClr>
              <a:buSzPts val="2800"/>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buSzPts val="2800"/>
              <a:buNone/>
              <a:defRPr sz="1800"/>
            </a:lvl2pPr>
            <a:lvl3pPr lvl="2" indent="0" rtl="0">
              <a:spcBef>
                <a:spcPts val="0"/>
              </a:spcBef>
              <a:buSzPts val="2800"/>
              <a:buNone/>
              <a:defRPr sz="1800"/>
            </a:lvl3pPr>
            <a:lvl4pPr lvl="3" indent="0" rtl="0">
              <a:spcBef>
                <a:spcPts val="0"/>
              </a:spcBef>
              <a:buSzPts val="2800"/>
              <a:buNone/>
              <a:defRPr sz="1800"/>
            </a:lvl4pPr>
            <a:lvl5pPr lvl="4" indent="0" rtl="0">
              <a:spcBef>
                <a:spcPts val="0"/>
              </a:spcBef>
              <a:buSzPts val="2800"/>
              <a:buNone/>
              <a:defRPr sz="1800"/>
            </a:lvl5pPr>
            <a:lvl6pPr lvl="5" indent="0" rtl="0">
              <a:spcBef>
                <a:spcPts val="0"/>
              </a:spcBef>
              <a:buSzPts val="2800"/>
              <a:buNone/>
              <a:defRPr sz="1800"/>
            </a:lvl6pPr>
            <a:lvl7pPr lvl="6" indent="0" rtl="0">
              <a:spcBef>
                <a:spcPts val="0"/>
              </a:spcBef>
              <a:buSzPts val="2800"/>
              <a:buNone/>
              <a:defRPr sz="1800"/>
            </a:lvl7pPr>
            <a:lvl8pPr lvl="7" indent="0" rtl="0">
              <a:spcBef>
                <a:spcPts val="0"/>
              </a:spcBef>
              <a:buSzPts val="2800"/>
              <a:buNone/>
              <a:defRPr sz="1800"/>
            </a:lvl8pPr>
            <a:lvl9pPr lvl="8" indent="0" rtl="0">
              <a:spcBef>
                <a:spcPts val="0"/>
              </a:spcBef>
              <a:buSzPts val="2800"/>
              <a:buNone/>
              <a:defRPr sz="1800"/>
            </a:lvl9pPr>
          </a:lstStyle>
          <a:p>
            <a:endParaRPr/>
          </a:p>
        </p:txBody>
      </p:sp>
      <p:sp>
        <p:nvSpPr>
          <p:cNvPr id="62" name="Shape 62"/>
          <p:cNvSpPr txBox="1">
            <a:spLocks noGrp="1"/>
          </p:cNvSpPr>
          <p:nvPr>
            <p:ph type="body" idx="1"/>
          </p:nvPr>
        </p:nvSpPr>
        <p:spPr>
          <a:xfrm>
            <a:off x="822959" y="1384300"/>
            <a:ext cx="7543800" cy="30174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299999" marR="0" lvl="6" indent="-1442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499999" marR="0" lvl="7" indent="-1410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700000" marR="0" lvl="8" indent="-1506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822961" y="4844839"/>
            <a:ext cx="1854300" cy="2739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2764639" y="4844839"/>
            <a:ext cx="3617100" cy="2739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7425344" y="4844839"/>
            <a:ext cx="984000" cy="273900"/>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GB" sz="1050" b="0" i="0" u="none" strike="noStrike" cap="none">
                <a:solidFill>
                  <a:srgbClr val="073E87"/>
                </a:solidFill>
                <a:latin typeface="Calibri"/>
                <a:ea typeface="Calibri"/>
                <a:cs typeface="Calibri"/>
                <a:sym typeface="Calibri"/>
              </a:rPr>
              <a:t>‹#›</a:t>
            </a:fld>
            <a:endParaRPr lang="en-GB" sz="1050" b="0" i="0" u="none" strike="noStrike" cap="none">
              <a:solidFill>
                <a:srgbClr val="073E87"/>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14"/>
        <p:cNvGrpSpPr/>
        <p:nvPr/>
      </p:nvGrpSpPr>
      <p:grpSpPr>
        <a:xfrm>
          <a:off x="0" y="0"/>
          <a:ext cx="0" cy="0"/>
          <a:chOff x="0" y="0"/>
          <a:chExt cx="0" cy="0"/>
        </a:xfrm>
      </p:grpSpPr>
      <p:sp>
        <p:nvSpPr>
          <p:cNvPr id="15" name="Shape 15"/>
          <p:cNvSpPr/>
          <p:nvPr/>
        </p:nvSpPr>
        <p:spPr>
          <a:xfrm>
            <a:off x="0" y="48099"/>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Shape 17"/>
          <p:cNvSpPr txBox="1">
            <a:spLocks noGrp="1"/>
          </p:cNvSpPr>
          <p:nvPr>
            <p:ph type="title"/>
          </p:nvPr>
        </p:nvSpPr>
        <p:spPr>
          <a:xfrm>
            <a:off x="311700" y="539725"/>
            <a:ext cx="8520600" cy="1282500"/>
          </a:xfrm>
          <a:prstGeom prst="rect">
            <a:avLst/>
          </a:prstGeom>
        </p:spPr>
        <p:txBody>
          <a:bodyPr wrap="square" lIns="91425" tIns="91425" rIns="91425" bIns="91425" anchor="t" anchorCtr="0"/>
          <a:lstStyle>
            <a:lvl1pPr lvl="0">
              <a:spcBef>
                <a:spcPts val="0"/>
              </a:spcBef>
              <a:buSzPts val="3600"/>
              <a:buNone/>
              <a:defRPr sz="3600"/>
            </a:lvl1pPr>
            <a:lvl2pPr lvl="1">
              <a:spcBef>
                <a:spcPts val="0"/>
              </a:spcBef>
              <a:buSzPts val="3600"/>
              <a:buNone/>
              <a:defRPr sz="3600"/>
            </a:lvl2pPr>
            <a:lvl3pPr lvl="2">
              <a:spcBef>
                <a:spcPts val="0"/>
              </a:spcBef>
              <a:buSzPts val="3600"/>
              <a:buNone/>
              <a:defRPr sz="3600"/>
            </a:lvl3pPr>
            <a:lvl4pPr lvl="3">
              <a:spcBef>
                <a:spcPts val="0"/>
              </a:spcBef>
              <a:buSzPts val="3600"/>
              <a:buNone/>
              <a:defRPr sz="3600"/>
            </a:lvl4pPr>
            <a:lvl5pPr lvl="4">
              <a:spcBef>
                <a:spcPts val="0"/>
              </a:spcBef>
              <a:buSzPts val="3600"/>
              <a:buNone/>
              <a:defRPr sz="3600"/>
            </a:lvl5pPr>
            <a:lvl6pPr lvl="5">
              <a:spcBef>
                <a:spcPts val="0"/>
              </a:spcBef>
              <a:buSzPts val="3600"/>
              <a:buNone/>
              <a:defRPr sz="3600"/>
            </a:lvl6pPr>
            <a:lvl7pPr lvl="6">
              <a:spcBef>
                <a:spcPts val="0"/>
              </a:spcBef>
              <a:buSzPts val="3600"/>
              <a:buNone/>
              <a:defRPr sz="3600"/>
            </a:lvl7pPr>
            <a:lvl8pPr lvl="7">
              <a:spcBef>
                <a:spcPts val="0"/>
              </a:spcBef>
              <a:buSzPts val="3600"/>
              <a:buNone/>
              <a:defRPr sz="3600"/>
            </a:lvl8pPr>
            <a:lvl9pPr lvl="8">
              <a:spcBef>
                <a:spcPts val="0"/>
              </a:spcBef>
              <a:buSzPts val="3600"/>
              <a:buNone/>
              <a:defRPr sz="36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solidFill>
                  <a:schemeClr val="accent1"/>
                </a:solidFill>
              </a:rPr>
              <a:t>‹#›</a:t>
            </a:fld>
            <a:endParaRPr lang="en-GB">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21" name="Shape 21"/>
          <p:cNvSpPr/>
          <p:nvPr/>
        </p:nvSpPr>
        <p:spPr>
          <a:xfrm>
            <a:off x="0" y="44125"/>
            <a:ext cx="4313625" cy="4399375"/>
          </a:xfrm>
          <a:custGeom>
            <a:avLst/>
            <a:gdLst/>
            <a:ahLst/>
            <a:cxnLst/>
            <a:rect l="0" t="0" r="0" b="0"/>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avLst/>
            <a:gdLst/>
            <a:ahLst/>
            <a:cxnLst/>
            <a:rect l="0" t="0" r="0" b="0"/>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Shape 23"/>
          <p:cNvSpPr txBox="1">
            <a:spLocks noGrp="1"/>
          </p:cNvSpPr>
          <p:nvPr>
            <p:ph type="title"/>
          </p:nvPr>
        </p:nvSpPr>
        <p:spPr>
          <a:xfrm>
            <a:off x="311725" y="500925"/>
            <a:ext cx="3706500" cy="2508900"/>
          </a:xfrm>
          <a:prstGeom prst="rect">
            <a:avLst/>
          </a:prstGeom>
        </p:spPr>
        <p:txBody>
          <a:bodyPr wrap="square" lIns="91425" tIns="91425" rIns="91425" bIns="91425" anchor="t" anchorCtr="0"/>
          <a:lstStyle>
            <a:lvl1pPr lvl="0">
              <a:spcBef>
                <a:spcPts val="0"/>
              </a:spcBef>
              <a:buClr>
                <a:schemeClr val="lt1"/>
              </a:buClr>
              <a:buSzPts val="2800"/>
              <a:buNone/>
              <a:defRPr>
                <a:solidFill>
                  <a:schemeClr val="lt1"/>
                </a:solidFill>
              </a:defRPr>
            </a:lvl1pPr>
            <a:lvl2pPr lvl="1">
              <a:spcBef>
                <a:spcPts val="0"/>
              </a:spcBef>
              <a:buClr>
                <a:schemeClr val="lt1"/>
              </a:buClr>
              <a:buSzPts val="2800"/>
              <a:buNone/>
              <a:defRPr>
                <a:solidFill>
                  <a:schemeClr val="lt1"/>
                </a:solidFill>
              </a:defRPr>
            </a:lvl2pPr>
            <a:lvl3pPr lvl="2">
              <a:spcBef>
                <a:spcPts val="0"/>
              </a:spcBef>
              <a:buClr>
                <a:schemeClr val="lt1"/>
              </a:buClr>
              <a:buSzPts val="2800"/>
              <a:buNone/>
              <a:defRPr>
                <a:solidFill>
                  <a:schemeClr val="lt1"/>
                </a:solidFill>
              </a:defRPr>
            </a:lvl3pPr>
            <a:lvl4pPr lvl="3">
              <a:spcBef>
                <a:spcPts val="0"/>
              </a:spcBef>
              <a:buClr>
                <a:schemeClr val="lt1"/>
              </a:buClr>
              <a:buSzPts val="2800"/>
              <a:buNone/>
              <a:defRPr>
                <a:solidFill>
                  <a:schemeClr val="lt1"/>
                </a:solidFill>
              </a:defRPr>
            </a:lvl4pPr>
            <a:lvl5pPr lvl="4">
              <a:spcBef>
                <a:spcPts val="0"/>
              </a:spcBef>
              <a:buClr>
                <a:schemeClr val="lt1"/>
              </a:buClr>
              <a:buSzPts val="2800"/>
              <a:buNone/>
              <a:defRPr>
                <a:solidFill>
                  <a:schemeClr val="lt1"/>
                </a:solidFill>
              </a:defRPr>
            </a:lvl5pPr>
            <a:lvl6pPr lvl="5">
              <a:spcBef>
                <a:spcPts val="0"/>
              </a:spcBef>
              <a:buClr>
                <a:schemeClr val="lt1"/>
              </a:buClr>
              <a:buSzPts val="2800"/>
              <a:buNone/>
              <a:defRPr>
                <a:solidFill>
                  <a:schemeClr val="lt1"/>
                </a:solidFill>
              </a:defRPr>
            </a:lvl6pPr>
            <a:lvl7pPr lvl="6">
              <a:spcBef>
                <a:spcPts val="0"/>
              </a:spcBef>
              <a:buClr>
                <a:schemeClr val="lt1"/>
              </a:buClr>
              <a:buSzPts val="2800"/>
              <a:buNone/>
              <a:defRPr>
                <a:solidFill>
                  <a:schemeClr val="lt1"/>
                </a:solidFill>
              </a:defRPr>
            </a:lvl7pPr>
            <a:lvl8pPr lvl="7">
              <a:spcBef>
                <a:spcPts val="0"/>
              </a:spcBef>
              <a:buClr>
                <a:schemeClr val="lt1"/>
              </a:buClr>
              <a:buSzPts val="2800"/>
              <a:buNone/>
              <a:defRPr>
                <a:solidFill>
                  <a:schemeClr val="lt1"/>
                </a:solidFill>
              </a:defRPr>
            </a:lvl8pPr>
            <a:lvl9pPr lvl="8">
              <a:spcBef>
                <a:spcPts val="0"/>
              </a:spcBef>
              <a:buClr>
                <a:schemeClr val="lt1"/>
              </a:buClr>
              <a:buSzPts val="2800"/>
              <a:buNone/>
              <a:defRPr>
                <a:solidFill>
                  <a:schemeClr val="lt1"/>
                </a:solidFill>
              </a:defRPr>
            </a:lvl9pPr>
          </a:lstStyle>
          <a:p>
            <a:endParaRPr/>
          </a:p>
        </p:txBody>
      </p:sp>
      <p:sp>
        <p:nvSpPr>
          <p:cNvPr id="24" name="Shape 24"/>
          <p:cNvSpPr txBox="1">
            <a:spLocks noGrp="1"/>
          </p:cNvSpPr>
          <p:nvPr>
            <p:ph type="body" idx="1"/>
          </p:nvPr>
        </p:nvSpPr>
        <p:spPr>
          <a:xfrm>
            <a:off x="4644675" y="500925"/>
            <a:ext cx="4166400" cy="40986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28" name="Shape 28"/>
          <p:cNvSpPr txBox="1">
            <a:spLocks noGrp="1"/>
          </p:cNvSpPr>
          <p:nvPr>
            <p:ph type="title"/>
          </p:nvPr>
        </p:nvSpPr>
        <p:spPr>
          <a:xfrm>
            <a:off x="311725" y="500925"/>
            <a:ext cx="8520600" cy="623700"/>
          </a:xfrm>
          <a:prstGeom prst="rect">
            <a:avLst/>
          </a:prstGeom>
        </p:spPr>
        <p:txBody>
          <a:bodyPr wrap="square" lIns="91425" tIns="91425" rIns="91425" bIns="91425" anchor="t" anchorCtr="0"/>
          <a:lstStyle>
            <a:lvl1pPr lvl="0">
              <a:spcBef>
                <a:spcPts val="0"/>
              </a:spcBef>
              <a:buClr>
                <a:schemeClr val="lt1"/>
              </a:buClr>
              <a:buSzPts val="2800"/>
              <a:buNone/>
              <a:defRPr>
                <a:solidFill>
                  <a:schemeClr val="lt1"/>
                </a:solidFill>
              </a:defRPr>
            </a:lvl1pPr>
            <a:lvl2pPr lvl="1">
              <a:spcBef>
                <a:spcPts val="0"/>
              </a:spcBef>
              <a:buClr>
                <a:schemeClr val="lt1"/>
              </a:buClr>
              <a:buSzPts val="2800"/>
              <a:buNone/>
              <a:defRPr>
                <a:solidFill>
                  <a:schemeClr val="lt1"/>
                </a:solidFill>
              </a:defRPr>
            </a:lvl2pPr>
            <a:lvl3pPr lvl="2">
              <a:spcBef>
                <a:spcPts val="0"/>
              </a:spcBef>
              <a:buClr>
                <a:schemeClr val="lt1"/>
              </a:buClr>
              <a:buSzPts val="2800"/>
              <a:buNone/>
              <a:defRPr>
                <a:solidFill>
                  <a:schemeClr val="lt1"/>
                </a:solidFill>
              </a:defRPr>
            </a:lvl3pPr>
            <a:lvl4pPr lvl="3">
              <a:spcBef>
                <a:spcPts val="0"/>
              </a:spcBef>
              <a:buClr>
                <a:schemeClr val="lt1"/>
              </a:buClr>
              <a:buSzPts val="2800"/>
              <a:buNone/>
              <a:defRPr>
                <a:solidFill>
                  <a:schemeClr val="lt1"/>
                </a:solidFill>
              </a:defRPr>
            </a:lvl4pPr>
            <a:lvl5pPr lvl="4">
              <a:spcBef>
                <a:spcPts val="0"/>
              </a:spcBef>
              <a:buClr>
                <a:schemeClr val="lt1"/>
              </a:buClr>
              <a:buSzPts val="2800"/>
              <a:buNone/>
              <a:defRPr>
                <a:solidFill>
                  <a:schemeClr val="lt1"/>
                </a:solidFill>
              </a:defRPr>
            </a:lvl5pPr>
            <a:lvl6pPr lvl="5">
              <a:spcBef>
                <a:spcPts val="0"/>
              </a:spcBef>
              <a:buClr>
                <a:schemeClr val="lt1"/>
              </a:buClr>
              <a:buSzPts val="2800"/>
              <a:buNone/>
              <a:defRPr>
                <a:solidFill>
                  <a:schemeClr val="lt1"/>
                </a:solidFill>
              </a:defRPr>
            </a:lvl6pPr>
            <a:lvl7pPr lvl="6">
              <a:spcBef>
                <a:spcPts val="0"/>
              </a:spcBef>
              <a:buClr>
                <a:schemeClr val="lt1"/>
              </a:buClr>
              <a:buSzPts val="2800"/>
              <a:buNone/>
              <a:defRPr>
                <a:solidFill>
                  <a:schemeClr val="lt1"/>
                </a:solidFill>
              </a:defRPr>
            </a:lvl7pPr>
            <a:lvl8pPr lvl="7">
              <a:spcBef>
                <a:spcPts val="0"/>
              </a:spcBef>
              <a:buClr>
                <a:schemeClr val="lt1"/>
              </a:buClr>
              <a:buSzPts val="2800"/>
              <a:buNone/>
              <a:defRPr>
                <a:solidFill>
                  <a:schemeClr val="lt1"/>
                </a:solidFill>
              </a:defRPr>
            </a:lvl8pPr>
            <a:lvl9pPr lvl="8">
              <a:spcBef>
                <a:spcPts val="0"/>
              </a:spcBef>
              <a:buClr>
                <a:schemeClr val="lt1"/>
              </a:buClr>
              <a:buSzPts val="2800"/>
              <a:buNone/>
              <a:defRPr>
                <a:solidFill>
                  <a:schemeClr val="lt1"/>
                </a:solidFill>
              </a:defRPr>
            </a:lvl9pPr>
          </a:lstStyle>
          <a:p>
            <a:endParaRPr/>
          </a:p>
        </p:txBody>
      </p:sp>
      <p:sp>
        <p:nvSpPr>
          <p:cNvPr id="29" name="Shape 29"/>
          <p:cNvSpPr txBox="1">
            <a:spLocks noGrp="1"/>
          </p:cNvSpPr>
          <p:nvPr>
            <p:ph type="body" idx="1"/>
          </p:nvPr>
        </p:nvSpPr>
        <p:spPr>
          <a:xfrm>
            <a:off x="311700" y="1505700"/>
            <a:ext cx="3999900" cy="30762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30" name="Shape 30"/>
          <p:cNvSpPr txBox="1">
            <a:spLocks noGrp="1"/>
          </p:cNvSpPr>
          <p:nvPr>
            <p:ph type="body" idx="2"/>
          </p:nvPr>
        </p:nvSpPr>
        <p:spPr>
          <a:xfrm>
            <a:off x="4832400" y="1505700"/>
            <a:ext cx="3999900" cy="30762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34" name="Shape 34"/>
          <p:cNvSpPr txBox="1">
            <a:spLocks noGrp="1"/>
          </p:cNvSpPr>
          <p:nvPr>
            <p:ph type="title"/>
          </p:nvPr>
        </p:nvSpPr>
        <p:spPr>
          <a:xfrm>
            <a:off x="311725" y="500925"/>
            <a:ext cx="8520600" cy="623700"/>
          </a:xfrm>
          <a:prstGeom prst="rect">
            <a:avLst/>
          </a:prstGeom>
        </p:spPr>
        <p:txBody>
          <a:bodyPr wrap="square" lIns="91425" tIns="91425" rIns="91425" bIns="91425" anchor="t" anchorCtr="0"/>
          <a:lstStyle>
            <a:lvl1pPr lvl="0">
              <a:spcBef>
                <a:spcPts val="0"/>
              </a:spcBef>
              <a:buClr>
                <a:schemeClr val="lt1"/>
              </a:buClr>
              <a:buSzPts val="2800"/>
              <a:buNone/>
              <a:defRPr>
                <a:solidFill>
                  <a:schemeClr val="lt1"/>
                </a:solidFill>
              </a:defRPr>
            </a:lvl1pPr>
            <a:lvl2pPr lvl="1">
              <a:spcBef>
                <a:spcPts val="0"/>
              </a:spcBef>
              <a:buClr>
                <a:schemeClr val="lt1"/>
              </a:buClr>
              <a:buSzPts val="2800"/>
              <a:buNone/>
              <a:defRPr>
                <a:solidFill>
                  <a:schemeClr val="lt1"/>
                </a:solidFill>
              </a:defRPr>
            </a:lvl2pPr>
            <a:lvl3pPr lvl="2">
              <a:spcBef>
                <a:spcPts val="0"/>
              </a:spcBef>
              <a:buClr>
                <a:schemeClr val="lt1"/>
              </a:buClr>
              <a:buSzPts val="2800"/>
              <a:buNone/>
              <a:defRPr>
                <a:solidFill>
                  <a:schemeClr val="lt1"/>
                </a:solidFill>
              </a:defRPr>
            </a:lvl3pPr>
            <a:lvl4pPr lvl="3">
              <a:spcBef>
                <a:spcPts val="0"/>
              </a:spcBef>
              <a:buClr>
                <a:schemeClr val="lt1"/>
              </a:buClr>
              <a:buSzPts val="2800"/>
              <a:buNone/>
              <a:defRPr>
                <a:solidFill>
                  <a:schemeClr val="lt1"/>
                </a:solidFill>
              </a:defRPr>
            </a:lvl4pPr>
            <a:lvl5pPr lvl="4">
              <a:spcBef>
                <a:spcPts val="0"/>
              </a:spcBef>
              <a:buClr>
                <a:schemeClr val="lt1"/>
              </a:buClr>
              <a:buSzPts val="2800"/>
              <a:buNone/>
              <a:defRPr>
                <a:solidFill>
                  <a:schemeClr val="lt1"/>
                </a:solidFill>
              </a:defRPr>
            </a:lvl5pPr>
            <a:lvl6pPr lvl="5">
              <a:spcBef>
                <a:spcPts val="0"/>
              </a:spcBef>
              <a:buClr>
                <a:schemeClr val="lt1"/>
              </a:buClr>
              <a:buSzPts val="2800"/>
              <a:buNone/>
              <a:defRPr>
                <a:solidFill>
                  <a:schemeClr val="lt1"/>
                </a:solidFill>
              </a:defRPr>
            </a:lvl6pPr>
            <a:lvl7pPr lvl="6">
              <a:spcBef>
                <a:spcPts val="0"/>
              </a:spcBef>
              <a:buClr>
                <a:schemeClr val="lt1"/>
              </a:buClr>
              <a:buSzPts val="2800"/>
              <a:buNone/>
              <a:defRPr>
                <a:solidFill>
                  <a:schemeClr val="lt1"/>
                </a:solidFill>
              </a:defRPr>
            </a:lvl7pPr>
            <a:lvl8pPr lvl="7">
              <a:spcBef>
                <a:spcPts val="0"/>
              </a:spcBef>
              <a:buClr>
                <a:schemeClr val="lt1"/>
              </a:buClr>
              <a:buSzPts val="2800"/>
              <a:buNone/>
              <a:defRPr>
                <a:solidFill>
                  <a:schemeClr val="lt1"/>
                </a:solidFill>
              </a:defRPr>
            </a:lvl8pPr>
            <a:lvl9pPr lvl="8">
              <a:spcBef>
                <a:spcPts val="0"/>
              </a:spcBef>
              <a:buClr>
                <a:schemeClr val="lt1"/>
              </a:buClr>
              <a:buSzPts val="2800"/>
              <a:buNone/>
              <a:defRPr>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38" name="Shape 38"/>
          <p:cNvSpPr txBox="1">
            <a:spLocks noGrp="1"/>
          </p:cNvSpPr>
          <p:nvPr>
            <p:ph type="title"/>
          </p:nvPr>
        </p:nvSpPr>
        <p:spPr>
          <a:xfrm>
            <a:off x="311725" y="500925"/>
            <a:ext cx="3127500" cy="1829100"/>
          </a:xfrm>
          <a:prstGeom prst="rect">
            <a:avLst/>
          </a:prstGeom>
        </p:spPr>
        <p:txBody>
          <a:bodyPr wrap="square" lIns="91425" tIns="91425" rIns="91425" bIns="91425" anchor="t" anchorCtr="0"/>
          <a:lstStyle>
            <a:lvl1pPr lvl="0">
              <a:spcBef>
                <a:spcPts val="0"/>
              </a:spcBef>
              <a:buClr>
                <a:schemeClr val="lt1"/>
              </a:buClr>
              <a:buSzPts val="2800"/>
              <a:buNone/>
              <a:defRPr>
                <a:solidFill>
                  <a:schemeClr val="lt1"/>
                </a:solidFill>
              </a:defRPr>
            </a:lvl1pPr>
            <a:lvl2pPr lvl="1">
              <a:spcBef>
                <a:spcPts val="0"/>
              </a:spcBef>
              <a:buClr>
                <a:schemeClr val="lt1"/>
              </a:buClr>
              <a:buSzPts val="2800"/>
              <a:buNone/>
              <a:defRPr>
                <a:solidFill>
                  <a:schemeClr val="lt1"/>
                </a:solidFill>
              </a:defRPr>
            </a:lvl2pPr>
            <a:lvl3pPr lvl="2">
              <a:spcBef>
                <a:spcPts val="0"/>
              </a:spcBef>
              <a:buClr>
                <a:schemeClr val="lt1"/>
              </a:buClr>
              <a:buSzPts val="2800"/>
              <a:buNone/>
              <a:defRPr>
                <a:solidFill>
                  <a:schemeClr val="lt1"/>
                </a:solidFill>
              </a:defRPr>
            </a:lvl3pPr>
            <a:lvl4pPr lvl="3">
              <a:spcBef>
                <a:spcPts val="0"/>
              </a:spcBef>
              <a:buClr>
                <a:schemeClr val="lt1"/>
              </a:buClr>
              <a:buSzPts val="2800"/>
              <a:buNone/>
              <a:defRPr>
                <a:solidFill>
                  <a:schemeClr val="lt1"/>
                </a:solidFill>
              </a:defRPr>
            </a:lvl4pPr>
            <a:lvl5pPr lvl="4">
              <a:spcBef>
                <a:spcPts val="0"/>
              </a:spcBef>
              <a:buClr>
                <a:schemeClr val="lt1"/>
              </a:buClr>
              <a:buSzPts val="2800"/>
              <a:buNone/>
              <a:defRPr>
                <a:solidFill>
                  <a:schemeClr val="lt1"/>
                </a:solidFill>
              </a:defRPr>
            </a:lvl5pPr>
            <a:lvl6pPr lvl="5">
              <a:spcBef>
                <a:spcPts val="0"/>
              </a:spcBef>
              <a:buClr>
                <a:schemeClr val="lt1"/>
              </a:buClr>
              <a:buSzPts val="2800"/>
              <a:buNone/>
              <a:defRPr>
                <a:solidFill>
                  <a:schemeClr val="lt1"/>
                </a:solidFill>
              </a:defRPr>
            </a:lvl6pPr>
            <a:lvl7pPr lvl="6">
              <a:spcBef>
                <a:spcPts val="0"/>
              </a:spcBef>
              <a:buClr>
                <a:schemeClr val="lt1"/>
              </a:buClr>
              <a:buSzPts val="2800"/>
              <a:buNone/>
              <a:defRPr>
                <a:solidFill>
                  <a:schemeClr val="lt1"/>
                </a:solidFill>
              </a:defRPr>
            </a:lvl7pPr>
            <a:lvl8pPr lvl="7">
              <a:spcBef>
                <a:spcPts val="0"/>
              </a:spcBef>
              <a:buClr>
                <a:schemeClr val="lt1"/>
              </a:buClr>
              <a:buSzPts val="2800"/>
              <a:buNone/>
              <a:defRPr>
                <a:solidFill>
                  <a:schemeClr val="lt1"/>
                </a:solidFill>
              </a:defRPr>
            </a:lvl8pPr>
            <a:lvl9pPr lvl="8">
              <a:spcBef>
                <a:spcPts val="0"/>
              </a:spcBef>
              <a:buClr>
                <a:schemeClr val="lt1"/>
              </a:buClr>
              <a:buSzPts val="2800"/>
              <a:buNone/>
              <a:defRPr>
                <a:solidFill>
                  <a:schemeClr val="lt1"/>
                </a:solidFill>
              </a:defRPr>
            </a:lvl9pPr>
          </a:lstStyle>
          <a:p>
            <a:endParaRPr/>
          </a:p>
        </p:txBody>
      </p:sp>
      <p:sp>
        <p:nvSpPr>
          <p:cNvPr id="39" name="Shape 39"/>
          <p:cNvSpPr txBox="1">
            <a:spLocks noGrp="1"/>
          </p:cNvSpPr>
          <p:nvPr>
            <p:ph type="body" idx="1"/>
          </p:nvPr>
        </p:nvSpPr>
        <p:spPr>
          <a:xfrm>
            <a:off x="311700" y="2390650"/>
            <a:ext cx="3127500" cy="2298000"/>
          </a:xfrm>
          <a:prstGeom prst="rect">
            <a:avLst/>
          </a:prstGeom>
        </p:spPr>
        <p:txBody>
          <a:bodyPr wrap="square" lIns="91425" tIns="91425" rIns="91425" bIns="91425" anchor="t" anchorCtr="0"/>
          <a:lstStyle>
            <a:lvl1pPr lvl="0">
              <a:spcBef>
                <a:spcPts val="0"/>
              </a:spcBef>
              <a:buClr>
                <a:schemeClr val="accent2"/>
              </a:buClr>
              <a:buSzPts val="1300"/>
              <a:buChar char="●"/>
              <a:defRPr>
                <a:solidFill>
                  <a:schemeClr val="accent2"/>
                </a:solidFill>
              </a:defRPr>
            </a:lvl1pPr>
            <a:lvl2pPr lvl="1">
              <a:spcBef>
                <a:spcPts val="0"/>
              </a:spcBef>
              <a:buClr>
                <a:schemeClr val="accent2"/>
              </a:buClr>
              <a:buSzPts val="1100"/>
              <a:buChar char="○"/>
              <a:defRPr>
                <a:solidFill>
                  <a:schemeClr val="accent2"/>
                </a:solidFill>
              </a:defRPr>
            </a:lvl2pPr>
            <a:lvl3pPr lvl="2">
              <a:spcBef>
                <a:spcPts val="0"/>
              </a:spcBef>
              <a:buClr>
                <a:schemeClr val="accent2"/>
              </a:buClr>
              <a:buSzPts val="1100"/>
              <a:buChar char="■"/>
              <a:defRPr>
                <a:solidFill>
                  <a:schemeClr val="accent2"/>
                </a:solidFill>
              </a:defRPr>
            </a:lvl3pPr>
            <a:lvl4pPr lvl="3">
              <a:spcBef>
                <a:spcPts val="0"/>
              </a:spcBef>
              <a:buClr>
                <a:schemeClr val="accent2"/>
              </a:buClr>
              <a:buSzPts val="1100"/>
              <a:buChar char="●"/>
              <a:defRPr>
                <a:solidFill>
                  <a:schemeClr val="accent2"/>
                </a:solidFill>
              </a:defRPr>
            </a:lvl4pPr>
            <a:lvl5pPr lvl="4">
              <a:spcBef>
                <a:spcPts val="0"/>
              </a:spcBef>
              <a:buClr>
                <a:schemeClr val="accent2"/>
              </a:buClr>
              <a:buSzPts val="1100"/>
              <a:buChar char="○"/>
              <a:defRPr>
                <a:solidFill>
                  <a:schemeClr val="accent2"/>
                </a:solidFill>
              </a:defRPr>
            </a:lvl5pPr>
            <a:lvl6pPr lvl="5">
              <a:spcBef>
                <a:spcPts val="0"/>
              </a:spcBef>
              <a:buClr>
                <a:schemeClr val="accent2"/>
              </a:buClr>
              <a:buSzPts val="1100"/>
              <a:buChar char="■"/>
              <a:defRPr>
                <a:solidFill>
                  <a:schemeClr val="accent2"/>
                </a:solidFill>
              </a:defRPr>
            </a:lvl6pPr>
            <a:lvl7pPr lvl="6">
              <a:spcBef>
                <a:spcPts val="0"/>
              </a:spcBef>
              <a:buClr>
                <a:schemeClr val="accent2"/>
              </a:buClr>
              <a:buSzPts val="1100"/>
              <a:buChar char="●"/>
              <a:defRPr>
                <a:solidFill>
                  <a:schemeClr val="accent2"/>
                </a:solidFill>
              </a:defRPr>
            </a:lvl7pPr>
            <a:lvl8pPr lvl="7">
              <a:spcBef>
                <a:spcPts val="0"/>
              </a:spcBef>
              <a:buClr>
                <a:schemeClr val="accent2"/>
              </a:buClr>
              <a:buSzPts val="1100"/>
              <a:buChar char="○"/>
              <a:defRPr>
                <a:solidFill>
                  <a:schemeClr val="accent2"/>
                </a:solidFill>
              </a:defRPr>
            </a:lvl8pPr>
            <a:lvl9pPr lvl="8">
              <a:spcBef>
                <a:spcPts val="0"/>
              </a:spcBef>
              <a:buClr>
                <a:schemeClr val="accent2"/>
              </a:buClr>
              <a:buSzPts val="1100"/>
              <a:buChar char="■"/>
              <a:defRPr>
                <a:solidFill>
                  <a:schemeClr val="accent2"/>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11675" y="798600"/>
            <a:ext cx="6247800" cy="3546300"/>
          </a:xfrm>
          <a:prstGeom prst="rect">
            <a:avLst/>
          </a:prstGeom>
        </p:spPr>
        <p:txBody>
          <a:bodyPr wrap="square" lIns="91425" tIns="91425" rIns="91425" bIns="91425" anchor="ctr" anchorCtr="0"/>
          <a:lstStyle>
            <a:lvl1pPr lvl="0">
              <a:spcBef>
                <a:spcPts val="0"/>
              </a:spcBef>
              <a:buSzPts val="3600"/>
              <a:buNone/>
              <a:defRPr sz="3600"/>
            </a:lvl1pPr>
            <a:lvl2pPr lvl="1">
              <a:spcBef>
                <a:spcPts val="0"/>
              </a:spcBef>
              <a:buSzPts val="3600"/>
              <a:buNone/>
              <a:defRPr sz="3600"/>
            </a:lvl2pPr>
            <a:lvl3pPr lvl="2">
              <a:spcBef>
                <a:spcPts val="0"/>
              </a:spcBef>
              <a:buSzPts val="3600"/>
              <a:buNone/>
              <a:defRPr sz="3600"/>
            </a:lvl3pPr>
            <a:lvl4pPr lvl="3">
              <a:spcBef>
                <a:spcPts val="0"/>
              </a:spcBef>
              <a:buSzPts val="3600"/>
              <a:buNone/>
              <a:defRPr sz="3600"/>
            </a:lvl4pPr>
            <a:lvl5pPr lvl="4">
              <a:spcBef>
                <a:spcPts val="0"/>
              </a:spcBef>
              <a:buSzPts val="3600"/>
              <a:buNone/>
              <a:defRPr sz="3600"/>
            </a:lvl5pPr>
            <a:lvl6pPr lvl="5">
              <a:spcBef>
                <a:spcPts val="0"/>
              </a:spcBef>
              <a:buSzPts val="3600"/>
              <a:buNone/>
              <a:defRPr sz="3600"/>
            </a:lvl6pPr>
            <a:lvl7pPr lvl="6">
              <a:spcBef>
                <a:spcPts val="0"/>
              </a:spcBef>
              <a:buSzPts val="3600"/>
              <a:buNone/>
              <a:defRPr sz="3600"/>
            </a:lvl7pPr>
            <a:lvl8pPr lvl="7">
              <a:spcBef>
                <a:spcPts val="0"/>
              </a:spcBef>
              <a:buSzPts val="3600"/>
              <a:buNone/>
              <a:defRPr sz="3600"/>
            </a:lvl8pPr>
            <a:lvl9pPr lvl="8">
              <a:spcBef>
                <a:spcPts val="0"/>
              </a:spcBef>
              <a:buSzPts val="3600"/>
              <a:buNone/>
              <a:defRPr sz="3600"/>
            </a:lvl9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solidFill>
                  <a:schemeClr val="accent1"/>
                </a:solidFill>
              </a:rPr>
              <a:t>‹#›</a:t>
            </a:fld>
            <a:endParaRPr lang="en-GB">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46" name="Shape 46"/>
          <p:cNvSpPr txBox="1">
            <a:spLocks noGrp="1"/>
          </p:cNvSpPr>
          <p:nvPr>
            <p:ph type="title"/>
          </p:nvPr>
        </p:nvSpPr>
        <p:spPr>
          <a:xfrm>
            <a:off x="311300" y="500925"/>
            <a:ext cx="3704400" cy="2049600"/>
          </a:xfrm>
          <a:prstGeom prst="rect">
            <a:avLst/>
          </a:prstGeom>
        </p:spPr>
        <p:txBody>
          <a:bodyPr wrap="square" lIns="91425" tIns="91425" rIns="91425" bIns="91425" anchor="t" anchorCtr="0"/>
          <a:lstStyle>
            <a:lvl1pPr lvl="0">
              <a:spcBef>
                <a:spcPts val="0"/>
              </a:spcBef>
              <a:buClr>
                <a:schemeClr val="lt1"/>
              </a:buClr>
              <a:buSzPts val="2800"/>
              <a:buNone/>
              <a:defRPr>
                <a:solidFill>
                  <a:schemeClr val="lt1"/>
                </a:solidFill>
              </a:defRPr>
            </a:lvl1pPr>
            <a:lvl2pPr lvl="1">
              <a:spcBef>
                <a:spcPts val="0"/>
              </a:spcBef>
              <a:buClr>
                <a:schemeClr val="lt1"/>
              </a:buClr>
              <a:buSzPts val="2800"/>
              <a:buNone/>
              <a:defRPr>
                <a:solidFill>
                  <a:schemeClr val="lt1"/>
                </a:solidFill>
              </a:defRPr>
            </a:lvl2pPr>
            <a:lvl3pPr lvl="2">
              <a:spcBef>
                <a:spcPts val="0"/>
              </a:spcBef>
              <a:buClr>
                <a:schemeClr val="lt1"/>
              </a:buClr>
              <a:buSzPts val="2800"/>
              <a:buNone/>
              <a:defRPr>
                <a:solidFill>
                  <a:schemeClr val="lt1"/>
                </a:solidFill>
              </a:defRPr>
            </a:lvl3pPr>
            <a:lvl4pPr lvl="3">
              <a:spcBef>
                <a:spcPts val="0"/>
              </a:spcBef>
              <a:buClr>
                <a:schemeClr val="lt1"/>
              </a:buClr>
              <a:buSzPts val="2800"/>
              <a:buNone/>
              <a:defRPr>
                <a:solidFill>
                  <a:schemeClr val="lt1"/>
                </a:solidFill>
              </a:defRPr>
            </a:lvl4pPr>
            <a:lvl5pPr lvl="4">
              <a:spcBef>
                <a:spcPts val="0"/>
              </a:spcBef>
              <a:buClr>
                <a:schemeClr val="lt1"/>
              </a:buClr>
              <a:buSzPts val="2800"/>
              <a:buNone/>
              <a:defRPr>
                <a:solidFill>
                  <a:schemeClr val="lt1"/>
                </a:solidFill>
              </a:defRPr>
            </a:lvl5pPr>
            <a:lvl6pPr lvl="5">
              <a:spcBef>
                <a:spcPts val="0"/>
              </a:spcBef>
              <a:buClr>
                <a:schemeClr val="lt1"/>
              </a:buClr>
              <a:buSzPts val="2800"/>
              <a:buNone/>
              <a:defRPr>
                <a:solidFill>
                  <a:schemeClr val="lt1"/>
                </a:solidFill>
              </a:defRPr>
            </a:lvl6pPr>
            <a:lvl7pPr lvl="6">
              <a:spcBef>
                <a:spcPts val="0"/>
              </a:spcBef>
              <a:buClr>
                <a:schemeClr val="lt1"/>
              </a:buClr>
              <a:buSzPts val="2800"/>
              <a:buNone/>
              <a:defRPr>
                <a:solidFill>
                  <a:schemeClr val="lt1"/>
                </a:solidFill>
              </a:defRPr>
            </a:lvl7pPr>
            <a:lvl8pPr lvl="7">
              <a:spcBef>
                <a:spcPts val="0"/>
              </a:spcBef>
              <a:buClr>
                <a:schemeClr val="lt1"/>
              </a:buClr>
              <a:buSzPts val="2800"/>
              <a:buNone/>
              <a:defRPr>
                <a:solidFill>
                  <a:schemeClr val="lt1"/>
                </a:solidFill>
              </a:defRPr>
            </a:lvl8pPr>
            <a:lvl9pPr lvl="8">
              <a:spcBef>
                <a:spcPts val="0"/>
              </a:spcBef>
              <a:buClr>
                <a:schemeClr val="lt1"/>
              </a:buClr>
              <a:buSzPts val="2800"/>
              <a:buNone/>
              <a:defRPr>
                <a:solidFill>
                  <a:schemeClr val="lt1"/>
                </a:solidFill>
              </a:defRPr>
            </a:lvl9pPr>
          </a:lstStyle>
          <a:p>
            <a:endParaRPr/>
          </a:p>
        </p:txBody>
      </p:sp>
      <p:sp>
        <p:nvSpPr>
          <p:cNvPr id="47" name="Shape 47"/>
          <p:cNvSpPr txBox="1">
            <a:spLocks noGrp="1"/>
          </p:cNvSpPr>
          <p:nvPr>
            <p:ph type="subTitle" idx="1"/>
          </p:nvPr>
        </p:nvSpPr>
        <p:spPr>
          <a:xfrm>
            <a:off x="304800" y="2626725"/>
            <a:ext cx="3704400" cy="926700"/>
          </a:xfrm>
          <a:prstGeom prst="rect">
            <a:avLst/>
          </a:prstGeom>
        </p:spPr>
        <p:txBody>
          <a:bodyPr wrap="square" lIns="91425" tIns="91425" rIns="91425" bIns="91425" anchor="t" anchorCtr="0"/>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Shape 48"/>
          <p:cNvSpPr txBox="1">
            <a:spLocks noGrp="1"/>
          </p:cNvSpPr>
          <p:nvPr>
            <p:ph type="body" idx="2"/>
          </p:nvPr>
        </p:nvSpPr>
        <p:spPr>
          <a:xfrm>
            <a:off x="4879025" y="500925"/>
            <a:ext cx="3954000" cy="41115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52" name="Shape 52"/>
          <p:cNvSpPr txBox="1">
            <a:spLocks noGrp="1"/>
          </p:cNvSpPr>
          <p:nvPr>
            <p:ph type="body" idx="1"/>
          </p:nvPr>
        </p:nvSpPr>
        <p:spPr>
          <a:xfrm>
            <a:off x="311700" y="4521400"/>
            <a:ext cx="7979400" cy="460500"/>
          </a:xfrm>
          <a:prstGeom prst="rect">
            <a:avLst/>
          </a:prstGeom>
        </p:spPr>
        <p:txBody>
          <a:bodyPr wrap="square" lIns="91425" tIns="91425" rIns="91425" bIns="91425" anchor="ctr" anchorCtr="0"/>
          <a:lstStyle>
            <a:lvl1pPr lv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Shape 5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300"/>
              <a:buFont typeface="Roboto"/>
              <a:buChar char="●"/>
              <a:defRPr sz="13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GB" sz="1000">
                <a:solidFill>
                  <a:schemeClr val="dk2"/>
                </a:solidFill>
                <a:latin typeface="Roboto"/>
                <a:ea typeface="Roboto"/>
                <a:cs typeface="Roboto"/>
                <a:sym typeface="Roboto"/>
              </a:rPr>
              <a:t>‹#›</a:t>
            </a:fld>
            <a:endParaRPr lang="en-GB" sz="1000">
              <a:solidFill>
                <a:schemeClr val="dk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311700" y="539725"/>
            <a:ext cx="8520600" cy="1282500"/>
          </a:xfrm>
          <a:prstGeom prst="rect">
            <a:avLst/>
          </a:prstGeom>
        </p:spPr>
        <p:txBody>
          <a:bodyPr wrap="square" lIns="91425" tIns="91425" rIns="91425" bIns="91425" anchor="t" anchorCtr="0">
            <a:noAutofit/>
          </a:bodyPr>
          <a:lstStyle/>
          <a:p>
            <a:pPr marL="0" lvl="0" indent="0">
              <a:spcBef>
                <a:spcPts val="0"/>
              </a:spcBef>
              <a:buNone/>
            </a:pPr>
            <a:r>
              <a:rPr lang="en-GB" dirty="0"/>
              <a:t>Why does money matter anyways?</a:t>
            </a:r>
          </a:p>
        </p:txBody>
      </p:sp>
      <p:sp>
        <p:nvSpPr>
          <p:cNvPr id="71" name="Shape 71"/>
          <p:cNvSpPr txBox="1">
            <a:spLocks noGrp="1"/>
          </p:cNvSpPr>
          <p:nvPr>
            <p:ph type="subTitle" idx="1"/>
          </p:nvPr>
        </p:nvSpPr>
        <p:spPr>
          <a:xfrm>
            <a:off x="311700" y="1429500"/>
            <a:ext cx="7199400" cy="738300"/>
          </a:xfrm>
          <a:prstGeom prst="rect">
            <a:avLst/>
          </a:prstGeom>
        </p:spPr>
        <p:txBody>
          <a:bodyPr wrap="square" lIns="91425" tIns="91425" rIns="91425" bIns="91425" anchor="t" anchorCtr="0">
            <a:noAutofit/>
          </a:bodyPr>
          <a:lstStyle/>
          <a:p>
            <a:pPr marL="0" lvl="0" indent="0">
              <a:spcBef>
                <a:spcPts val="0"/>
              </a:spcBef>
              <a:buNone/>
            </a:pPr>
            <a:r>
              <a:rPr lang="en-GB" sz="2400" dirty="0">
                <a:solidFill>
                  <a:srgbClr val="000000"/>
                </a:solidFill>
                <a:latin typeface="Merriweather" panose="020B0604020202020204" charset="0"/>
              </a:rPr>
              <a:t>Advocating for Income Supports to Reduce Poverty and Improve Health</a:t>
            </a:r>
          </a:p>
          <a:p>
            <a:pPr marL="0" lvl="0" indent="0">
              <a:spcBef>
                <a:spcPts val="0"/>
              </a:spcBef>
              <a:buNone/>
            </a:pPr>
            <a:endParaRPr dirty="0">
              <a:solidFill>
                <a:srgbClr val="000000"/>
              </a:solidFill>
            </a:endParaRPr>
          </a:p>
          <a:p>
            <a:pPr marL="0" lvl="0" indent="0">
              <a:spcBef>
                <a:spcPts val="0"/>
              </a:spcBef>
              <a:buNone/>
            </a:pPr>
            <a:endParaRPr lang="en-US" sz="1800" dirty="0" smtClean="0"/>
          </a:p>
          <a:p>
            <a:pPr marL="0" lvl="0" indent="0">
              <a:spcBef>
                <a:spcPts val="0"/>
              </a:spcBef>
              <a:buNone/>
            </a:pPr>
            <a:endParaRPr sz="1800" dirty="0">
              <a:latin typeface="Merriweather" panose="020B0604020202020204" charset="0"/>
            </a:endParaRPr>
          </a:p>
          <a:p>
            <a:pPr marL="0" lvl="0" indent="0">
              <a:spcBef>
                <a:spcPts val="0"/>
              </a:spcBef>
              <a:buNone/>
            </a:pPr>
            <a:r>
              <a:rPr lang="en-GB" sz="1800" dirty="0" smtClean="0">
                <a:latin typeface="Merriweather" panose="020B0604020202020204" charset="0"/>
              </a:rPr>
              <a:t>Alyssa </a:t>
            </a:r>
            <a:r>
              <a:rPr lang="en-GB" sz="1800" dirty="0">
                <a:latin typeface="Merriweather" panose="020B0604020202020204" charset="0"/>
              </a:rPr>
              <a:t>Swartz MSW RSW</a:t>
            </a:r>
          </a:p>
          <a:p>
            <a:pPr marL="0" lvl="0" indent="0">
              <a:spcBef>
                <a:spcPts val="0"/>
              </a:spcBef>
              <a:buNone/>
            </a:pPr>
            <a:r>
              <a:rPr lang="en-GB" sz="1800" dirty="0">
                <a:latin typeface="Merriweather" panose="020B0604020202020204" charset="0"/>
              </a:rPr>
              <a:t>Chloe Walls MSW </a:t>
            </a:r>
            <a:r>
              <a:rPr lang="en-GB" sz="1800" dirty="0" smtClean="0">
                <a:latin typeface="Merriweather" panose="020B0604020202020204" charset="0"/>
              </a:rPr>
              <a:t>RSW</a:t>
            </a:r>
            <a:endParaRPr lang="en-GB" sz="1800" dirty="0">
              <a:latin typeface="Merriweather" panose="020B06040202020202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marL="0" lvl="0" indent="0" rtl="0">
              <a:spcBef>
                <a:spcPts val="0"/>
              </a:spcBef>
              <a:buNone/>
            </a:pPr>
            <a:r>
              <a:rPr lang="en-GB"/>
              <a:t>Income Security Health Promotion </a:t>
            </a:r>
          </a:p>
        </p:txBody>
      </p:sp>
      <p:sp>
        <p:nvSpPr>
          <p:cNvPr id="206" name="Shape 206"/>
          <p:cNvSpPr txBox="1">
            <a:spLocks noGrp="1"/>
          </p:cNvSpPr>
          <p:nvPr>
            <p:ph type="body" idx="1"/>
          </p:nvPr>
        </p:nvSpPr>
        <p:spPr>
          <a:xfrm>
            <a:off x="4658275" y="228775"/>
            <a:ext cx="4166400" cy="4098600"/>
          </a:xfrm>
          <a:prstGeom prst="rect">
            <a:avLst/>
          </a:prstGeom>
        </p:spPr>
        <p:txBody>
          <a:bodyPr wrap="square" lIns="91425" tIns="91425" rIns="91425" bIns="91425" anchor="t" anchorCtr="0">
            <a:noAutofit/>
          </a:bodyPr>
          <a:lstStyle/>
          <a:p>
            <a:pPr marL="457200" lvl="0" indent="-355600" rtl="0">
              <a:spcBef>
                <a:spcPts val="0"/>
              </a:spcBef>
              <a:spcAft>
                <a:spcPts val="0"/>
              </a:spcAft>
              <a:buClr>
                <a:schemeClr val="dk1"/>
              </a:buClr>
              <a:buSzPts val="2000"/>
              <a:buChar char="➢"/>
            </a:pPr>
            <a:r>
              <a:rPr lang="en-GB" sz="1800" dirty="0">
                <a:solidFill>
                  <a:schemeClr val="dk1"/>
                </a:solidFill>
                <a:latin typeface="Roboto" panose="020B0604020202020204" charset="0"/>
                <a:ea typeface="Roboto" panose="020B0604020202020204" charset="0"/>
              </a:rPr>
              <a:t>Train providers in income security interventions such as filling out applications and understanding which income support system may be most beneficial to their patients.</a:t>
            </a:r>
          </a:p>
          <a:p>
            <a:pPr marL="457200" lvl="0" indent="-355600" rtl="0">
              <a:spcBef>
                <a:spcPts val="0"/>
              </a:spcBef>
              <a:spcAft>
                <a:spcPts val="0"/>
              </a:spcAft>
              <a:buClr>
                <a:schemeClr val="dk1"/>
              </a:buClr>
              <a:buSzPts val="2000"/>
              <a:buChar char="➢"/>
            </a:pPr>
            <a:r>
              <a:rPr lang="en-GB" sz="1800" dirty="0">
                <a:solidFill>
                  <a:schemeClr val="dk1"/>
                </a:solidFill>
                <a:latin typeface="Roboto" panose="020B0604020202020204" charset="0"/>
                <a:ea typeface="Roboto" panose="020B0604020202020204" charset="0"/>
              </a:rPr>
              <a:t>Guide patients through relevant income support programs and provide continuity through the income support process and beyond.</a:t>
            </a:r>
          </a:p>
          <a:p>
            <a:pPr marL="457200" lvl="0" indent="-355600" rtl="0">
              <a:spcBef>
                <a:spcPts val="0"/>
              </a:spcBef>
              <a:spcAft>
                <a:spcPts val="0"/>
              </a:spcAft>
              <a:buClr>
                <a:schemeClr val="dk1"/>
              </a:buClr>
              <a:buSzPts val="2000"/>
              <a:buChar char="➢"/>
            </a:pPr>
            <a:r>
              <a:rPr lang="en-GB" sz="1800" dirty="0">
                <a:solidFill>
                  <a:schemeClr val="dk1"/>
                </a:solidFill>
                <a:latin typeface="Roboto" panose="020B0604020202020204" charset="0"/>
                <a:ea typeface="Roboto" panose="020B0604020202020204" charset="0"/>
              </a:rPr>
              <a:t>Provide time limited financial case management.</a:t>
            </a:r>
          </a:p>
          <a:p>
            <a:pPr marL="0" lvl="0" indent="0" rtl="0">
              <a:spcBef>
                <a:spcPts val="0"/>
              </a:spcBef>
              <a:buNone/>
            </a:pP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marL="0" lvl="0" indent="0" rtl="0">
              <a:spcBef>
                <a:spcPts val="0"/>
              </a:spcBef>
              <a:buNone/>
            </a:pPr>
            <a:r>
              <a:rPr lang="en-GB"/>
              <a:t>Income Security Health Promotion </a:t>
            </a:r>
          </a:p>
        </p:txBody>
      </p:sp>
      <p:sp>
        <p:nvSpPr>
          <p:cNvPr id="212" name="Shape 212"/>
          <p:cNvSpPr txBox="1">
            <a:spLocks noGrp="1"/>
          </p:cNvSpPr>
          <p:nvPr>
            <p:ph type="body" idx="1"/>
          </p:nvPr>
        </p:nvSpPr>
        <p:spPr>
          <a:xfrm>
            <a:off x="4644675" y="160750"/>
            <a:ext cx="4166400" cy="4098600"/>
          </a:xfrm>
          <a:prstGeom prst="rect">
            <a:avLst/>
          </a:prstGeom>
        </p:spPr>
        <p:txBody>
          <a:bodyPr wrap="square" lIns="91425" tIns="91425" rIns="91425" bIns="91425" anchor="t" anchorCtr="0">
            <a:noAutofit/>
          </a:bodyPr>
          <a:lstStyle/>
          <a:p>
            <a:pPr marL="457200" lvl="0" indent="-355600" rtl="0">
              <a:spcBef>
                <a:spcPts val="0"/>
              </a:spcBef>
              <a:spcAft>
                <a:spcPts val="0"/>
              </a:spcAft>
              <a:buClr>
                <a:schemeClr val="dk1"/>
              </a:buClr>
              <a:buSzPts val="2000"/>
              <a:buChar char="➢"/>
            </a:pPr>
            <a:r>
              <a:rPr lang="en-GB" sz="2000" dirty="0">
                <a:solidFill>
                  <a:schemeClr val="dk1"/>
                </a:solidFill>
              </a:rPr>
              <a:t>Staffed by 2 full </a:t>
            </a:r>
            <a:r>
              <a:rPr lang="en-GB" sz="2000" dirty="0" smtClean="0">
                <a:solidFill>
                  <a:schemeClr val="dk1"/>
                </a:solidFill>
              </a:rPr>
              <a:t>time Health Promoters with </a:t>
            </a:r>
            <a:r>
              <a:rPr lang="en-GB" sz="2000" dirty="0">
                <a:solidFill>
                  <a:schemeClr val="dk1"/>
                </a:solidFill>
              </a:rPr>
              <a:t>experience in income support, program design, evaluation, and tenacity.</a:t>
            </a:r>
          </a:p>
          <a:p>
            <a:pPr marL="457200" lvl="0" indent="-355600" rtl="0">
              <a:spcBef>
                <a:spcPts val="0"/>
              </a:spcBef>
              <a:spcAft>
                <a:spcPts val="0"/>
              </a:spcAft>
              <a:buClr>
                <a:schemeClr val="dk1"/>
              </a:buClr>
              <a:buSzPts val="2000"/>
              <a:buChar char="➢"/>
            </a:pPr>
            <a:r>
              <a:rPr lang="en-GB" sz="2000" dirty="0">
                <a:solidFill>
                  <a:schemeClr val="dk1"/>
                </a:solidFill>
              </a:rPr>
              <a:t>NOT ONLY about filling out forms, it is about advocating, educating, and empowering our patients to take care of their income.</a:t>
            </a:r>
          </a:p>
          <a:p>
            <a:pPr marL="457200" lvl="0" indent="-355600" rtl="0">
              <a:spcBef>
                <a:spcPts val="0"/>
              </a:spcBef>
              <a:spcAft>
                <a:spcPts val="0"/>
              </a:spcAft>
              <a:buClr>
                <a:schemeClr val="dk1"/>
              </a:buClr>
              <a:buSzPts val="2000"/>
              <a:buChar char="➢"/>
            </a:pPr>
            <a:r>
              <a:rPr lang="en-GB" sz="2000" dirty="0">
                <a:solidFill>
                  <a:schemeClr val="dk1"/>
                </a:solidFill>
              </a:rPr>
              <a:t>Focuses solely on income as one of the key social determinants of health. </a:t>
            </a:r>
          </a:p>
          <a:p>
            <a:pPr marL="0" lvl="0" indent="-69850" rtl="0">
              <a:spcBef>
                <a:spcPts val="0"/>
              </a:spcBef>
              <a:spcAft>
                <a:spcPts val="0"/>
              </a:spcAft>
              <a:buClr>
                <a:schemeClr val="dk1"/>
              </a:buClr>
              <a:buSzPts val="1100"/>
              <a:buFont typeface="Arial"/>
              <a:buNone/>
            </a:pPr>
            <a:endParaRPr sz="2000" dirty="0">
              <a:solidFill>
                <a:schemeClr val="dk1"/>
              </a:solidFill>
            </a:endParaRPr>
          </a:p>
          <a:p>
            <a:pPr marL="0" lvl="0" indent="0" rtl="0">
              <a:spcBef>
                <a:spcPts val="0"/>
              </a:spcBef>
              <a:spcAft>
                <a:spcPts val="0"/>
              </a:spcAft>
              <a:buNone/>
            </a:pPr>
            <a:endParaRPr sz="2000" dirty="0">
              <a:solidFill>
                <a:schemeClr val="dk1"/>
              </a:solidFill>
            </a:endParaRPr>
          </a:p>
          <a:p>
            <a:pPr marL="0" lvl="0" indent="0" rtl="0">
              <a:spcBef>
                <a:spcPts val="0"/>
              </a:spcBef>
              <a:buNone/>
            </a:pP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marL="0" lvl="0" indent="0" rtl="0">
              <a:spcBef>
                <a:spcPts val="0"/>
              </a:spcBef>
              <a:buNone/>
            </a:pPr>
            <a:r>
              <a:rPr lang="en-GB"/>
              <a:t>Income Security Health Promotion </a:t>
            </a:r>
          </a:p>
        </p:txBody>
      </p:sp>
      <p:sp>
        <p:nvSpPr>
          <p:cNvPr id="218" name="Shape 218"/>
          <p:cNvSpPr txBox="1">
            <a:spLocks noGrp="1"/>
          </p:cNvSpPr>
          <p:nvPr>
            <p:ph type="body" idx="1"/>
          </p:nvPr>
        </p:nvSpPr>
        <p:spPr>
          <a:xfrm>
            <a:off x="4644675" y="500925"/>
            <a:ext cx="4166400" cy="4098600"/>
          </a:xfrm>
          <a:prstGeom prst="rect">
            <a:avLst/>
          </a:prstGeom>
        </p:spPr>
        <p:txBody>
          <a:bodyPr wrap="square" lIns="91425" tIns="91425" rIns="91425" bIns="91425" anchor="t" anchorCtr="0">
            <a:noAutofit/>
          </a:bodyPr>
          <a:lstStyle/>
          <a:p>
            <a:pPr marL="457200" lvl="0" indent="-355600" rtl="0">
              <a:spcBef>
                <a:spcPts val="0"/>
              </a:spcBef>
              <a:spcAft>
                <a:spcPts val="0"/>
              </a:spcAft>
              <a:buClr>
                <a:schemeClr val="dk1"/>
              </a:buClr>
              <a:buSzPts val="2000"/>
              <a:buChar char="➢"/>
            </a:pPr>
            <a:r>
              <a:rPr lang="en-GB" sz="2000" dirty="0">
                <a:solidFill>
                  <a:schemeClr val="dk1"/>
                </a:solidFill>
              </a:rPr>
              <a:t>Patients are provided with one on one appointments, group workshops, and a focused intervention that works on a 3 pronged approach:  </a:t>
            </a:r>
          </a:p>
          <a:p>
            <a:pPr marL="0" lvl="0" indent="0" rtl="0">
              <a:spcBef>
                <a:spcPts val="0"/>
              </a:spcBef>
              <a:spcAft>
                <a:spcPts val="0"/>
              </a:spcAft>
              <a:buNone/>
            </a:pPr>
            <a:endParaRPr sz="2000" dirty="0">
              <a:solidFill>
                <a:schemeClr val="dk1"/>
              </a:solidFill>
            </a:endParaRPr>
          </a:p>
          <a:p>
            <a:pPr marL="0" lvl="0" indent="457200" rtl="0">
              <a:spcBef>
                <a:spcPts val="0"/>
              </a:spcBef>
              <a:spcAft>
                <a:spcPts val="0"/>
              </a:spcAft>
              <a:buNone/>
            </a:pPr>
            <a:r>
              <a:rPr lang="en-GB" sz="2000" dirty="0">
                <a:solidFill>
                  <a:schemeClr val="dk1"/>
                </a:solidFill>
              </a:rPr>
              <a:t>a) Increasing Income</a:t>
            </a:r>
          </a:p>
          <a:p>
            <a:pPr marL="0" lvl="0" indent="457200" rtl="0">
              <a:spcBef>
                <a:spcPts val="0"/>
              </a:spcBef>
              <a:spcAft>
                <a:spcPts val="0"/>
              </a:spcAft>
              <a:buNone/>
            </a:pPr>
            <a:r>
              <a:rPr lang="en-GB" sz="2000" dirty="0">
                <a:solidFill>
                  <a:schemeClr val="dk1"/>
                </a:solidFill>
              </a:rPr>
              <a:t>b) Reducing Expenses</a:t>
            </a:r>
          </a:p>
          <a:p>
            <a:pPr marL="0" lvl="0" indent="457200" rtl="0">
              <a:spcBef>
                <a:spcPts val="0"/>
              </a:spcBef>
              <a:spcAft>
                <a:spcPts val="0"/>
              </a:spcAft>
              <a:buNone/>
            </a:pPr>
            <a:r>
              <a:rPr lang="en-GB" sz="2000" dirty="0">
                <a:solidFill>
                  <a:schemeClr val="dk1"/>
                </a:solidFill>
              </a:rPr>
              <a:t>c) Increasing Financial Literacy</a:t>
            </a:r>
          </a:p>
          <a:p>
            <a:pPr marL="0" lvl="0" indent="0" rtl="0">
              <a:spcBef>
                <a:spcPts val="0"/>
              </a:spcBef>
              <a:spcAft>
                <a:spcPts val="0"/>
              </a:spcAft>
              <a:buNone/>
            </a:pPr>
            <a:endParaRPr sz="2000" dirty="0">
              <a:solidFill>
                <a:schemeClr val="dk1"/>
              </a:solidFill>
            </a:endParaRPr>
          </a:p>
          <a:p>
            <a:pPr marL="0" lvl="0" indent="0" rtl="0">
              <a:spcBef>
                <a:spcPts val="0"/>
              </a:spcBef>
              <a:buNone/>
            </a:pP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0" rtl="0">
              <a:spcBef>
                <a:spcPts val="0"/>
              </a:spcBef>
              <a:buNone/>
            </a:pPr>
            <a:r>
              <a:rPr lang="en-GB"/>
              <a:t>The facts on income security </a:t>
            </a:r>
          </a:p>
        </p:txBody>
      </p:sp>
      <p:sp>
        <p:nvSpPr>
          <p:cNvPr id="232" name="Shape 232"/>
          <p:cNvSpPr txBox="1">
            <a:spLocks noGrp="1"/>
          </p:cNvSpPr>
          <p:nvPr>
            <p:ph type="body" idx="4294967295"/>
          </p:nvPr>
        </p:nvSpPr>
        <p:spPr>
          <a:xfrm>
            <a:off x="4644675" y="500925"/>
            <a:ext cx="4166400" cy="40986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sz="2000">
              <a:solidFill>
                <a:schemeClr val="dk1"/>
              </a:solidFill>
            </a:endParaRPr>
          </a:p>
          <a:p>
            <a:pPr marL="0" lvl="0" indent="0" rtl="0">
              <a:spcBef>
                <a:spcPts val="0"/>
              </a:spcBef>
              <a:spcAft>
                <a:spcPts val="0"/>
              </a:spcAft>
              <a:buNone/>
            </a:pPr>
            <a:endParaRPr sz="2000">
              <a:solidFill>
                <a:schemeClr val="dk1"/>
              </a:solidFill>
            </a:endParaRPr>
          </a:p>
          <a:p>
            <a:pPr marL="0" lvl="0" indent="0" rtl="0">
              <a:spcBef>
                <a:spcPts val="0"/>
              </a:spcBef>
              <a:buNone/>
            </a:pPr>
            <a:endParaRPr/>
          </a:p>
        </p:txBody>
      </p:sp>
      <p:pic>
        <p:nvPicPr>
          <p:cNvPr id="233" name="Shape 233"/>
          <p:cNvPicPr preferRelativeResize="0"/>
          <p:nvPr/>
        </p:nvPicPr>
        <p:blipFill>
          <a:blip r:embed="rId3">
            <a:alphaModFix/>
          </a:blip>
          <a:stretch>
            <a:fillRect/>
          </a:stretch>
        </p:blipFill>
        <p:spPr>
          <a:xfrm>
            <a:off x="1888900" y="1401525"/>
            <a:ext cx="4947150" cy="3644451"/>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0" rtl="0">
              <a:spcBef>
                <a:spcPts val="0"/>
              </a:spcBef>
              <a:buNone/>
            </a:pPr>
            <a:r>
              <a:rPr lang="en-GB"/>
              <a:t>Income Security in Action		 </a:t>
            </a:r>
          </a:p>
        </p:txBody>
      </p:sp>
      <p:sp>
        <p:nvSpPr>
          <p:cNvPr id="248" name="Shape 248"/>
          <p:cNvSpPr txBox="1">
            <a:spLocks noGrp="1"/>
          </p:cNvSpPr>
          <p:nvPr>
            <p:ph type="subTitle" idx="4294967295"/>
          </p:nvPr>
        </p:nvSpPr>
        <p:spPr>
          <a:xfrm>
            <a:off x="311700" y="1878560"/>
            <a:ext cx="4242600" cy="7383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sz="2000">
              <a:solidFill>
                <a:schemeClr val="dk1"/>
              </a:solidFill>
            </a:endParaRPr>
          </a:p>
          <a:p>
            <a:pPr marL="0" lvl="0" indent="0" rtl="0">
              <a:spcBef>
                <a:spcPts val="0"/>
              </a:spcBef>
              <a:spcAft>
                <a:spcPts val="0"/>
              </a:spcAft>
              <a:buNone/>
            </a:pPr>
            <a:endParaRPr sz="2000">
              <a:solidFill>
                <a:schemeClr val="dk1"/>
              </a:solidFill>
            </a:endParaRPr>
          </a:p>
          <a:p>
            <a:pPr marL="0" lvl="0" indent="0" rtl="0">
              <a:spcBef>
                <a:spcPts val="0"/>
              </a:spcBef>
              <a:buNone/>
            </a:pPr>
            <a:endParaRPr/>
          </a:p>
        </p:txBody>
      </p:sp>
      <p:sp>
        <p:nvSpPr>
          <p:cNvPr id="251" name="Shape 251"/>
          <p:cNvSpPr txBox="1"/>
          <p:nvPr/>
        </p:nvSpPr>
        <p:spPr>
          <a:xfrm>
            <a:off x="428625" y="1784825"/>
            <a:ext cx="7077900" cy="3000000"/>
          </a:xfrm>
          <a:prstGeom prst="rect">
            <a:avLst/>
          </a:prstGeom>
          <a:noFill/>
          <a:ln>
            <a:noFill/>
          </a:ln>
        </p:spPr>
        <p:txBody>
          <a:bodyPr wrap="square" lIns="91425" tIns="91425" rIns="91425" bIns="91425" anchor="ctr" anchorCtr="0">
            <a:noAutofit/>
          </a:bodyPr>
          <a:lstStyle/>
          <a:p>
            <a:pPr marL="0" lvl="0" indent="0" algn="ctr" rtl="0">
              <a:lnSpc>
                <a:spcPct val="115000"/>
              </a:lnSpc>
              <a:spcBef>
                <a:spcPts val="0"/>
              </a:spcBef>
              <a:buNone/>
            </a:pPr>
            <a:r>
              <a:rPr lang="en-GB" sz="3600"/>
              <a:t>The story of James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0">
              <a:spcBef>
                <a:spcPts val="0"/>
              </a:spcBef>
              <a:buNone/>
            </a:pPr>
            <a:r>
              <a:rPr lang="en-GB"/>
              <a:t>Case: James</a:t>
            </a:r>
          </a:p>
        </p:txBody>
      </p:sp>
      <p:sp>
        <p:nvSpPr>
          <p:cNvPr id="257" name="Shape 257"/>
          <p:cNvSpPr txBox="1">
            <a:spLocks noGrp="1"/>
          </p:cNvSpPr>
          <p:nvPr>
            <p:ph type="body" idx="1"/>
          </p:nvPr>
        </p:nvSpPr>
        <p:spPr>
          <a:xfrm>
            <a:off x="311700" y="1505700"/>
            <a:ext cx="3999900" cy="3076200"/>
          </a:xfrm>
          <a:prstGeom prst="rect">
            <a:avLst/>
          </a:prstGeom>
        </p:spPr>
        <p:txBody>
          <a:bodyPr wrap="square" lIns="91425" tIns="91425" rIns="91425" bIns="91425" anchor="t" anchorCtr="0">
            <a:noAutofit/>
          </a:bodyPr>
          <a:lstStyle/>
          <a:p>
            <a:pPr marL="457200" lvl="0" indent="-381000" rtl="0">
              <a:spcBef>
                <a:spcPts val="0"/>
              </a:spcBef>
              <a:spcAft>
                <a:spcPts val="0"/>
              </a:spcAft>
              <a:buClr>
                <a:schemeClr val="dk1"/>
              </a:buClr>
              <a:buSzPts val="2400"/>
              <a:buChar char="➢"/>
            </a:pPr>
            <a:r>
              <a:rPr lang="en-GB" sz="2400">
                <a:solidFill>
                  <a:schemeClr val="dk1"/>
                </a:solidFill>
              </a:rPr>
              <a:t>19 year old Caribbean- Canadian male</a:t>
            </a:r>
          </a:p>
          <a:p>
            <a:pPr marL="457200" lvl="0" indent="-381000" rtl="0">
              <a:spcBef>
                <a:spcPts val="0"/>
              </a:spcBef>
              <a:spcAft>
                <a:spcPts val="0"/>
              </a:spcAft>
              <a:buClr>
                <a:schemeClr val="dk1"/>
              </a:buClr>
              <a:buSzPts val="2400"/>
              <a:buChar char="➢"/>
            </a:pPr>
            <a:r>
              <a:rPr lang="en-GB" sz="2400">
                <a:solidFill>
                  <a:schemeClr val="dk1"/>
                </a:solidFill>
              </a:rPr>
              <a:t>Born in Toronto, normal developmental history, did well in school</a:t>
            </a:r>
          </a:p>
          <a:p>
            <a:pPr marL="457200" lvl="0" indent="-381000" rtl="0">
              <a:spcBef>
                <a:spcPts val="0"/>
              </a:spcBef>
              <a:spcAft>
                <a:spcPts val="0"/>
              </a:spcAft>
              <a:buClr>
                <a:schemeClr val="dk1"/>
              </a:buClr>
              <a:buSzPts val="2400"/>
              <a:buChar char="➢"/>
            </a:pPr>
            <a:r>
              <a:rPr lang="en-GB" sz="2400">
                <a:solidFill>
                  <a:schemeClr val="dk1"/>
                </a:solidFill>
              </a:rPr>
              <a:t>No medical issues</a:t>
            </a:r>
          </a:p>
          <a:p>
            <a:pPr marL="457200" lvl="0" indent="-381000" rtl="0">
              <a:spcBef>
                <a:spcPts val="0"/>
              </a:spcBef>
              <a:buClr>
                <a:schemeClr val="dk1"/>
              </a:buClr>
              <a:buSzPts val="2400"/>
              <a:buChar char="➢"/>
            </a:pPr>
            <a:r>
              <a:rPr lang="en-GB" sz="2400">
                <a:solidFill>
                  <a:schemeClr val="dk1"/>
                </a:solidFill>
              </a:rPr>
              <a:t>Family history of depression in father</a:t>
            </a:r>
          </a:p>
          <a:p>
            <a:pPr marL="0" lvl="0" indent="0" rtl="0">
              <a:spcBef>
                <a:spcPts val="0"/>
              </a:spcBef>
              <a:buNone/>
            </a:pPr>
            <a:endParaRPr sz="2400">
              <a:solidFill>
                <a:schemeClr val="dk1"/>
              </a:solidFill>
            </a:endParaRPr>
          </a:p>
        </p:txBody>
      </p:sp>
      <p:pic>
        <p:nvPicPr>
          <p:cNvPr id="258" name="Shape 258" descr="Image result for clip art black young man" title="View source image"/>
          <p:cNvPicPr preferRelativeResize="0"/>
          <p:nvPr/>
        </p:nvPicPr>
        <p:blipFill>
          <a:blip r:embed="rId3">
            <a:alphaModFix/>
          </a:blip>
          <a:stretch>
            <a:fillRect/>
          </a:stretch>
        </p:blipFill>
        <p:spPr>
          <a:xfrm>
            <a:off x="4954903" y="1505700"/>
            <a:ext cx="2717872" cy="3469626"/>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marL="0" lvl="0" indent="-69850" rtl="0">
              <a:spcBef>
                <a:spcPts val="0"/>
              </a:spcBef>
              <a:buClr>
                <a:schemeClr val="dk1"/>
              </a:buClr>
              <a:buSzPts val="1100"/>
              <a:buFont typeface="Arial"/>
              <a:buNone/>
            </a:pPr>
            <a:r>
              <a:rPr lang="en-GB"/>
              <a:t>Case: James</a:t>
            </a:r>
          </a:p>
        </p:txBody>
      </p:sp>
      <p:sp>
        <p:nvSpPr>
          <p:cNvPr id="264" name="Shape 264"/>
          <p:cNvSpPr txBox="1">
            <a:spLocks noGrp="1"/>
          </p:cNvSpPr>
          <p:nvPr>
            <p:ph type="body" idx="1"/>
          </p:nvPr>
        </p:nvSpPr>
        <p:spPr>
          <a:xfrm>
            <a:off x="4653500" y="253475"/>
            <a:ext cx="4166400" cy="3087300"/>
          </a:xfrm>
          <a:prstGeom prst="rect">
            <a:avLst/>
          </a:prstGeom>
        </p:spPr>
        <p:txBody>
          <a:bodyPr wrap="square" lIns="91425" tIns="91425" rIns="91425" bIns="91425" anchor="t" anchorCtr="0">
            <a:noAutofit/>
          </a:bodyPr>
          <a:lstStyle/>
          <a:p>
            <a:pPr marL="457200" lvl="0" indent="-381000" rtl="0">
              <a:spcBef>
                <a:spcPts val="0"/>
              </a:spcBef>
              <a:spcAft>
                <a:spcPts val="0"/>
              </a:spcAft>
              <a:buClr>
                <a:schemeClr val="dk1"/>
              </a:buClr>
              <a:buSzPts val="2400"/>
              <a:buChar char="➢"/>
            </a:pPr>
            <a:r>
              <a:rPr lang="en-GB" sz="2400" dirty="0" smtClean="0">
                <a:solidFill>
                  <a:schemeClr val="dk1"/>
                </a:solidFill>
              </a:rPr>
              <a:t>Seen </a:t>
            </a:r>
            <a:r>
              <a:rPr lang="en-GB" sz="2400" dirty="0">
                <a:solidFill>
                  <a:schemeClr val="dk1"/>
                </a:solidFill>
              </a:rPr>
              <a:t>by family doctor for “anxiety and depression” after he unexpectedly left his job, saying it was “too stressful” </a:t>
            </a:r>
          </a:p>
          <a:p>
            <a:pPr marL="457200" lvl="0" indent="-381000" rtl="0">
              <a:spcBef>
                <a:spcPts val="0"/>
              </a:spcBef>
              <a:buClr>
                <a:schemeClr val="dk1"/>
              </a:buClr>
              <a:buSzPts val="2400"/>
              <a:buChar char="➢"/>
            </a:pPr>
            <a:r>
              <a:rPr lang="en-GB" sz="2400" dirty="0">
                <a:solidFill>
                  <a:schemeClr val="dk1"/>
                </a:solidFill>
              </a:rPr>
              <a:t>Diagnosed with MDD</a:t>
            </a:r>
          </a:p>
        </p:txBody>
      </p:sp>
      <p:sp>
        <p:nvSpPr>
          <p:cNvPr id="265" name="Shape 265"/>
          <p:cNvSpPr txBox="1"/>
          <p:nvPr/>
        </p:nvSpPr>
        <p:spPr>
          <a:xfrm>
            <a:off x="4653500" y="3009825"/>
            <a:ext cx="4166400" cy="2508900"/>
          </a:xfrm>
          <a:prstGeom prst="rect">
            <a:avLst/>
          </a:prstGeom>
          <a:noFill/>
          <a:ln>
            <a:noFill/>
          </a:ln>
        </p:spPr>
        <p:txBody>
          <a:bodyPr wrap="square" lIns="91425" tIns="91425" rIns="91425" bIns="91425" anchor="ctr" anchorCtr="0">
            <a:noAutofit/>
          </a:bodyPr>
          <a:lstStyle/>
          <a:p>
            <a:pPr marL="457200" lvl="0" indent="-381000" rtl="0">
              <a:lnSpc>
                <a:spcPct val="115000"/>
              </a:lnSpc>
              <a:spcBef>
                <a:spcPts val="0"/>
              </a:spcBef>
              <a:spcAft>
                <a:spcPts val="1600"/>
              </a:spcAft>
              <a:buClr>
                <a:schemeClr val="dk1"/>
              </a:buClr>
              <a:buSzPts val="2400"/>
              <a:buFont typeface="Roboto"/>
              <a:buChar char="➢"/>
            </a:pPr>
            <a:r>
              <a:rPr lang="en-GB" sz="2400" b="1">
                <a:solidFill>
                  <a:schemeClr val="dk1"/>
                </a:solidFill>
                <a:latin typeface="Roboto"/>
                <a:ea typeface="Roboto"/>
                <a:cs typeface="Roboto"/>
                <a:sym typeface="Roboto"/>
              </a:rPr>
              <a:t>APPLY FOR EMPLOYMENT INSURANCE SICK BENEFITS (EI-SB)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0">
              <a:spcBef>
                <a:spcPts val="0"/>
              </a:spcBef>
              <a:buNone/>
            </a:pPr>
            <a:r>
              <a:rPr lang="en-GB"/>
              <a:t>EI-Sick Benefits</a:t>
            </a:r>
          </a:p>
        </p:txBody>
      </p:sp>
      <p:sp>
        <p:nvSpPr>
          <p:cNvPr id="271" name="Shape 271"/>
          <p:cNvSpPr txBox="1">
            <a:spLocks noGrp="1"/>
          </p:cNvSpPr>
          <p:nvPr>
            <p:ph type="body" idx="1"/>
          </p:nvPr>
        </p:nvSpPr>
        <p:spPr>
          <a:xfrm>
            <a:off x="311700" y="1505700"/>
            <a:ext cx="3999900" cy="30762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a:solidFill>
                  <a:srgbClr val="000000"/>
                </a:solidFill>
              </a:rPr>
              <a:t>Eligibility: Insurable employment in past year</a:t>
            </a:r>
          </a:p>
          <a:p>
            <a:pPr marL="457200" lvl="0" indent="-381000" rtl="0">
              <a:spcBef>
                <a:spcPts val="0"/>
              </a:spcBef>
              <a:spcAft>
                <a:spcPts val="0"/>
              </a:spcAft>
              <a:buClr>
                <a:srgbClr val="000000"/>
              </a:buClr>
              <a:buSzPts val="2400"/>
              <a:buChar char="➢"/>
            </a:pPr>
            <a:r>
              <a:rPr lang="en-GB" sz="2400">
                <a:solidFill>
                  <a:srgbClr val="000000"/>
                </a:solidFill>
              </a:rPr>
              <a:t>55% of wages for up to 16 weeks  max $543 weekly</a:t>
            </a:r>
          </a:p>
          <a:p>
            <a:pPr marL="457200" lvl="0" indent="-381000" rtl="0">
              <a:spcBef>
                <a:spcPts val="0"/>
              </a:spcBef>
              <a:buClr>
                <a:srgbClr val="000000"/>
              </a:buClr>
              <a:buSzPts val="2400"/>
              <a:buChar char="➢"/>
            </a:pPr>
            <a:r>
              <a:rPr lang="en-GB" sz="2400">
                <a:solidFill>
                  <a:srgbClr val="000000"/>
                </a:solidFill>
              </a:rPr>
              <a:t>Easy 1 page form</a:t>
            </a:r>
          </a:p>
          <a:p>
            <a:pPr marL="0" lvl="0" indent="0">
              <a:spcBef>
                <a:spcPts val="0"/>
              </a:spcBef>
              <a:buNone/>
            </a:pPr>
            <a:endParaRPr sz="2400">
              <a:solidFill>
                <a:srgbClr val="000000"/>
              </a:solidFill>
            </a:endParaRPr>
          </a:p>
        </p:txBody>
      </p:sp>
      <p:pic>
        <p:nvPicPr>
          <p:cNvPr id="272" name="Shape 272" descr="Image result for EI Sick benefits forms" title="View source image"/>
          <p:cNvPicPr preferRelativeResize="0"/>
          <p:nvPr/>
        </p:nvPicPr>
        <p:blipFill>
          <a:blip r:embed="rId3">
            <a:alphaModFix/>
          </a:blip>
          <a:stretch>
            <a:fillRect/>
          </a:stretch>
        </p:blipFill>
        <p:spPr>
          <a:xfrm>
            <a:off x="5161200" y="747900"/>
            <a:ext cx="3141691" cy="3820975"/>
          </a:xfrm>
          <a:prstGeom prst="rect">
            <a:avLst/>
          </a:prstGeom>
          <a:noFill/>
          <a:ln w="9525" cap="flat" cmpd="sng">
            <a:solidFill>
              <a:srgbClr val="000000"/>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0">
              <a:spcBef>
                <a:spcPts val="0"/>
              </a:spcBef>
              <a:buNone/>
            </a:pPr>
            <a:r>
              <a:rPr lang="en-GB"/>
              <a:t>Case: James	</a:t>
            </a:r>
          </a:p>
        </p:txBody>
      </p:sp>
      <p:sp>
        <p:nvSpPr>
          <p:cNvPr id="278" name="Shape 278"/>
          <p:cNvSpPr txBox="1">
            <a:spLocks noGrp="1"/>
          </p:cNvSpPr>
          <p:nvPr>
            <p:ph type="body" idx="4294967295"/>
          </p:nvPr>
        </p:nvSpPr>
        <p:spPr>
          <a:xfrm>
            <a:off x="585100" y="1548650"/>
            <a:ext cx="7586400" cy="40986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a:solidFill>
                  <a:srgbClr val="000000"/>
                </a:solidFill>
              </a:rPr>
              <a:t>Start antidepressant medications but no drug coverage through work</a:t>
            </a:r>
          </a:p>
          <a:p>
            <a:pPr marL="457200" lvl="0" indent="-381000" rtl="0">
              <a:spcBef>
                <a:spcPts val="0"/>
              </a:spcBef>
              <a:spcAft>
                <a:spcPts val="0"/>
              </a:spcAft>
              <a:buClr>
                <a:srgbClr val="000000"/>
              </a:buClr>
              <a:buSzPts val="2400"/>
              <a:buChar char="➢"/>
            </a:pPr>
            <a:r>
              <a:rPr lang="en-GB" sz="2400">
                <a:solidFill>
                  <a:srgbClr val="000000"/>
                </a:solidFill>
              </a:rPr>
              <a:t>Encourage James to apply for </a:t>
            </a:r>
            <a:r>
              <a:rPr lang="en-GB" sz="2400" b="1">
                <a:solidFill>
                  <a:srgbClr val="000000"/>
                </a:solidFill>
              </a:rPr>
              <a:t>Ontario Works</a:t>
            </a:r>
            <a:r>
              <a:rPr lang="en-GB" sz="2400">
                <a:solidFill>
                  <a:srgbClr val="000000"/>
                </a:solidFill>
              </a:rPr>
              <a:t> which is rejected until EI-SB runs out, but MAY still provide drug card</a:t>
            </a:r>
          </a:p>
          <a:p>
            <a:pPr marL="457200" lvl="0" indent="-381000">
              <a:spcBef>
                <a:spcPts val="0"/>
              </a:spcBef>
              <a:buClr>
                <a:srgbClr val="000000"/>
              </a:buClr>
              <a:buSzPts val="2400"/>
              <a:buChar char="➢"/>
            </a:pPr>
            <a:r>
              <a:rPr lang="en-GB" sz="2400">
                <a:solidFill>
                  <a:srgbClr val="000000"/>
                </a:solidFill>
              </a:rPr>
              <a:t>If </a:t>
            </a:r>
            <a:r>
              <a:rPr lang="en-GB" sz="2400" b="1">
                <a:solidFill>
                  <a:srgbClr val="000000"/>
                </a:solidFill>
              </a:rPr>
              <a:t>Ontario Works </a:t>
            </a:r>
            <a:r>
              <a:rPr lang="en-GB" sz="2400">
                <a:solidFill>
                  <a:srgbClr val="000000"/>
                </a:solidFill>
              </a:rPr>
              <a:t>is rejected a </a:t>
            </a:r>
            <a:r>
              <a:rPr lang="en-GB" sz="2400" b="1">
                <a:solidFill>
                  <a:srgbClr val="000000"/>
                </a:solidFill>
              </a:rPr>
              <a:t>Trillium Drug Benefit </a:t>
            </a:r>
            <a:r>
              <a:rPr lang="en-GB" sz="2400">
                <a:solidFill>
                  <a:srgbClr val="000000"/>
                </a:solidFill>
              </a:rPr>
              <a:t>application should be made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0">
              <a:spcBef>
                <a:spcPts val="0"/>
              </a:spcBef>
              <a:buNone/>
            </a:pPr>
            <a:r>
              <a:rPr lang="en-GB"/>
              <a:t>Ontario Works</a:t>
            </a:r>
          </a:p>
        </p:txBody>
      </p:sp>
      <p:sp>
        <p:nvSpPr>
          <p:cNvPr id="284" name="Shape 284"/>
          <p:cNvSpPr txBox="1">
            <a:spLocks noGrp="1"/>
          </p:cNvSpPr>
          <p:nvPr>
            <p:ph type="body" idx="1"/>
          </p:nvPr>
        </p:nvSpPr>
        <p:spPr>
          <a:xfrm>
            <a:off x="311700" y="1505700"/>
            <a:ext cx="3999900" cy="30762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a:solidFill>
                  <a:srgbClr val="000000"/>
                </a:solidFill>
              </a:rPr>
              <a:t>$706/month (approx)</a:t>
            </a:r>
          </a:p>
          <a:p>
            <a:pPr marL="457200" lvl="0" indent="-381000" rtl="0">
              <a:spcBef>
                <a:spcPts val="0"/>
              </a:spcBef>
              <a:spcAft>
                <a:spcPts val="0"/>
              </a:spcAft>
              <a:buClr>
                <a:srgbClr val="000000"/>
              </a:buClr>
              <a:buSzPts val="2400"/>
              <a:buChar char="➢"/>
            </a:pPr>
            <a:r>
              <a:rPr lang="en-GB" sz="2400">
                <a:solidFill>
                  <a:srgbClr val="000000"/>
                </a:solidFill>
              </a:rPr>
              <a:t>Eligibility: Anyone in financial need living in Ontario</a:t>
            </a:r>
          </a:p>
          <a:p>
            <a:pPr marL="457200" lvl="0" indent="-381000" rtl="0">
              <a:spcBef>
                <a:spcPts val="0"/>
              </a:spcBef>
              <a:spcAft>
                <a:spcPts val="0"/>
              </a:spcAft>
              <a:buClr>
                <a:srgbClr val="000000"/>
              </a:buClr>
              <a:buSzPts val="2400"/>
              <a:buChar char="➢"/>
            </a:pPr>
            <a:r>
              <a:rPr lang="en-GB" sz="2400">
                <a:solidFill>
                  <a:srgbClr val="000000"/>
                </a:solidFill>
              </a:rPr>
              <a:t>Takes less than 5 days if ALL documents submitted</a:t>
            </a:r>
          </a:p>
          <a:p>
            <a:pPr marL="457200" lvl="0" indent="-381000" rtl="0">
              <a:spcBef>
                <a:spcPts val="0"/>
              </a:spcBef>
              <a:buClr>
                <a:srgbClr val="000000"/>
              </a:buClr>
              <a:buSzPts val="2400"/>
              <a:buChar char="➢"/>
            </a:pPr>
            <a:r>
              <a:rPr lang="en-GB" sz="2400">
                <a:solidFill>
                  <a:srgbClr val="000000"/>
                </a:solidFill>
              </a:rPr>
              <a:t>Not done by physician</a:t>
            </a:r>
          </a:p>
          <a:p>
            <a:pPr marL="0" lvl="0" indent="0">
              <a:spcBef>
                <a:spcPts val="0"/>
              </a:spcBef>
              <a:buNone/>
            </a:pPr>
            <a:endParaRPr/>
          </a:p>
        </p:txBody>
      </p:sp>
      <p:pic>
        <p:nvPicPr>
          <p:cNvPr id="285" name="Shape 285" descr="Image result for ontario works" title="View source image"/>
          <p:cNvPicPr preferRelativeResize="0"/>
          <p:nvPr/>
        </p:nvPicPr>
        <p:blipFill>
          <a:blip r:embed="rId3">
            <a:alphaModFix/>
          </a:blip>
          <a:stretch>
            <a:fillRect/>
          </a:stretch>
        </p:blipFill>
        <p:spPr>
          <a:xfrm>
            <a:off x="4617725" y="1018397"/>
            <a:ext cx="4271725" cy="310671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marL="0" lvl="0" indent="0">
              <a:spcBef>
                <a:spcPts val="0"/>
              </a:spcBef>
              <a:buNone/>
            </a:pPr>
            <a:r>
              <a:rPr lang="en-GB"/>
              <a:t>Presenter Disclosure</a:t>
            </a:r>
          </a:p>
        </p:txBody>
      </p:sp>
      <p:sp>
        <p:nvSpPr>
          <p:cNvPr id="92" name="Shape 92"/>
          <p:cNvSpPr txBox="1">
            <a:spLocks noGrp="1"/>
          </p:cNvSpPr>
          <p:nvPr>
            <p:ph type="body" idx="1"/>
          </p:nvPr>
        </p:nvSpPr>
        <p:spPr>
          <a:xfrm>
            <a:off x="4644675" y="500925"/>
            <a:ext cx="4166400" cy="4098600"/>
          </a:xfrm>
          <a:prstGeom prst="rect">
            <a:avLst/>
          </a:prstGeom>
        </p:spPr>
        <p:txBody>
          <a:bodyPr wrap="square" lIns="91425" tIns="91425" rIns="91425" bIns="91425" anchor="t" anchorCtr="0">
            <a:noAutofit/>
          </a:bodyPr>
          <a:lstStyle/>
          <a:p>
            <a:pPr marL="0" lvl="0" indent="0" algn="ctr" rtl="0">
              <a:lnSpc>
                <a:spcPct val="90000"/>
              </a:lnSpc>
              <a:spcBef>
                <a:spcPts val="0"/>
              </a:spcBef>
              <a:spcAft>
                <a:spcPts val="0"/>
              </a:spcAft>
              <a:buNone/>
            </a:pPr>
            <a:endParaRPr sz="2400" dirty="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GB" sz="2400" dirty="0">
                <a:solidFill>
                  <a:schemeClr val="dk1"/>
                </a:solidFill>
                <a:latin typeface="Roboto" panose="020B0604020202020204" charset="0"/>
                <a:ea typeface="Roboto" panose="020B0604020202020204" charset="0"/>
                <a:cs typeface="Calibri"/>
                <a:sym typeface="Calibri"/>
              </a:rPr>
              <a:t>No specific conflicts of interest or financial </a:t>
            </a:r>
            <a:r>
              <a:rPr lang="en-GB" sz="2400" dirty="0" smtClean="0">
                <a:solidFill>
                  <a:schemeClr val="dk1"/>
                </a:solidFill>
                <a:latin typeface="Roboto" panose="020B0604020202020204" charset="0"/>
                <a:ea typeface="Roboto" panose="020B0604020202020204" charset="0"/>
                <a:cs typeface="Calibri"/>
                <a:sym typeface="Calibri"/>
              </a:rPr>
              <a:t>disclosures.</a:t>
            </a:r>
            <a:endParaRPr lang="en-GB" sz="2400" dirty="0">
              <a:solidFill>
                <a:schemeClr val="dk1"/>
              </a:solidFill>
              <a:latin typeface="Roboto" panose="020B0604020202020204" charset="0"/>
              <a:ea typeface="Roboto" panose="020B0604020202020204" charset="0"/>
              <a:cs typeface="Calibri"/>
              <a:sym typeface="Calibri"/>
            </a:endParaRPr>
          </a:p>
          <a:p>
            <a:pPr marL="0" lvl="0" indent="0" algn="ctr" rtl="0">
              <a:lnSpc>
                <a:spcPct val="90000"/>
              </a:lnSpc>
              <a:spcBef>
                <a:spcPts val="0"/>
              </a:spcBef>
              <a:spcAft>
                <a:spcPts val="0"/>
              </a:spcAft>
              <a:buNone/>
            </a:pPr>
            <a:endParaRPr sz="2400" dirty="0">
              <a:solidFill>
                <a:schemeClr val="dk1"/>
              </a:solidFill>
              <a:latin typeface="Roboto" panose="020B0604020202020204" charset="0"/>
              <a:ea typeface="Roboto" panose="020B0604020202020204" charset="0"/>
              <a:cs typeface="Calibri"/>
              <a:sym typeface="Calibri"/>
            </a:endParaRPr>
          </a:p>
          <a:p>
            <a:pPr marL="0" lvl="0" indent="0" algn="ctr" rtl="0">
              <a:lnSpc>
                <a:spcPct val="90000"/>
              </a:lnSpc>
              <a:spcBef>
                <a:spcPts val="0"/>
              </a:spcBef>
              <a:spcAft>
                <a:spcPts val="0"/>
              </a:spcAft>
              <a:buClr>
                <a:srgbClr val="629DD1"/>
              </a:buClr>
              <a:buFont typeface="Calibri"/>
              <a:buNone/>
            </a:pPr>
            <a:r>
              <a:rPr lang="en-GB" sz="2400" dirty="0">
                <a:solidFill>
                  <a:schemeClr val="dk1"/>
                </a:solidFill>
                <a:latin typeface="Roboto" panose="020B0604020202020204" charset="0"/>
                <a:ea typeface="Roboto" panose="020B0604020202020204" charset="0"/>
                <a:cs typeface="Calibri"/>
                <a:sym typeface="Calibri"/>
              </a:rPr>
              <a:t>We approach this work from a privileged position as a health care providers.  We do </a:t>
            </a:r>
            <a:r>
              <a:rPr lang="en-GB" sz="2400" i="1" dirty="0">
                <a:solidFill>
                  <a:schemeClr val="dk1"/>
                </a:solidFill>
                <a:latin typeface="Roboto" panose="020B0604020202020204" charset="0"/>
                <a:ea typeface="Roboto" panose="020B0604020202020204" charset="0"/>
                <a:cs typeface="Calibri"/>
                <a:sym typeface="Calibri"/>
              </a:rPr>
              <a:t>not </a:t>
            </a:r>
            <a:r>
              <a:rPr lang="en-GB" sz="2400" dirty="0">
                <a:solidFill>
                  <a:schemeClr val="dk1"/>
                </a:solidFill>
                <a:latin typeface="Roboto" panose="020B0604020202020204" charset="0"/>
                <a:ea typeface="Roboto" panose="020B0604020202020204" charset="0"/>
                <a:cs typeface="Calibri"/>
                <a:sym typeface="Calibri"/>
              </a:rPr>
              <a:t>speak on behalf of people living in poverty; we speak as </a:t>
            </a:r>
            <a:r>
              <a:rPr lang="en-GB" sz="2400" dirty="0" smtClean="0">
                <a:solidFill>
                  <a:schemeClr val="dk1"/>
                </a:solidFill>
                <a:latin typeface="Roboto" panose="020B0604020202020204" charset="0"/>
                <a:ea typeface="Roboto" panose="020B0604020202020204" charset="0"/>
                <a:cs typeface="Calibri"/>
                <a:sym typeface="Calibri"/>
              </a:rPr>
              <a:t>allies</a:t>
            </a:r>
            <a:r>
              <a:rPr lang="en-GB" sz="2400" dirty="0" smtClean="0">
                <a:solidFill>
                  <a:schemeClr val="dk1"/>
                </a:solidFill>
                <a:latin typeface="Calibri"/>
                <a:ea typeface="Calibri"/>
                <a:cs typeface="Calibri"/>
                <a:sym typeface="Calibri"/>
              </a:rPr>
              <a:t>.</a:t>
            </a:r>
            <a:endParaRPr lang="en-GB"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0">
              <a:spcBef>
                <a:spcPts val="0"/>
              </a:spcBef>
              <a:buNone/>
            </a:pPr>
            <a:r>
              <a:rPr lang="en-GB"/>
              <a:t>Case: James</a:t>
            </a:r>
          </a:p>
        </p:txBody>
      </p:sp>
      <p:sp>
        <p:nvSpPr>
          <p:cNvPr id="291" name="Shape 291"/>
          <p:cNvSpPr txBox="1">
            <a:spLocks noGrp="1"/>
          </p:cNvSpPr>
          <p:nvPr>
            <p:ph type="body" idx="4294967295"/>
          </p:nvPr>
        </p:nvSpPr>
        <p:spPr>
          <a:xfrm>
            <a:off x="311700" y="1280975"/>
            <a:ext cx="8520600" cy="29931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a:solidFill>
                  <a:srgbClr val="000000"/>
                </a:solidFill>
              </a:rPr>
              <a:t>Pt stops sleeping, is euphoric, thinks he has a business plan in China that will make him millions of dollars, and is stopped at the airport after  trying to fly to China without a passport or visa</a:t>
            </a:r>
          </a:p>
          <a:p>
            <a:pPr marL="457200" lvl="0" indent="-381000" rtl="0">
              <a:spcBef>
                <a:spcPts val="0"/>
              </a:spcBef>
              <a:spcAft>
                <a:spcPts val="0"/>
              </a:spcAft>
              <a:buClr>
                <a:srgbClr val="000000"/>
              </a:buClr>
              <a:buSzPts val="2400"/>
              <a:buChar char="➢"/>
            </a:pPr>
            <a:r>
              <a:rPr lang="en-GB" sz="2400">
                <a:solidFill>
                  <a:srgbClr val="000000"/>
                </a:solidFill>
              </a:rPr>
              <a:t>Brought to St. Mike’s ER and diagnosed with Bipolar I. Remains symptomatic despite treatment</a:t>
            </a:r>
          </a:p>
          <a:p>
            <a:pPr marL="457200" lvl="0" indent="-381000" rtl="0">
              <a:spcBef>
                <a:spcPts val="0"/>
              </a:spcBef>
              <a:buClr>
                <a:srgbClr val="000000"/>
              </a:buClr>
              <a:buSzPts val="2400"/>
              <a:buChar char="➢"/>
            </a:pPr>
            <a:r>
              <a:rPr lang="en-GB" sz="2400">
                <a:solidFill>
                  <a:srgbClr val="000000"/>
                </a:solidFill>
              </a:rPr>
              <a:t>Unable to continue work at this time</a:t>
            </a:r>
          </a:p>
        </p:txBody>
      </p:sp>
      <p:sp>
        <p:nvSpPr>
          <p:cNvPr id="292" name="Shape 292"/>
          <p:cNvSpPr txBox="1"/>
          <p:nvPr/>
        </p:nvSpPr>
        <p:spPr>
          <a:xfrm>
            <a:off x="311725" y="4119925"/>
            <a:ext cx="8694600" cy="1124700"/>
          </a:xfrm>
          <a:prstGeom prst="rect">
            <a:avLst/>
          </a:prstGeom>
          <a:noFill/>
          <a:ln>
            <a:noFill/>
          </a:ln>
        </p:spPr>
        <p:txBody>
          <a:bodyPr wrap="square" lIns="91425" tIns="91425" rIns="91425" bIns="91425" anchor="ctr" anchorCtr="0">
            <a:noAutofit/>
          </a:bodyPr>
          <a:lstStyle/>
          <a:p>
            <a:pPr marL="457200" lvl="0" indent="-381000" rtl="0">
              <a:lnSpc>
                <a:spcPct val="115000"/>
              </a:lnSpc>
              <a:spcBef>
                <a:spcPts val="0"/>
              </a:spcBef>
              <a:spcAft>
                <a:spcPts val="1600"/>
              </a:spcAft>
              <a:buClr>
                <a:srgbClr val="000000"/>
              </a:buClr>
              <a:buSzPts val="2400"/>
              <a:buFont typeface="Roboto"/>
              <a:buChar char="➢"/>
            </a:pPr>
            <a:r>
              <a:rPr lang="en-GB" sz="2400" b="1">
                <a:latin typeface="Roboto"/>
                <a:ea typeface="Roboto"/>
                <a:cs typeface="Roboto"/>
                <a:sym typeface="Roboto"/>
              </a:rPr>
              <a:t>Application for ODSP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0">
              <a:spcBef>
                <a:spcPts val="0"/>
              </a:spcBef>
              <a:buNone/>
            </a:pPr>
            <a:r>
              <a:rPr lang="en-GB"/>
              <a:t>Ontario Disability Support Program</a:t>
            </a:r>
          </a:p>
        </p:txBody>
      </p:sp>
      <p:sp>
        <p:nvSpPr>
          <p:cNvPr id="298" name="Shape 298"/>
          <p:cNvSpPr txBox="1">
            <a:spLocks noGrp="1"/>
          </p:cNvSpPr>
          <p:nvPr>
            <p:ph type="body" idx="1"/>
          </p:nvPr>
        </p:nvSpPr>
        <p:spPr>
          <a:xfrm>
            <a:off x="311700" y="1505700"/>
            <a:ext cx="3999900" cy="30762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a:solidFill>
                  <a:srgbClr val="000000"/>
                </a:solidFill>
              </a:rPr>
              <a:t>$1,128 (approx)</a:t>
            </a:r>
          </a:p>
          <a:p>
            <a:pPr marL="457200" lvl="0" indent="-381000" rtl="0">
              <a:spcBef>
                <a:spcPts val="0"/>
              </a:spcBef>
              <a:spcAft>
                <a:spcPts val="0"/>
              </a:spcAft>
              <a:buClr>
                <a:srgbClr val="000000"/>
              </a:buClr>
              <a:buSzPts val="2400"/>
              <a:buChar char="➢"/>
            </a:pPr>
            <a:r>
              <a:rPr lang="en-GB" sz="2400">
                <a:solidFill>
                  <a:schemeClr val="dk1"/>
                </a:solidFill>
              </a:rPr>
              <a:t>Drugs, Vision, Dental</a:t>
            </a:r>
          </a:p>
          <a:p>
            <a:pPr marL="457200" lvl="0" indent="-381000" rtl="0">
              <a:spcBef>
                <a:spcPts val="0"/>
              </a:spcBef>
              <a:buClr>
                <a:srgbClr val="000000"/>
              </a:buClr>
              <a:buSzPts val="2400"/>
              <a:buChar char="➢"/>
            </a:pPr>
            <a:r>
              <a:rPr lang="en-GB" sz="2400">
                <a:solidFill>
                  <a:srgbClr val="000000"/>
                </a:solidFill>
              </a:rPr>
              <a:t>Eligibility:</a:t>
            </a:r>
            <a:r>
              <a:rPr lang="en-GB" sz="1800">
                <a:solidFill>
                  <a:srgbClr val="000000"/>
                </a:solidFill>
              </a:rPr>
              <a:t> Substantial impairment restricting ability to work/live/participate in community, continuous or recurrent and expected to last over 1</a:t>
            </a:r>
            <a:r>
              <a:rPr lang="en-GB" sz="2400">
                <a:solidFill>
                  <a:srgbClr val="000000"/>
                </a:solidFill>
              </a:rPr>
              <a:t> </a:t>
            </a:r>
            <a:r>
              <a:rPr lang="en-GB" sz="1800">
                <a:solidFill>
                  <a:srgbClr val="000000"/>
                </a:solidFill>
              </a:rPr>
              <a:t>year</a:t>
            </a:r>
          </a:p>
        </p:txBody>
      </p:sp>
      <p:sp>
        <p:nvSpPr>
          <p:cNvPr id="299" name="Shape 299"/>
          <p:cNvSpPr txBox="1">
            <a:spLocks noGrp="1"/>
          </p:cNvSpPr>
          <p:nvPr>
            <p:ph type="body" idx="2"/>
          </p:nvPr>
        </p:nvSpPr>
        <p:spPr>
          <a:xfrm>
            <a:off x="4832425" y="1288550"/>
            <a:ext cx="3999900" cy="3663600"/>
          </a:xfrm>
          <a:prstGeom prst="rect">
            <a:avLst/>
          </a:prstGeom>
        </p:spPr>
        <p:txBody>
          <a:bodyPr wrap="square" lIns="91425" tIns="91425" rIns="91425" bIns="91425" anchor="t" anchorCtr="0">
            <a:noAutofit/>
          </a:bodyPr>
          <a:lstStyle/>
          <a:p>
            <a:pPr marL="0" lvl="0" indent="0" rtl="0">
              <a:spcBef>
                <a:spcPts val="0"/>
              </a:spcBef>
              <a:buNone/>
            </a:pPr>
            <a:r>
              <a:rPr lang="en-GB" sz="2400">
                <a:solidFill>
                  <a:srgbClr val="000000"/>
                </a:solidFill>
              </a:rPr>
              <a:t>Tips:</a:t>
            </a:r>
          </a:p>
          <a:p>
            <a:pPr marL="457200" lvl="0" indent="-381000" rtl="0">
              <a:spcBef>
                <a:spcPts val="0"/>
              </a:spcBef>
              <a:spcAft>
                <a:spcPts val="0"/>
              </a:spcAft>
              <a:buClr>
                <a:srgbClr val="000000"/>
              </a:buClr>
              <a:buSzPts val="2400"/>
              <a:buChar char="➢"/>
            </a:pPr>
            <a:r>
              <a:rPr lang="en-GB" sz="2400">
                <a:solidFill>
                  <a:srgbClr val="000000"/>
                </a:solidFill>
              </a:rPr>
              <a:t>List all conditions</a:t>
            </a:r>
          </a:p>
          <a:p>
            <a:pPr marL="457200" lvl="0" indent="-381000" rtl="0">
              <a:spcBef>
                <a:spcPts val="0"/>
              </a:spcBef>
              <a:spcAft>
                <a:spcPts val="0"/>
              </a:spcAft>
              <a:buClr>
                <a:srgbClr val="000000"/>
              </a:buClr>
              <a:buSzPts val="2400"/>
              <a:buChar char="➢"/>
            </a:pPr>
            <a:r>
              <a:rPr lang="en-GB" sz="2400">
                <a:solidFill>
                  <a:srgbClr val="000000"/>
                </a:solidFill>
              </a:rPr>
              <a:t>Impairment = symptoms</a:t>
            </a:r>
          </a:p>
          <a:p>
            <a:pPr marL="457200" lvl="0" indent="-381000" rtl="0">
              <a:spcBef>
                <a:spcPts val="0"/>
              </a:spcBef>
              <a:spcAft>
                <a:spcPts val="0"/>
              </a:spcAft>
              <a:buClr>
                <a:srgbClr val="000000"/>
              </a:buClr>
              <a:buSzPts val="2400"/>
              <a:buChar char="➢"/>
            </a:pPr>
            <a:r>
              <a:rPr lang="en-GB" sz="2400">
                <a:solidFill>
                  <a:srgbClr val="000000"/>
                </a:solidFill>
              </a:rPr>
              <a:t>Restriction = disability </a:t>
            </a:r>
          </a:p>
          <a:p>
            <a:pPr marL="457200" lvl="0" indent="-381000" rtl="0">
              <a:spcBef>
                <a:spcPts val="0"/>
              </a:spcBef>
              <a:spcAft>
                <a:spcPts val="0"/>
              </a:spcAft>
              <a:buClr>
                <a:srgbClr val="000000"/>
              </a:buClr>
              <a:buSzPts val="2400"/>
              <a:buChar char="➢"/>
            </a:pPr>
            <a:r>
              <a:rPr lang="en-GB" sz="2400">
                <a:solidFill>
                  <a:srgbClr val="000000"/>
                </a:solidFill>
              </a:rPr>
              <a:t>Must have duration &gt;1yr</a:t>
            </a:r>
          </a:p>
          <a:p>
            <a:pPr marL="457200" lvl="0" indent="-381000" rtl="0">
              <a:spcBef>
                <a:spcPts val="0"/>
              </a:spcBef>
              <a:spcAft>
                <a:spcPts val="0"/>
              </a:spcAft>
              <a:buClr>
                <a:srgbClr val="000000"/>
              </a:buClr>
              <a:buSzPts val="2400"/>
              <a:buChar char="➢"/>
            </a:pPr>
            <a:r>
              <a:rPr lang="en-GB" sz="2400">
                <a:solidFill>
                  <a:srgbClr val="000000"/>
                </a:solidFill>
              </a:rPr>
              <a:t>Prognosis = “unknown” or “guarded” if unsure</a:t>
            </a:r>
          </a:p>
          <a:p>
            <a:pPr marL="457200" lvl="0" indent="-381000">
              <a:spcBef>
                <a:spcPts val="0"/>
              </a:spcBef>
              <a:buClr>
                <a:srgbClr val="000000"/>
              </a:buClr>
              <a:buSzPts val="2400"/>
              <a:buChar char="➢"/>
            </a:pPr>
            <a:r>
              <a:rPr lang="en-GB" sz="2400">
                <a:solidFill>
                  <a:srgbClr val="000000"/>
                </a:solidFill>
              </a:rPr>
              <a:t>Attach consult notes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Case: James</a:t>
            </a:r>
          </a:p>
        </p:txBody>
      </p:sp>
      <p:sp>
        <p:nvSpPr>
          <p:cNvPr id="305" name="Shape 305"/>
          <p:cNvSpPr txBox="1">
            <a:spLocks noGrp="1"/>
          </p:cNvSpPr>
          <p:nvPr>
            <p:ph type="body" idx="1"/>
          </p:nvPr>
        </p:nvSpPr>
        <p:spPr>
          <a:xfrm>
            <a:off x="4644675" y="500925"/>
            <a:ext cx="4166400" cy="40986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a:solidFill>
                  <a:srgbClr val="000000"/>
                </a:solidFill>
              </a:rPr>
              <a:t>ODSP approved with 5 year review date</a:t>
            </a:r>
          </a:p>
          <a:p>
            <a:pPr marL="457200" lvl="0" indent="-381000" rtl="0">
              <a:spcBef>
                <a:spcPts val="0"/>
              </a:spcBef>
              <a:spcAft>
                <a:spcPts val="0"/>
              </a:spcAft>
              <a:buClr>
                <a:srgbClr val="000000"/>
              </a:buClr>
              <a:buSzPts val="2400"/>
              <a:buChar char="➢"/>
            </a:pPr>
            <a:r>
              <a:rPr lang="en-GB" sz="2400">
                <a:solidFill>
                  <a:srgbClr val="000000"/>
                </a:solidFill>
              </a:rPr>
              <a:t>18 months later, pt has recovered and is stable on medications</a:t>
            </a:r>
          </a:p>
          <a:p>
            <a:pPr marL="457200" lvl="0" indent="-381000" rtl="0">
              <a:spcBef>
                <a:spcPts val="0"/>
              </a:spcBef>
              <a:spcAft>
                <a:spcPts val="0"/>
              </a:spcAft>
              <a:buClr>
                <a:srgbClr val="000000"/>
              </a:buClr>
              <a:buSzPts val="2400"/>
              <a:buChar char="➢"/>
            </a:pPr>
            <a:r>
              <a:rPr lang="en-GB" sz="2400">
                <a:solidFill>
                  <a:srgbClr val="000000"/>
                </a:solidFill>
              </a:rPr>
              <a:t>Decides to apply for university and is accepted</a:t>
            </a:r>
          </a:p>
          <a:p>
            <a:pPr marL="457200" lvl="0" indent="-381000">
              <a:spcBef>
                <a:spcPts val="0"/>
              </a:spcBef>
              <a:buClr>
                <a:srgbClr val="000000"/>
              </a:buClr>
              <a:buSzPts val="2400"/>
              <a:buChar char="➢"/>
            </a:pPr>
            <a:r>
              <a:rPr lang="en-GB" sz="2400">
                <a:solidFill>
                  <a:srgbClr val="000000"/>
                </a:solidFill>
              </a:rPr>
              <a:t>Supported by ODSP for living expenses and OSAP for tuition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Case: James</a:t>
            </a:r>
          </a:p>
        </p:txBody>
      </p:sp>
      <p:sp>
        <p:nvSpPr>
          <p:cNvPr id="311" name="Shape 311"/>
          <p:cNvSpPr txBox="1">
            <a:spLocks noGrp="1"/>
          </p:cNvSpPr>
          <p:nvPr>
            <p:ph type="body" idx="4294967295"/>
          </p:nvPr>
        </p:nvSpPr>
        <p:spPr>
          <a:xfrm>
            <a:off x="311700" y="1497675"/>
            <a:ext cx="8520600" cy="31611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a:solidFill>
                  <a:srgbClr val="000000"/>
                </a:solidFill>
              </a:rPr>
              <a:t>After graduation, returns to work.  Still has episodic relapses, but has supportive employer and overall is doing well</a:t>
            </a:r>
          </a:p>
          <a:p>
            <a:pPr marL="457200" lvl="0" indent="-381000" rtl="0">
              <a:spcBef>
                <a:spcPts val="0"/>
              </a:spcBef>
              <a:spcAft>
                <a:spcPts val="0"/>
              </a:spcAft>
              <a:buClr>
                <a:srgbClr val="000000"/>
              </a:buClr>
              <a:buSzPts val="2400"/>
              <a:buChar char="➢"/>
            </a:pPr>
            <a:r>
              <a:rPr lang="en-GB" sz="2400">
                <a:solidFill>
                  <a:srgbClr val="000000"/>
                </a:solidFill>
              </a:rPr>
              <a:t>Slow transition off ODSP until he finally has permanent work as well as drug benefits </a:t>
            </a:r>
          </a:p>
          <a:p>
            <a:pPr marL="457200" lvl="0" indent="-381000">
              <a:spcBef>
                <a:spcPts val="0"/>
              </a:spcBef>
              <a:buClr>
                <a:srgbClr val="000000"/>
              </a:buClr>
              <a:buSzPts val="2400"/>
              <a:buChar char="➢"/>
            </a:pPr>
            <a:r>
              <a:rPr lang="en-GB" sz="2400">
                <a:solidFill>
                  <a:srgbClr val="000000"/>
                </a:solidFill>
              </a:rPr>
              <a:t>Received extended drug benefits for 1 year following being off ODSP financial support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marL="0" lvl="0" indent="0">
              <a:spcBef>
                <a:spcPts val="0"/>
              </a:spcBef>
              <a:buNone/>
            </a:pPr>
            <a:r>
              <a:rPr lang="en-GB"/>
              <a:t>Working on ODSP - “The sales pitch”</a:t>
            </a:r>
          </a:p>
        </p:txBody>
      </p:sp>
      <p:sp>
        <p:nvSpPr>
          <p:cNvPr id="317" name="Shape 317"/>
          <p:cNvSpPr txBox="1">
            <a:spLocks noGrp="1"/>
          </p:cNvSpPr>
          <p:nvPr>
            <p:ph type="body" idx="1"/>
          </p:nvPr>
        </p:nvSpPr>
        <p:spPr>
          <a:xfrm>
            <a:off x="4644675" y="500925"/>
            <a:ext cx="4166400" cy="40986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sz="2400" b="1">
                <a:solidFill>
                  <a:srgbClr val="000000"/>
                </a:solidFill>
              </a:rPr>
              <a:t>$500 a month earnings: ODSP’s “sweet spot”</a:t>
            </a:r>
          </a:p>
          <a:p>
            <a:pPr marL="0" lvl="0" indent="-69850">
              <a:spcBef>
                <a:spcPts val="0"/>
              </a:spcBef>
              <a:buClr>
                <a:schemeClr val="dk1"/>
              </a:buClr>
              <a:buSzPts val="1100"/>
              <a:buFont typeface="Arial"/>
              <a:buNone/>
            </a:pPr>
            <a:r>
              <a:rPr lang="en-GB">
                <a:solidFill>
                  <a:srgbClr val="000000"/>
                </a:solidFill>
              </a:rPr>
              <a:t>- Your patient earns $500 this month after taxes.</a:t>
            </a:r>
          </a:p>
          <a:p>
            <a:pPr marL="0" lvl="0" indent="-69850">
              <a:spcBef>
                <a:spcPts val="0"/>
              </a:spcBef>
              <a:buClr>
                <a:schemeClr val="dk1"/>
              </a:buClr>
              <a:buSzPts val="1100"/>
              <a:buFont typeface="Arial"/>
              <a:buNone/>
            </a:pPr>
            <a:r>
              <a:rPr lang="en-GB">
                <a:solidFill>
                  <a:srgbClr val="000000"/>
                </a:solidFill>
              </a:rPr>
              <a:t>- ODSP allows them to keep the first $200 and deducts 50% of the remaining $300 or $150.</a:t>
            </a:r>
          </a:p>
          <a:p>
            <a:pPr marL="0" lvl="0" indent="-69850">
              <a:spcBef>
                <a:spcPts val="0"/>
              </a:spcBef>
              <a:buClr>
                <a:schemeClr val="dk1"/>
              </a:buClr>
              <a:buSzPts val="1100"/>
              <a:buFont typeface="Arial"/>
              <a:buNone/>
            </a:pPr>
            <a:r>
              <a:rPr lang="en-GB">
                <a:solidFill>
                  <a:srgbClr val="000000"/>
                </a:solidFill>
              </a:rPr>
              <a:t>- ODSP provides them with $100 per month for work related expenses.</a:t>
            </a:r>
          </a:p>
          <a:p>
            <a:pPr marL="0" lvl="0" indent="-69850">
              <a:spcBef>
                <a:spcPts val="0"/>
              </a:spcBef>
              <a:buClr>
                <a:schemeClr val="dk1"/>
              </a:buClr>
              <a:buSzPts val="1100"/>
              <a:buFont typeface="Arial"/>
              <a:buNone/>
            </a:pPr>
            <a:r>
              <a:rPr lang="en-GB">
                <a:solidFill>
                  <a:srgbClr val="000000"/>
                </a:solidFill>
              </a:rPr>
              <a:t>- In the end ODSP has only taken $50 off the patient’s ODSP cheque</a:t>
            </a:r>
          </a:p>
          <a:p>
            <a:pPr marL="0" lvl="0" indent="-69850">
              <a:spcBef>
                <a:spcPts val="0"/>
              </a:spcBef>
              <a:buClr>
                <a:schemeClr val="dk1"/>
              </a:buClr>
              <a:buSzPts val="1100"/>
              <a:buFont typeface="Arial"/>
              <a:buNone/>
            </a:pPr>
            <a:r>
              <a:rPr lang="en-GB">
                <a:solidFill>
                  <a:srgbClr val="000000"/>
                </a:solidFill>
              </a:rPr>
              <a:t>- Patient has a net gain of $450 for working.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Case: James</a:t>
            </a:r>
          </a:p>
        </p:txBody>
      </p:sp>
      <p:sp>
        <p:nvSpPr>
          <p:cNvPr id="323" name="Shape 323"/>
          <p:cNvSpPr txBox="1">
            <a:spLocks noGrp="1"/>
          </p:cNvSpPr>
          <p:nvPr>
            <p:ph type="body" idx="1"/>
          </p:nvPr>
        </p:nvSpPr>
        <p:spPr>
          <a:xfrm>
            <a:off x="4658300" y="296800"/>
            <a:ext cx="4166400" cy="40986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dirty="0">
                <a:solidFill>
                  <a:srgbClr val="000000"/>
                </a:solidFill>
              </a:rPr>
              <a:t>Work going well, and </a:t>
            </a:r>
            <a:r>
              <a:rPr lang="en-GB" sz="2400" dirty="0" err="1">
                <a:solidFill>
                  <a:srgbClr val="000000"/>
                </a:solidFill>
              </a:rPr>
              <a:t>pt</a:t>
            </a:r>
            <a:r>
              <a:rPr lang="en-GB" sz="2400" dirty="0">
                <a:solidFill>
                  <a:srgbClr val="000000"/>
                </a:solidFill>
              </a:rPr>
              <a:t> decides to start saving for retirement/illness planning</a:t>
            </a:r>
          </a:p>
          <a:p>
            <a:pPr marL="457200" lvl="0" indent="-381000" rtl="0">
              <a:spcBef>
                <a:spcPts val="0"/>
              </a:spcBef>
              <a:spcAft>
                <a:spcPts val="0"/>
              </a:spcAft>
              <a:buClr>
                <a:srgbClr val="000000"/>
              </a:buClr>
              <a:buSzPts val="2400"/>
              <a:buChar char="-"/>
            </a:pPr>
            <a:r>
              <a:rPr lang="en-GB" sz="2400" dirty="0">
                <a:solidFill>
                  <a:srgbClr val="000000"/>
                </a:solidFill>
              </a:rPr>
              <a:t>Asks </a:t>
            </a:r>
            <a:r>
              <a:rPr lang="en-GB" sz="2400" dirty="0" smtClean="0">
                <a:solidFill>
                  <a:srgbClr val="000000"/>
                </a:solidFill>
              </a:rPr>
              <a:t>his nurse </a:t>
            </a:r>
            <a:r>
              <a:rPr lang="en-GB" sz="2400" dirty="0">
                <a:solidFill>
                  <a:srgbClr val="000000"/>
                </a:solidFill>
              </a:rPr>
              <a:t>about </a:t>
            </a:r>
            <a:r>
              <a:rPr lang="en-GB" sz="2400" b="1" dirty="0">
                <a:solidFill>
                  <a:srgbClr val="000000"/>
                </a:solidFill>
              </a:rPr>
              <a:t>Disability Tax Credit</a:t>
            </a:r>
            <a:r>
              <a:rPr lang="en-GB" sz="2400" dirty="0">
                <a:solidFill>
                  <a:srgbClr val="000000"/>
                </a:solidFill>
              </a:rPr>
              <a:t>, and </a:t>
            </a:r>
            <a:r>
              <a:rPr lang="en-GB" sz="2400" dirty="0" smtClean="0">
                <a:solidFill>
                  <a:srgbClr val="000000"/>
                </a:solidFill>
              </a:rPr>
              <a:t>family physician assists </a:t>
            </a:r>
            <a:r>
              <a:rPr lang="en-GB" sz="2400" dirty="0">
                <a:solidFill>
                  <a:srgbClr val="000000"/>
                </a:solidFill>
              </a:rPr>
              <a:t>in the application</a:t>
            </a:r>
          </a:p>
          <a:p>
            <a:pPr marL="457200" lvl="0" indent="-381000" rtl="0">
              <a:spcBef>
                <a:spcPts val="0"/>
              </a:spcBef>
              <a:buClr>
                <a:srgbClr val="000000"/>
              </a:buClr>
              <a:buSzPts val="2400"/>
              <a:buChar char="-"/>
            </a:pPr>
            <a:r>
              <a:rPr lang="en-GB" sz="2400" dirty="0">
                <a:solidFill>
                  <a:srgbClr val="000000"/>
                </a:solidFill>
              </a:rPr>
              <a:t>Initially rejected, but approved on reconsideration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311725" y="520050"/>
            <a:ext cx="3706500" cy="2508900"/>
          </a:xfrm>
          <a:prstGeom prst="rect">
            <a:avLst/>
          </a:prstGeom>
        </p:spPr>
        <p:txBody>
          <a:bodyPr wrap="square" lIns="91425" tIns="91425" rIns="91425" bIns="91425" anchor="t" anchorCtr="0">
            <a:noAutofit/>
          </a:bodyPr>
          <a:lstStyle/>
          <a:p>
            <a:pPr marL="0" lvl="0" indent="0">
              <a:spcBef>
                <a:spcPts val="0"/>
              </a:spcBef>
              <a:buNone/>
            </a:pPr>
            <a:r>
              <a:rPr lang="en-GB"/>
              <a:t>Disability Tax Credit (DTC)</a:t>
            </a:r>
          </a:p>
        </p:txBody>
      </p:sp>
      <p:sp>
        <p:nvSpPr>
          <p:cNvPr id="329" name="Shape 329"/>
          <p:cNvSpPr txBox="1">
            <a:spLocks noGrp="1"/>
          </p:cNvSpPr>
          <p:nvPr>
            <p:ph type="body" idx="1"/>
          </p:nvPr>
        </p:nvSpPr>
        <p:spPr>
          <a:xfrm>
            <a:off x="4644675" y="500925"/>
            <a:ext cx="4166400" cy="40986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dirty="0">
                <a:solidFill>
                  <a:srgbClr val="000000"/>
                </a:solidFill>
              </a:rPr>
              <a:t>10K tax credit</a:t>
            </a:r>
          </a:p>
          <a:p>
            <a:pPr marL="457200" lvl="0" indent="-381000" rtl="0">
              <a:spcBef>
                <a:spcPts val="0"/>
              </a:spcBef>
              <a:spcAft>
                <a:spcPts val="0"/>
              </a:spcAft>
              <a:buClr>
                <a:srgbClr val="000000"/>
              </a:buClr>
              <a:buSzPts val="2400"/>
              <a:buChar char="➢"/>
            </a:pPr>
            <a:r>
              <a:rPr lang="en-GB" sz="2400" dirty="0">
                <a:solidFill>
                  <a:srgbClr val="000000"/>
                </a:solidFill>
              </a:rPr>
              <a:t>Allows you to open a Registered Disability Savings Plan (RDSP)</a:t>
            </a:r>
          </a:p>
          <a:p>
            <a:pPr marL="457200" lvl="0" indent="-381000" rtl="0">
              <a:spcBef>
                <a:spcPts val="0"/>
              </a:spcBef>
              <a:buClr>
                <a:srgbClr val="000000"/>
              </a:buClr>
              <a:buSzPts val="2400"/>
              <a:buChar char="➢"/>
            </a:pPr>
            <a:r>
              <a:rPr lang="en-GB" sz="2400" dirty="0">
                <a:solidFill>
                  <a:srgbClr val="000000"/>
                </a:solidFill>
              </a:rPr>
              <a:t>Government will contribute $3 for your $1 contribution plus a $1000 yearly grant (if income under 30K annually) up until age 49</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marL="0" lvl="0" indent="0" rtl="0">
              <a:spcBef>
                <a:spcPts val="0"/>
              </a:spcBef>
              <a:buNone/>
            </a:pPr>
            <a:r>
              <a:rPr lang="en-GB"/>
              <a:t>Disability Tax Credit - Tips and Tricks</a:t>
            </a:r>
          </a:p>
        </p:txBody>
      </p:sp>
      <p:sp>
        <p:nvSpPr>
          <p:cNvPr id="335" name="Shape 335"/>
          <p:cNvSpPr txBox="1">
            <a:spLocks noGrp="1"/>
          </p:cNvSpPr>
          <p:nvPr>
            <p:ph type="body" idx="1"/>
          </p:nvPr>
        </p:nvSpPr>
        <p:spPr>
          <a:xfrm>
            <a:off x="4644675" y="500925"/>
            <a:ext cx="4166400" cy="40986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dirty="0">
                <a:solidFill>
                  <a:srgbClr val="000000"/>
                </a:solidFill>
              </a:rPr>
              <a:t>Look at cumulative effect of multiple impairments.</a:t>
            </a:r>
          </a:p>
          <a:p>
            <a:pPr marL="457200" lvl="0" indent="-381000" rtl="0">
              <a:spcBef>
                <a:spcPts val="0"/>
              </a:spcBef>
              <a:spcAft>
                <a:spcPts val="0"/>
              </a:spcAft>
              <a:buClr>
                <a:srgbClr val="000000"/>
              </a:buClr>
              <a:buSzPts val="2400"/>
              <a:buChar char="➢"/>
            </a:pPr>
            <a:r>
              <a:rPr lang="en-GB" sz="2400" dirty="0">
                <a:solidFill>
                  <a:srgbClr val="000000"/>
                </a:solidFill>
              </a:rPr>
              <a:t>Patient may only be markedly restricted in a number of areas which taken together provided substantive impairment.  </a:t>
            </a:r>
          </a:p>
          <a:p>
            <a:pPr marL="457200" lvl="0" indent="-381000" rtl="0">
              <a:spcBef>
                <a:spcPts val="0"/>
              </a:spcBef>
              <a:buClr>
                <a:srgbClr val="000000"/>
              </a:buClr>
              <a:buSzPts val="2400"/>
              <a:buChar char="➢"/>
            </a:pPr>
            <a:r>
              <a:rPr lang="en-GB" sz="2400" dirty="0">
                <a:solidFill>
                  <a:srgbClr val="000000"/>
                </a:solidFill>
              </a:rPr>
              <a:t>Include supporting documentation or a letter of </a:t>
            </a:r>
            <a:r>
              <a:rPr lang="en-GB" sz="2400" dirty="0" smtClean="0">
                <a:solidFill>
                  <a:srgbClr val="000000"/>
                </a:solidFill>
              </a:rPr>
              <a:t>support.</a:t>
            </a:r>
            <a:endParaRPr lang="en-GB" sz="2400" dirty="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Case: James</a:t>
            </a:r>
          </a:p>
        </p:txBody>
      </p:sp>
      <p:sp>
        <p:nvSpPr>
          <p:cNvPr id="341" name="Shape 341"/>
          <p:cNvSpPr txBox="1">
            <a:spLocks noGrp="1"/>
          </p:cNvSpPr>
          <p:nvPr>
            <p:ph type="body" idx="4294967295"/>
          </p:nvPr>
        </p:nvSpPr>
        <p:spPr>
          <a:xfrm>
            <a:off x="377400" y="1371800"/>
            <a:ext cx="8389200" cy="30207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a:solidFill>
                  <a:srgbClr val="000000"/>
                </a:solidFill>
              </a:rPr>
              <a:t>15 years stable employment with small lapses due to recurrent illness</a:t>
            </a:r>
          </a:p>
          <a:p>
            <a:pPr marL="457200" lvl="0" indent="-381000" rtl="0">
              <a:spcBef>
                <a:spcPts val="0"/>
              </a:spcBef>
              <a:spcAft>
                <a:spcPts val="0"/>
              </a:spcAft>
              <a:buClr>
                <a:srgbClr val="000000"/>
              </a:buClr>
              <a:buSzPts val="2400"/>
              <a:buChar char="➢"/>
            </a:pPr>
            <a:r>
              <a:rPr lang="en-GB" sz="2400">
                <a:solidFill>
                  <a:srgbClr val="000000"/>
                </a:solidFill>
              </a:rPr>
              <a:t>At age 47, however, stopped medications and has major relapse resulting in hospitalization and ultimately loss of employment </a:t>
            </a:r>
          </a:p>
          <a:p>
            <a:pPr marL="457200" lvl="0" indent="-381000" rtl="0">
              <a:spcBef>
                <a:spcPts val="0"/>
              </a:spcBef>
              <a:buClr>
                <a:srgbClr val="000000"/>
              </a:buClr>
              <a:buSzPts val="2400"/>
              <a:buChar char="➢"/>
            </a:pPr>
            <a:r>
              <a:rPr lang="en-GB" sz="2400">
                <a:solidFill>
                  <a:srgbClr val="000000"/>
                </a:solidFill>
              </a:rPr>
              <a:t>Denied Long Term Disability due to pre-existing condition clause</a:t>
            </a:r>
          </a:p>
        </p:txBody>
      </p:sp>
      <p:sp>
        <p:nvSpPr>
          <p:cNvPr id="342" name="Shape 342"/>
          <p:cNvSpPr txBox="1"/>
          <p:nvPr/>
        </p:nvSpPr>
        <p:spPr>
          <a:xfrm>
            <a:off x="377400" y="4183725"/>
            <a:ext cx="8685600" cy="1124700"/>
          </a:xfrm>
          <a:prstGeom prst="rect">
            <a:avLst/>
          </a:prstGeom>
          <a:noFill/>
          <a:ln>
            <a:noFill/>
          </a:ln>
        </p:spPr>
        <p:txBody>
          <a:bodyPr wrap="square" lIns="91425" tIns="91425" rIns="91425" bIns="91425" anchor="ctr" anchorCtr="0">
            <a:noAutofit/>
          </a:bodyPr>
          <a:lstStyle/>
          <a:p>
            <a:pPr marL="457200" lvl="0" indent="-381000" rtl="0">
              <a:lnSpc>
                <a:spcPct val="115000"/>
              </a:lnSpc>
              <a:spcBef>
                <a:spcPts val="0"/>
              </a:spcBef>
              <a:spcAft>
                <a:spcPts val="1600"/>
              </a:spcAft>
              <a:buClr>
                <a:srgbClr val="000000"/>
              </a:buClr>
              <a:buSzPts val="2400"/>
              <a:buFont typeface="Roboto"/>
              <a:buChar char="➢"/>
            </a:pPr>
            <a:r>
              <a:rPr lang="en-GB" sz="2400">
                <a:latin typeface="Roboto"/>
                <a:ea typeface="Roboto"/>
                <a:cs typeface="Roboto"/>
                <a:sym typeface="Roboto"/>
              </a:rPr>
              <a:t>Next step to </a:t>
            </a:r>
            <a:r>
              <a:rPr lang="en-GB" sz="2400" b="1">
                <a:latin typeface="Roboto"/>
                <a:ea typeface="Roboto"/>
                <a:cs typeface="Roboto"/>
                <a:sym typeface="Roboto"/>
              </a:rPr>
              <a:t>re-apply for ODSP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0">
              <a:spcBef>
                <a:spcPts val="0"/>
              </a:spcBef>
              <a:buNone/>
            </a:pPr>
            <a:r>
              <a:rPr lang="en-GB"/>
              <a:t>Case: James - ODSP Eligibility</a:t>
            </a:r>
          </a:p>
        </p:txBody>
      </p:sp>
      <p:sp>
        <p:nvSpPr>
          <p:cNvPr id="348" name="Shape 348"/>
          <p:cNvSpPr txBox="1">
            <a:spLocks noGrp="1"/>
          </p:cNvSpPr>
          <p:nvPr>
            <p:ph type="body" idx="4294967295"/>
          </p:nvPr>
        </p:nvSpPr>
        <p:spPr>
          <a:xfrm>
            <a:off x="311700" y="1412600"/>
            <a:ext cx="8520600" cy="22389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a:solidFill>
                  <a:srgbClr val="000000"/>
                </a:solidFill>
              </a:rPr>
              <a:t>Pt has 60K in RRSP and 80K in RDSP</a:t>
            </a:r>
          </a:p>
          <a:p>
            <a:pPr marL="457200" lvl="0" indent="-381000" rtl="0">
              <a:spcBef>
                <a:spcPts val="0"/>
              </a:spcBef>
              <a:spcAft>
                <a:spcPts val="0"/>
              </a:spcAft>
              <a:buClr>
                <a:srgbClr val="000000"/>
              </a:buClr>
              <a:buSzPts val="2400"/>
              <a:buChar char="➢"/>
            </a:pPr>
            <a:r>
              <a:rPr lang="en-GB" sz="2400">
                <a:solidFill>
                  <a:srgbClr val="000000"/>
                </a:solidFill>
              </a:rPr>
              <a:t>ODSP eligibility asset limit is 40K for a single person (up from 5K in September 2017)  </a:t>
            </a:r>
          </a:p>
          <a:p>
            <a:pPr marL="457200" lvl="0" indent="-381000" rtl="0">
              <a:spcBef>
                <a:spcPts val="0"/>
              </a:spcBef>
              <a:buClr>
                <a:srgbClr val="000000"/>
              </a:buClr>
              <a:buSzPts val="2400"/>
              <a:buChar char="➢"/>
            </a:pPr>
            <a:r>
              <a:rPr lang="en-GB" sz="2400">
                <a:solidFill>
                  <a:srgbClr val="000000"/>
                </a:solidFill>
              </a:rPr>
              <a:t>RDSP is not considered an asset, but still too much money in RRSP to apply for ODSP</a:t>
            </a:r>
          </a:p>
          <a:p>
            <a:pPr marL="0" lvl="0" indent="0" rtl="0">
              <a:spcBef>
                <a:spcPts val="0"/>
              </a:spcBef>
              <a:buNone/>
            </a:pPr>
            <a:endParaRPr sz="2400" b="1">
              <a:solidFill>
                <a:srgbClr val="000000"/>
              </a:solidFill>
            </a:endParaRPr>
          </a:p>
        </p:txBody>
      </p:sp>
      <p:sp>
        <p:nvSpPr>
          <p:cNvPr id="349" name="Shape 349"/>
          <p:cNvSpPr txBox="1"/>
          <p:nvPr/>
        </p:nvSpPr>
        <p:spPr>
          <a:xfrm>
            <a:off x="311725" y="3448175"/>
            <a:ext cx="8832300" cy="1224300"/>
          </a:xfrm>
          <a:prstGeom prst="rect">
            <a:avLst/>
          </a:prstGeom>
          <a:noFill/>
          <a:ln>
            <a:noFill/>
          </a:ln>
        </p:spPr>
        <p:txBody>
          <a:bodyPr wrap="square" lIns="91425" tIns="91425" rIns="91425" bIns="91425" anchor="ctr" anchorCtr="0">
            <a:noAutofit/>
          </a:bodyPr>
          <a:lstStyle/>
          <a:p>
            <a:pPr marL="457200" lvl="0" indent="-381000" rtl="0">
              <a:lnSpc>
                <a:spcPct val="115000"/>
              </a:lnSpc>
              <a:spcBef>
                <a:spcPts val="0"/>
              </a:spcBef>
              <a:spcAft>
                <a:spcPts val="1600"/>
              </a:spcAft>
              <a:buClr>
                <a:srgbClr val="000000"/>
              </a:buClr>
              <a:buSzPts val="2400"/>
              <a:buFont typeface="Roboto"/>
              <a:buChar char="➢"/>
            </a:pPr>
            <a:r>
              <a:rPr lang="en-GB" sz="2400" b="1">
                <a:latin typeface="Roboto"/>
                <a:ea typeface="Roboto"/>
                <a:cs typeface="Roboto"/>
                <a:sym typeface="Roboto"/>
              </a:rPr>
              <a:t>CAN apply for CPP-D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marL="0" lvl="0" indent="0">
              <a:spcBef>
                <a:spcPts val="0"/>
              </a:spcBef>
              <a:buNone/>
            </a:pPr>
            <a:r>
              <a:rPr lang="en-GB" dirty="0"/>
              <a:t>Presenter </a:t>
            </a:r>
            <a:r>
              <a:rPr lang="en-GB" dirty="0" smtClean="0"/>
              <a:t>Acknowledgements</a:t>
            </a:r>
            <a:br>
              <a:rPr lang="en-GB" dirty="0" smtClean="0"/>
            </a:br>
            <a:endParaRPr lang="en-GB" dirty="0"/>
          </a:p>
        </p:txBody>
      </p:sp>
      <p:sp>
        <p:nvSpPr>
          <p:cNvPr id="92" name="Shape 92"/>
          <p:cNvSpPr txBox="1">
            <a:spLocks noGrp="1"/>
          </p:cNvSpPr>
          <p:nvPr>
            <p:ph type="body" idx="1"/>
          </p:nvPr>
        </p:nvSpPr>
        <p:spPr>
          <a:xfrm>
            <a:off x="4644675" y="500925"/>
            <a:ext cx="4166400" cy="4098600"/>
          </a:xfrm>
          <a:prstGeom prst="rect">
            <a:avLst/>
          </a:prstGeom>
        </p:spPr>
        <p:txBody>
          <a:bodyPr wrap="square" lIns="91425" tIns="91425" rIns="91425" bIns="91425" anchor="t" anchorCtr="0">
            <a:noAutofit/>
          </a:bodyPr>
          <a:lstStyle/>
          <a:p>
            <a:pPr lvl="0" algn="ctr">
              <a:lnSpc>
                <a:spcPct val="90000"/>
              </a:lnSpc>
              <a:spcAft>
                <a:spcPts val="0"/>
              </a:spcAft>
              <a:buNone/>
            </a:pPr>
            <a:r>
              <a:rPr lang="en-US" sz="2400" dirty="0" smtClean="0">
                <a:solidFill>
                  <a:schemeClr val="accent1"/>
                </a:solidFill>
                <a:latin typeface="Roboto" panose="020B0604020202020204" charset="0"/>
                <a:ea typeface="Roboto" panose="020B0604020202020204" charset="0"/>
                <a:cs typeface="Calibri"/>
                <a:sym typeface="Calibri"/>
              </a:rPr>
              <a:t>We would like to thank:</a:t>
            </a:r>
          </a:p>
          <a:p>
            <a:pPr lvl="0" algn="ctr">
              <a:lnSpc>
                <a:spcPct val="90000"/>
              </a:lnSpc>
              <a:spcAft>
                <a:spcPts val="0"/>
              </a:spcAft>
              <a:buNone/>
            </a:pPr>
            <a:r>
              <a:rPr lang="en-US" sz="2400" dirty="0" smtClean="0">
                <a:solidFill>
                  <a:schemeClr val="accent1"/>
                </a:solidFill>
                <a:latin typeface="Roboto" panose="020B0604020202020204" charset="0"/>
                <a:ea typeface="Roboto" panose="020B0604020202020204" charset="0"/>
                <a:cs typeface="Calibri"/>
                <a:sym typeface="Calibri"/>
              </a:rPr>
              <a:t> </a:t>
            </a:r>
            <a:r>
              <a:rPr lang="en-GB" sz="2400" dirty="0">
                <a:solidFill>
                  <a:schemeClr val="accent1"/>
                </a:solidFill>
                <a:latin typeface="Roboto" panose="020B0604020202020204" charset="0"/>
                <a:ea typeface="Roboto" panose="020B0604020202020204" charset="0"/>
              </a:rPr>
              <a:t>Janet Lee-Evoy </a:t>
            </a:r>
            <a:r>
              <a:rPr lang="en-GB" sz="2400" dirty="0" smtClean="0">
                <a:solidFill>
                  <a:schemeClr val="accent1"/>
                </a:solidFill>
                <a:latin typeface="Roboto" panose="020B0604020202020204" charset="0"/>
                <a:ea typeface="Roboto" panose="020B0604020202020204" charset="0"/>
              </a:rPr>
              <a:t>PGY5, </a:t>
            </a:r>
            <a:endParaRPr lang="en-GB" sz="2400" dirty="0">
              <a:solidFill>
                <a:schemeClr val="accent1"/>
              </a:solidFill>
              <a:latin typeface="Roboto" panose="020B0604020202020204" charset="0"/>
              <a:ea typeface="Roboto" panose="020B0604020202020204" charset="0"/>
            </a:endParaRPr>
          </a:p>
          <a:p>
            <a:pPr lvl="0" algn="ctr">
              <a:lnSpc>
                <a:spcPct val="90000"/>
              </a:lnSpc>
              <a:spcAft>
                <a:spcPts val="0"/>
              </a:spcAft>
              <a:buNone/>
            </a:pPr>
            <a:r>
              <a:rPr lang="en-GB" sz="2400" dirty="0" smtClean="0">
                <a:solidFill>
                  <a:schemeClr val="accent1"/>
                </a:solidFill>
                <a:latin typeface="Roboto" panose="020B0604020202020204" charset="0"/>
                <a:ea typeface="Roboto" panose="020B0604020202020204" charset="0"/>
              </a:rPr>
              <a:t>Dr </a:t>
            </a:r>
            <a:r>
              <a:rPr lang="en-GB" sz="2400" dirty="0">
                <a:solidFill>
                  <a:schemeClr val="accent1"/>
                </a:solidFill>
                <a:latin typeface="Roboto" panose="020B0604020202020204" charset="0"/>
                <a:ea typeface="Roboto" panose="020B0604020202020204" charset="0"/>
              </a:rPr>
              <a:t>Michaela </a:t>
            </a:r>
            <a:r>
              <a:rPr lang="en-GB" sz="2400" dirty="0" smtClean="0">
                <a:solidFill>
                  <a:schemeClr val="accent1"/>
                </a:solidFill>
                <a:latin typeface="Roboto" panose="020B0604020202020204" charset="0"/>
                <a:ea typeface="Roboto" panose="020B0604020202020204" charset="0"/>
              </a:rPr>
              <a:t>Beder, Dr Andrew Pinto, Dr Gary Bloch,</a:t>
            </a:r>
            <a:r>
              <a:rPr lang="en-US" sz="2400" dirty="0" smtClean="0">
                <a:solidFill>
                  <a:schemeClr val="accent1"/>
                </a:solidFill>
                <a:latin typeface="Roboto" panose="020B0604020202020204" charset="0"/>
                <a:ea typeface="Roboto" panose="020B0604020202020204" charset="0"/>
                <a:cs typeface="Calibri"/>
                <a:sym typeface="Calibri"/>
              </a:rPr>
              <a:t> the St. Michael’s AFHT Social Determinants of Health Committee, and the Upstream Lab.</a:t>
            </a:r>
          </a:p>
          <a:p>
            <a:pPr lvl="0" algn="ctr">
              <a:lnSpc>
                <a:spcPct val="90000"/>
              </a:lnSpc>
              <a:spcAft>
                <a:spcPts val="0"/>
              </a:spcAft>
              <a:buNone/>
            </a:pPr>
            <a:r>
              <a:rPr lang="en-US" sz="2400" dirty="0" smtClean="0">
                <a:solidFill>
                  <a:schemeClr val="accent1"/>
                </a:solidFill>
                <a:latin typeface="Roboto" panose="020B0604020202020204" charset="0"/>
                <a:ea typeface="Roboto" panose="020B0604020202020204" charset="0"/>
                <a:cs typeface="Calibri"/>
                <a:sym typeface="Calibri"/>
              </a:rPr>
              <a:t>We would also like to acknowledge </a:t>
            </a:r>
            <a:r>
              <a:rPr lang="en-US" sz="2400" dirty="0" err="1" smtClean="0">
                <a:solidFill>
                  <a:schemeClr val="accent1"/>
                </a:solidFill>
                <a:latin typeface="Roboto" panose="020B0604020202020204" charset="0"/>
                <a:ea typeface="Roboto" panose="020B0604020202020204" charset="0"/>
                <a:cs typeface="Calibri"/>
                <a:sym typeface="Calibri"/>
              </a:rPr>
              <a:t>Woodgreen</a:t>
            </a:r>
            <a:r>
              <a:rPr lang="en-US" sz="2400" dirty="0" smtClean="0">
                <a:solidFill>
                  <a:schemeClr val="accent1"/>
                </a:solidFill>
                <a:latin typeface="Roboto" panose="020B0604020202020204" charset="0"/>
                <a:ea typeface="Roboto" panose="020B0604020202020204" charset="0"/>
                <a:cs typeface="Calibri"/>
                <a:sym typeface="Calibri"/>
              </a:rPr>
              <a:t> Community Services for their RESP info sheets.</a:t>
            </a:r>
            <a:endParaRPr lang="en-GB" sz="2400" dirty="0">
              <a:solidFill>
                <a:schemeClr val="accent1"/>
              </a:solidFill>
              <a:latin typeface="Roboto" panose="020B0604020202020204" charset="0"/>
              <a:ea typeface="Roboto" panose="020B0604020202020204" charset="0"/>
              <a:cs typeface="Calibri"/>
              <a:sym typeface="Calibri"/>
            </a:endParaRPr>
          </a:p>
        </p:txBody>
      </p:sp>
    </p:spTree>
    <p:extLst>
      <p:ext uri="{BB962C8B-B14F-4D97-AF65-F5344CB8AC3E}">
        <p14:creationId xmlns:p14="http://schemas.microsoft.com/office/powerpoint/2010/main" val="641184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0">
              <a:spcBef>
                <a:spcPts val="0"/>
              </a:spcBef>
              <a:buNone/>
            </a:pPr>
            <a:r>
              <a:rPr lang="en-GB"/>
              <a:t>Canada Pension Plan - Disability</a:t>
            </a:r>
          </a:p>
        </p:txBody>
      </p:sp>
      <p:sp>
        <p:nvSpPr>
          <p:cNvPr id="355" name="Shape 355"/>
          <p:cNvSpPr txBox="1">
            <a:spLocks noGrp="1"/>
          </p:cNvSpPr>
          <p:nvPr>
            <p:ph type="body" idx="1"/>
          </p:nvPr>
        </p:nvSpPr>
        <p:spPr>
          <a:xfrm>
            <a:off x="311725" y="1484500"/>
            <a:ext cx="3999900" cy="34164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a:solidFill>
                  <a:srgbClr val="000000"/>
                </a:solidFill>
              </a:rPr>
              <a:t>Eligibility: Contributed to CPP in 4 of 6 years, age UNDER 65, severe and prolonged disability</a:t>
            </a:r>
          </a:p>
          <a:p>
            <a:pPr marL="457200" lvl="0" indent="-381000">
              <a:spcBef>
                <a:spcPts val="0"/>
              </a:spcBef>
              <a:buClr>
                <a:srgbClr val="000000"/>
              </a:buClr>
              <a:buSzPts val="2400"/>
              <a:buChar char="➢"/>
            </a:pPr>
            <a:r>
              <a:rPr lang="en-GB" sz="2400">
                <a:solidFill>
                  <a:srgbClr val="000000"/>
                </a:solidFill>
              </a:rPr>
              <a:t>Disability: Medical condition which </a:t>
            </a:r>
            <a:r>
              <a:rPr lang="en-GB" sz="2400" b="1">
                <a:solidFill>
                  <a:srgbClr val="000000"/>
                </a:solidFill>
              </a:rPr>
              <a:t>prevents work at any job</a:t>
            </a:r>
            <a:r>
              <a:rPr lang="en-GB" sz="2400">
                <a:solidFill>
                  <a:srgbClr val="000000"/>
                </a:solidFill>
              </a:rPr>
              <a:t> and </a:t>
            </a:r>
            <a:r>
              <a:rPr lang="en-GB" sz="2400" b="1">
                <a:solidFill>
                  <a:srgbClr val="000000"/>
                </a:solidFill>
              </a:rPr>
              <a:t>unlikely to improve</a:t>
            </a:r>
          </a:p>
        </p:txBody>
      </p:sp>
      <p:sp>
        <p:nvSpPr>
          <p:cNvPr id="356" name="Shape 356"/>
          <p:cNvSpPr txBox="1">
            <a:spLocks noGrp="1"/>
          </p:cNvSpPr>
          <p:nvPr>
            <p:ph type="body" idx="2"/>
          </p:nvPr>
        </p:nvSpPr>
        <p:spPr>
          <a:xfrm>
            <a:off x="4605475" y="1484500"/>
            <a:ext cx="4379700" cy="34164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a:solidFill>
                  <a:srgbClr val="000000"/>
                </a:solidFill>
              </a:rPr>
              <a:t>Apply even if uncertain</a:t>
            </a:r>
          </a:p>
          <a:p>
            <a:pPr marL="457200" lvl="0" indent="-381000" rtl="0">
              <a:spcBef>
                <a:spcPts val="0"/>
              </a:spcBef>
              <a:spcAft>
                <a:spcPts val="0"/>
              </a:spcAft>
              <a:buClr>
                <a:srgbClr val="000000"/>
              </a:buClr>
              <a:buSzPts val="2400"/>
              <a:buChar char="➢"/>
            </a:pPr>
            <a:r>
              <a:rPr lang="en-GB" sz="2400">
                <a:solidFill>
                  <a:srgbClr val="000000"/>
                </a:solidFill>
              </a:rPr>
              <a:t>Include ALL medical issues</a:t>
            </a:r>
          </a:p>
          <a:p>
            <a:pPr marL="457200" lvl="0" indent="-381000" rtl="0">
              <a:spcBef>
                <a:spcPts val="0"/>
              </a:spcBef>
              <a:spcAft>
                <a:spcPts val="0"/>
              </a:spcAft>
              <a:buClr>
                <a:srgbClr val="000000"/>
              </a:buClr>
              <a:buSzPts val="2400"/>
              <a:buChar char="➢"/>
            </a:pPr>
            <a:r>
              <a:rPr lang="en-GB" sz="2400">
                <a:solidFill>
                  <a:srgbClr val="000000"/>
                </a:solidFill>
              </a:rPr>
              <a:t>Detail functional restriction</a:t>
            </a:r>
          </a:p>
          <a:p>
            <a:pPr marL="457200" lvl="0" indent="-381000" rtl="0">
              <a:spcBef>
                <a:spcPts val="0"/>
              </a:spcBef>
              <a:spcAft>
                <a:spcPts val="0"/>
              </a:spcAft>
              <a:buClr>
                <a:srgbClr val="000000"/>
              </a:buClr>
              <a:buSzPts val="2400"/>
              <a:buChar char="➢"/>
            </a:pPr>
            <a:r>
              <a:rPr lang="en-GB" sz="2400">
                <a:solidFill>
                  <a:srgbClr val="000000"/>
                </a:solidFill>
              </a:rPr>
              <a:t>Detail treatments/referrals</a:t>
            </a:r>
          </a:p>
          <a:p>
            <a:pPr marL="457200" lvl="0" indent="-381000" rtl="0">
              <a:spcBef>
                <a:spcPts val="0"/>
              </a:spcBef>
              <a:spcAft>
                <a:spcPts val="0"/>
              </a:spcAft>
              <a:buClr>
                <a:srgbClr val="000000"/>
              </a:buClr>
              <a:buSzPts val="2400"/>
              <a:buChar char="➢"/>
            </a:pPr>
            <a:r>
              <a:rPr lang="en-GB" sz="2400">
                <a:solidFill>
                  <a:srgbClr val="000000"/>
                </a:solidFill>
              </a:rPr>
              <a:t>Prognosis with uncertain time frame</a:t>
            </a:r>
          </a:p>
          <a:p>
            <a:pPr marL="457200" lvl="0" indent="-381000">
              <a:spcBef>
                <a:spcPts val="0"/>
              </a:spcBef>
              <a:buClr>
                <a:srgbClr val="000000"/>
              </a:buClr>
              <a:buSzPts val="2400"/>
              <a:buChar char="➢"/>
            </a:pPr>
            <a:r>
              <a:rPr lang="en-GB" sz="2400">
                <a:solidFill>
                  <a:srgbClr val="000000"/>
                </a:solidFill>
              </a:rPr>
              <a:t>If denied, likely approved on appeal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60"/>
        <p:cNvGrpSpPr/>
        <p:nvPr/>
      </p:nvGrpSpPr>
      <p:grpSpPr>
        <a:xfrm>
          <a:off x="0" y="0"/>
          <a:ext cx="0" cy="0"/>
          <a:chOff x="0" y="0"/>
          <a:chExt cx="0" cy="0"/>
        </a:xfrm>
      </p:grpSpPr>
      <p:sp>
        <p:nvSpPr>
          <p:cNvPr id="361" name="Shape 361"/>
          <p:cNvSpPr/>
          <p:nvPr/>
        </p:nvSpPr>
        <p:spPr>
          <a:xfrm>
            <a:off x="223275" y="1524000"/>
            <a:ext cx="8686950" cy="3441925"/>
          </a:xfrm>
          <a:prstGeom prst="flowChartPunchedCard">
            <a:avLst/>
          </a:prstGeom>
          <a:solidFill>
            <a:schemeClr val="lt1"/>
          </a:solidFill>
          <a:ln w="28575" cap="flat" cmpd="sng">
            <a:solidFill>
              <a:srgbClr val="C9DAF8"/>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2" name="Shape 362"/>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0" rtl="0">
              <a:spcBef>
                <a:spcPts val="0"/>
              </a:spcBef>
              <a:buNone/>
            </a:pPr>
            <a:r>
              <a:rPr lang="en-GB"/>
              <a:t>CPP-D Reconsideration Process</a:t>
            </a:r>
          </a:p>
        </p:txBody>
      </p:sp>
      <p:sp>
        <p:nvSpPr>
          <p:cNvPr id="363" name="Shape 363"/>
          <p:cNvSpPr txBox="1">
            <a:spLocks noGrp="1"/>
          </p:cNvSpPr>
          <p:nvPr>
            <p:ph type="body" idx="4294967295"/>
          </p:nvPr>
        </p:nvSpPr>
        <p:spPr>
          <a:xfrm>
            <a:off x="449330" y="1881296"/>
            <a:ext cx="8460900" cy="3084600"/>
          </a:xfrm>
          <a:prstGeom prst="rect">
            <a:avLst/>
          </a:prstGeom>
        </p:spPr>
        <p:txBody>
          <a:bodyPr wrap="square" lIns="91425" tIns="91425" rIns="91425" bIns="91425" anchor="t" anchorCtr="0">
            <a:noAutofit/>
          </a:bodyPr>
          <a:lstStyle/>
          <a:p>
            <a:pPr marL="0" lvl="0" indent="0" rtl="0">
              <a:lnSpc>
                <a:spcPct val="100000"/>
              </a:lnSpc>
              <a:spcBef>
                <a:spcPts val="0"/>
              </a:spcBef>
              <a:spcAft>
                <a:spcPts val="0"/>
              </a:spcAft>
              <a:buNone/>
            </a:pPr>
            <a:endParaRPr>
              <a:solidFill>
                <a:srgbClr val="000000"/>
              </a:solidFill>
            </a:endParaRPr>
          </a:p>
          <a:p>
            <a:pPr marL="0" lvl="0" indent="0" rtl="0">
              <a:lnSpc>
                <a:spcPct val="120000"/>
              </a:lnSpc>
              <a:spcBef>
                <a:spcPts val="0"/>
              </a:spcBef>
              <a:spcAft>
                <a:spcPts val="0"/>
              </a:spcAft>
              <a:buNone/>
            </a:pPr>
            <a:r>
              <a:rPr lang="en-GB">
                <a:solidFill>
                  <a:srgbClr val="000000"/>
                </a:solidFill>
              </a:rPr>
              <a:t>INCLUDE IN LETTER</a:t>
            </a:r>
          </a:p>
          <a:p>
            <a:pPr marL="621630" lvl="1" indent="-246980" rtl="0">
              <a:lnSpc>
                <a:spcPct val="120000"/>
              </a:lnSpc>
              <a:spcBef>
                <a:spcPts val="0"/>
              </a:spcBef>
              <a:spcAft>
                <a:spcPts val="0"/>
              </a:spcAft>
              <a:buClr>
                <a:srgbClr val="000000"/>
              </a:buClr>
              <a:buSzPts val="1800"/>
              <a:buChar char="•"/>
            </a:pPr>
            <a:r>
              <a:rPr lang="en-GB" sz="1800">
                <a:solidFill>
                  <a:srgbClr val="000000"/>
                </a:solidFill>
              </a:rPr>
              <a:t>symptoms and diagnosis; </a:t>
            </a:r>
          </a:p>
          <a:p>
            <a:pPr marL="621630" lvl="1" indent="-246980" rtl="0">
              <a:lnSpc>
                <a:spcPct val="120000"/>
              </a:lnSpc>
              <a:spcBef>
                <a:spcPts val="0"/>
              </a:spcBef>
              <a:spcAft>
                <a:spcPts val="0"/>
              </a:spcAft>
              <a:buClr>
                <a:srgbClr val="000000"/>
              </a:buClr>
              <a:buSzPts val="1800"/>
              <a:buChar char="•"/>
            </a:pPr>
            <a:r>
              <a:rPr lang="en-GB" sz="1800">
                <a:solidFill>
                  <a:srgbClr val="000000"/>
                </a:solidFill>
              </a:rPr>
              <a:t>limitations and restrictions; </a:t>
            </a:r>
          </a:p>
          <a:p>
            <a:pPr marL="621630" lvl="1" indent="-246980" rtl="0">
              <a:lnSpc>
                <a:spcPct val="120000"/>
              </a:lnSpc>
              <a:spcBef>
                <a:spcPts val="0"/>
              </a:spcBef>
              <a:spcAft>
                <a:spcPts val="0"/>
              </a:spcAft>
              <a:buClr>
                <a:srgbClr val="000000"/>
              </a:buClr>
              <a:buSzPts val="1800"/>
              <a:buChar char="•"/>
            </a:pPr>
            <a:r>
              <a:rPr lang="en-GB" sz="1800">
                <a:solidFill>
                  <a:srgbClr val="000000"/>
                </a:solidFill>
              </a:rPr>
              <a:t>medications and treatments and their effectiveness; </a:t>
            </a:r>
          </a:p>
          <a:p>
            <a:pPr marL="621630" lvl="1" indent="-246980" rtl="0">
              <a:lnSpc>
                <a:spcPct val="120000"/>
              </a:lnSpc>
              <a:spcBef>
                <a:spcPts val="0"/>
              </a:spcBef>
              <a:spcAft>
                <a:spcPts val="0"/>
              </a:spcAft>
              <a:buClr>
                <a:srgbClr val="000000"/>
              </a:buClr>
              <a:buSzPts val="1800"/>
              <a:buChar char="•"/>
            </a:pPr>
            <a:r>
              <a:rPr lang="en-GB" sz="1800">
                <a:solidFill>
                  <a:srgbClr val="000000"/>
                </a:solidFill>
              </a:rPr>
              <a:t>dates of disability; </a:t>
            </a:r>
          </a:p>
          <a:p>
            <a:pPr marL="621630" lvl="1" indent="-246980" rtl="0">
              <a:lnSpc>
                <a:spcPct val="120000"/>
              </a:lnSpc>
              <a:spcBef>
                <a:spcPts val="0"/>
              </a:spcBef>
              <a:spcAft>
                <a:spcPts val="0"/>
              </a:spcAft>
              <a:buClr>
                <a:srgbClr val="000000"/>
              </a:buClr>
              <a:buSzPts val="1800"/>
              <a:buChar char="•"/>
            </a:pPr>
            <a:r>
              <a:rPr lang="en-GB" sz="1800">
                <a:solidFill>
                  <a:srgbClr val="000000"/>
                </a:solidFill>
              </a:rPr>
              <a:t>prognosis; and </a:t>
            </a:r>
          </a:p>
          <a:p>
            <a:pPr marL="621630" lvl="1" indent="-246980" rtl="0">
              <a:lnSpc>
                <a:spcPct val="120000"/>
              </a:lnSpc>
              <a:spcBef>
                <a:spcPts val="0"/>
              </a:spcBef>
              <a:spcAft>
                <a:spcPts val="0"/>
              </a:spcAft>
              <a:buClr>
                <a:srgbClr val="000000"/>
              </a:buClr>
              <a:buSzPts val="1800"/>
              <a:buChar char="•"/>
            </a:pPr>
            <a:r>
              <a:rPr lang="en-GB" sz="1800">
                <a:solidFill>
                  <a:srgbClr val="000000"/>
                </a:solidFill>
              </a:rPr>
              <a:t>whether medical condition(s) prevent(s) patient from being gainfully employed and attach updated medical</a:t>
            </a:r>
          </a:p>
          <a:p>
            <a:pPr marL="0" lvl="0" indent="0" rtl="0">
              <a:lnSpc>
                <a:spcPct val="100000"/>
              </a:lnSpc>
              <a:spcBef>
                <a:spcPts val="0"/>
              </a:spcBef>
              <a:spcAft>
                <a:spcPts val="0"/>
              </a:spcAft>
              <a:buNone/>
            </a:pPr>
            <a:endParaRPr sz="1400"/>
          </a:p>
        </p:txBody>
      </p:sp>
      <p:cxnSp>
        <p:nvCxnSpPr>
          <p:cNvPr id="364" name="Shape 364"/>
          <p:cNvCxnSpPr/>
          <p:nvPr/>
        </p:nvCxnSpPr>
        <p:spPr>
          <a:xfrm rot="10800000" flipH="1">
            <a:off x="682733" y="2013603"/>
            <a:ext cx="8238000" cy="29400"/>
          </a:xfrm>
          <a:prstGeom prst="straightConnector1">
            <a:avLst/>
          </a:prstGeom>
          <a:noFill/>
          <a:ln w="9525" cap="flat" cmpd="sng">
            <a:solidFill>
              <a:srgbClr val="E06666"/>
            </a:solidFill>
            <a:prstDash val="solid"/>
            <a:round/>
            <a:headEnd type="none" w="lg" len="lg"/>
            <a:tailEnd type="none" w="lg" len="lg"/>
          </a:ln>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68"/>
        <p:cNvGrpSpPr/>
        <p:nvPr/>
      </p:nvGrpSpPr>
      <p:grpSpPr>
        <a:xfrm>
          <a:off x="0" y="0"/>
          <a:ext cx="0" cy="0"/>
          <a:chOff x="0" y="0"/>
          <a:chExt cx="0" cy="0"/>
        </a:xfrm>
      </p:grpSpPr>
      <p:sp>
        <p:nvSpPr>
          <p:cNvPr id="369" name="Shape 369"/>
          <p:cNvSpPr/>
          <p:nvPr/>
        </p:nvSpPr>
        <p:spPr>
          <a:xfrm>
            <a:off x="95250" y="1360725"/>
            <a:ext cx="8795659" cy="3714050"/>
          </a:xfrm>
          <a:prstGeom prst="flowChartPunchedCard">
            <a:avLst/>
          </a:prstGeom>
          <a:solidFill>
            <a:schemeClr val="lt1"/>
          </a:solidFill>
          <a:ln w="28575" cap="flat" cmpd="sng">
            <a:solidFill>
              <a:srgbClr val="C9DAF8"/>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0" name="Shape 370"/>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0">
              <a:spcBef>
                <a:spcPts val="0"/>
              </a:spcBef>
              <a:buNone/>
            </a:pPr>
            <a:r>
              <a:rPr lang="en-GB"/>
              <a:t>CPP-D Reconsideration Letter</a:t>
            </a:r>
          </a:p>
        </p:txBody>
      </p:sp>
      <p:sp>
        <p:nvSpPr>
          <p:cNvPr id="371" name="Shape 371"/>
          <p:cNvSpPr txBox="1">
            <a:spLocks noGrp="1"/>
          </p:cNvSpPr>
          <p:nvPr>
            <p:ph type="body" idx="4294967295"/>
          </p:nvPr>
        </p:nvSpPr>
        <p:spPr>
          <a:xfrm>
            <a:off x="288634" y="1708494"/>
            <a:ext cx="8566800" cy="3435000"/>
          </a:xfrm>
          <a:prstGeom prst="rect">
            <a:avLst/>
          </a:prstGeom>
        </p:spPr>
        <p:txBody>
          <a:bodyPr wrap="square" lIns="91425" tIns="91425" rIns="91425" bIns="91425" anchor="t" anchorCtr="0">
            <a:noAutofit/>
          </a:bodyPr>
          <a:lstStyle/>
          <a:p>
            <a:pPr marL="0" lvl="0" indent="0" rtl="0">
              <a:lnSpc>
                <a:spcPct val="100000"/>
              </a:lnSpc>
              <a:spcBef>
                <a:spcPts val="0"/>
              </a:spcBef>
              <a:spcAft>
                <a:spcPts val="0"/>
              </a:spcAft>
              <a:buNone/>
            </a:pPr>
            <a:endParaRPr sz="1500"/>
          </a:p>
          <a:p>
            <a:pPr marL="0" lvl="0" indent="387350">
              <a:lnSpc>
                <a:spcPct val="100000"/>
              </a:lnSpc>
              <a:spcBef>
                <a:spcPts val="0"/>
              </a:spcBef>
              <a:spcAft>
                <a:spcPts val="0"/>
              </a:spcAft>
              <a:buClr>
                <a:schemeClr val="dk1"/>
              </a:buClr>
              <a:buSzPts val="1100"/>
              <a:buFont typeface="Arial"/>
              <a:buNone/>
            </a:pPr>
            <a:r>
              <a:rPr lang="en-GB" sz="1500">
                <a:latin typeface="Trebuchet MS"/>
                <a:ea typeface="Trebuchet MS"/>
                <a:cs typeface="Trebuchet MS"/>
                <a:sym typeface="Trebuchet MS"/>
              </a:rPr>
              <a:t>In summary, James suffers from </a:t>
            </a:r>
            <a:r>
              <a:rPr lang="en-GB" sz="1500" b="1">
                <a:latin typeface="Trebuchet MS"/>
                <a:ea typeface="Trebuchet MS"/>
                <a:cs typeface="Trebuchet MS"/>
                <a:sym typeface="Trebuchet MS"/>
              </a:rPr>
              <a:t>severe, prolonged, and chronic</a:t>
            </a:r>
            <a:r>
              <a:rPr lang="en-GB" sz="1500">
                <a:latin typeface="Trebuchet MS"/>
                <a:ea typeface="Trebuchet MS"/>
                <a:cs typeface="Trebuchet MS"/>
                <a:sym typeface="Trebuchet MS"/>
              </a:rPr>
              <a:t> mental illness, and the</a:t>
            </a:r>
          </a:p>
          <a:p>
            <a:pPr marL="0" lvl="0" indent="-69850">
              <a:lnSpc>
                <a:spcPct val="100000"/>
              </a:lnSpc>
              <a:spcBef>
                <a:spcPts val="0"/>
              </a:spcBef>
              <a:spcAft>
                <a:spcPts val="0"/>
              </a:spcAft>
              <a:buClr>
                <a:schemeClr val="dk1"/>
              </a:buClr>
              <a:buSzPts val="1100"/>
              <a:buFont typeface="Arial"/>
              <a:buNone/>
            </a:pPr>
            <a:r>
              <a:rPr lang="en-GB" sz="1500" b="1">
                <a:latin typeface="Trebuchet MS"/>
                <a:ea typeface="Trebuchet MS"/>
                <a:cs typeface="Trebuchet MS"/>
                <a:sym typeface="Trebuchet MS"/>
              </a:rPr>
              <a:t>prognosis for any improvement in level of functioning is poor</a:t>
            </a:r>
            <a:r>
              <a:rPr lang="en-GB" sz="1500">
                <a:latin typeface="Trebuchet MS"/>
                <a:ea typeface="Trebuchet MS"/>
                <a:cs typeface="Trebuchet MS"/>
                <a:sym typeface="Trebuchet MS"/>
              </a:rPr>
              <a:t>. I am not aware of any other treatment modality available today that is likely to change the clinical picture for this patient.</a:t>
            </a:r>
          </a:p>
          <a:p>
            <a:pPr marL="0" lvl="0" indent="-69850">
              <a:lnSpc>
                <a:spcPct val="100000"/>
              </a:lnSpc>
              <a:spcBef>
                <a:spcPts val="0"/>
              </a:spcBef>
              <a:spcAft>
                <a:spcPts val="0"/>
              </a:spcAft>
              <a:buClr>
                <a:schemeClr val="dk1"/>
              </a:buClr>
              <a:buSzPts val="1100"/>
              <a:buFont typeface="Arial"/>
              <a:buNone/>
            </a:pPr>
            <a:r>
              <a:rPr lang="en-GB" sz="1500">
                <a:latin typeface="Trebuchet MS"/>
                <a:ea typeface="Trebuchet MS"/>
                <a:cs typeface="Trebuchet MS"/>
                <a:sym typeface="Trebuchet MS"/>
              </a:rPr>
              <a:t>James is </a:t>
            </a:r>
            <a:r>
              <a:rPr lang="en-GB" sz="1500" b="1">
                <a:latin typeface="Trebuchet MS"/>
                <a:ea typeface="Trebuchet MS"/>
                <a:cs typeface="Trebuchet MS"/>
                <a:sym typeface="Trebuchet MS"/>
              </a:rPr>
              <a:t>unable to maintain any type of employment</a:t>
            </a:r>
            <a:r>
              <a:rPr lang="en-GB" sz="1500">
                <a:latin typeface="Trebuchet MS"/>
                <a:ea typeface="Trebuchet MS"/>
                <a:cs typeface="Trebuchet MS"/>
                <a:sym typeface="Trebuchet MS"/>
              </a:rPr>
              <a:t>. In regards to retraining or the</a:t>
            </a:r>
          </a:p>
          <a:p>
            <a:pPr marL="0" lvl="0" indent="-69850">
              <a:lnSpc>
                <a:spcPct val="100000"/>
              </a:lnSpc>
              <a:spcBef>
                <a:spcPts val="0"/>
              </a:spcBef>
              <a:spcAft>
                <a:spcPts val="0"/>
              </a:spcAft>
              <a:buClr>
                <a:schemeClr val="dk1"/>
              </a:buClr>
              <a:buSzPts val="1100"/>
              <a:buFont typeface="Arial"/>
              <a:buNone/>
            </a:pPr>
            <a:r>
              <a:rPr lang="en-GB" sz="1500">
                <a:latin typeface="Trebuchet MS"/>
                <a:ea typeface="Trebuchet MS"/>
                <a:cs typeface="Trebuchet MS"/>
                <a:sym typeface="Trebuchet MS"/>
              </a:rPr>
              <a:t>possibility of performing light work, I feel that James’s limitations are not a result of lack of</a:t>
            </a:r>
          </a:p>
          <a:p>
            <a:pPr marL="0" lvl="0" indent="-69850">
              <a:lnSpc>
                <a:spcPct val="100000"/>
              </a:lnSpc>
              <a:spcBef>
                <a:spcPts val="0"/>
              </a:spcBef>
              <a:spcAft>
                <a:spcPts val="0"/>
              </a:spcAft>
              <a:buClr>
                <a:schemeClr val="dk1"/>
              </a:buClr>
              <a:buSzPts val="1100"/>
              <a:buFont typeface="Arial"/>
              <a:buNone/>
            </a:pPr>
            <a:r>
              <a:rPr lang="en-GB" sz="1500">
                <a:latin typeface="Trebuchet MS"/>
                <a:ea typeface="Trebuchet MS"/>
                <a:cs typeface="Trebuchet MS"/>
                <a:sym typeface="Trebuchet MS"/>
              </a:rPr>
              <a:t>education or training, but instead a direct result of his psychiatric condition.  In my opinion, James is not capable of working regularly.</a:t>
            </a:r>
          </a:p>
          <a:p>
            <a:pPr marL="0" lvl="0" indent="-69850">
              <a:lnSpc>
                <a:spcPct val="100000"/>
              </a:lnSpc>
              <a:spcBef>
                <a:spcPts val="0"/>
              </a:spcBef>
              <a:spcAft>
                <a:spcPts val="0"/>
              </a:spcAft>
              <a:buClr>
                <a:schemeClr val="dk1"/>
              </a:buClr>
              <a:buSzPts val="1100"/>
              <a:buFont typeface="Arial"/>
              <a:buNone/>
            </a:pPr>
            <a:endParaRPr sz="1500">
              <a:latin typeface="Trebuchet MS"/>
              <a:ea typeface="Trebuchet MS"/>
              <a:cs typeface="Trebuchet MS"/>
              <a:sym typeface="Trebuchet MS"/>
            </a:endParaRPr>
          </a:p>
          <a:p>
            <a:pPr marL="0" lvl="0" indent="387350">
              <a:lnSpc>
                <a:spcPct val="100000"/>
              </a:lnSpc>
              <a:spcBef>
                <a:spcPts val="0"/>
              </a:spcBef>
              <a:spcAft>
                <a:spcPts val="0"/>
              </a:spcAft>
              <a:buClr>
                <a:schemeClr val="dk1"/>
              </a:buClr>
              <a:buSzPts val="1100"/>
              <a:buFont typeface="Arial"/>
              <a:buNone/>
            </a:pPr>
            <a:r>
              <a:rPr lang="en-GB" sz="1500">
                <a:latin typeface="Trebuchet MS"/>
                <a:ea typeface="Trebuchet MS"/>
                <a:cs typeface="Trebuchet MS"/>
                <a:sym typeface="Trebuchet MS"/>
              </a:rPr>
              <a:t>I support James’s appeal to receive CPP Disability benefits based on the severity of illness, the prolonged nature of illness, and the fact that </a:t>
            </a:r>
            <a:r>
              <a:rPr lang="en-GB" sz="1500" b="1">
                <a:latin typeface="Trebuchet MS"/>
                <a:ea typeface="Trebuchet MS"/>
                <a:cs typeface="Trebuchet MS"/>
                <a:sym typeface="Trebuchet MS"/>
              </a:rPr>
              <a:t>I believe they are functioning at the optimum level given the treatment options available</a:t>
            </a:r>
            <a:r>
              <a:rPr lang="en-GB" sz="1500">
                <a:latin typeface="Trebuchet MS"/>
                <a:ea typeface="Trebuchet MS"/>
                <a:cs typeface="Trebuchet MS"/>
                <a:sym typeface="Trebuchet MS"/>
              </a:rPr>
              <a:t>. It is evident that James’s psychiatric disability prevents them from pursuing any substantial gainful occupation.</a:t>
            </a:r>
          </a:p>
          <a:p>
            <a:pPr marL="0" lvl="0" indent="0">
              <a:lnSpc>
                <a:spcPct val="100000"/>
              </a:lnSpc>
              <a:spcBef>
                <a:spcPts val="0"/>
              </a:spcBef>
              <a:spcAft>
                <a:spcPts val="0"/>
              </a:spcAft>
              <a:buNone/>
            </a:pPr>
            <a:endParaRPr sz="1400"/>
          </a:p>
        </p:txBody>
      </p:sp>
      <p:cxnSp>
        <p:nvCxnSpPr>
          <p:cNvPr id="372" name="Shape 372"/>
          <p:cNvCxnSpPr/>
          <p:nvPr/>
        </p:nvCxnSpPr>
        <p:spPr>
          <a:xfrm rot="10800000" flipH="1">
            <a:off x="560458" y="1888961"/>
            <a:ext cx="8341200" cy="31800"/>
          </a:xfrm>
          <a:prstGeom prst="straightConnector1">
            <a:avLst/>
          </a:prstGeom>
          <a:noFill/>
          <a:ln w="9525" cap="flat" cmpd="sng">
            <a:solidFill>
              <a:srgbClr val="E06666"/>
            </a:solidFill>
            <a:prstDash val="solid"/>
            <a:round/>
            <a:headEnd type="none" w="lg" len="lg"/>
            <a:tailEnd type="none" w="lg" len="lg"/>
          </a:ln>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Case: James</a:t>
            </a:r>
          </a:p>
        </p:txBody>
      </p:sp>
      <p:sp>
        <p:nvSpPr>
          <p:cNvPr id="378" name="Shape 378"/>
          <p:cNvSpPr txBox="1">
            <a:spLocks noGrp="1"/>
          </p:cNvSpPr>
          <p:nvPr>
            <p:ph type="body" idx="4294967295"/>
          </p:nvPr>
        </p:nvSpPr>
        <p:spPr>
          <a:xfrm>
            <a:off x="195225" y="1330950"/>
            <a:ext cx="8520600" cy="40986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a:solidFill>
                  <a:srgbClr val="000000"/>
                </a:solidFill>
              </a:rPr>
              <a:t>CPP-D is initially rejected</a:t>
            </a:r>
          </a:p>
          <a:p>
            <a:pPr marL="457200" lvl="0" indent="-381000" rtl="0">
              <a:spcBef>
                <a:spcPts val="0"/>
              </a:spcBef>
              <a:spcAft>
                <a:spcPts val="0"/>
              </a:spcAft>
              <a:buClr>
                <a:srgbClr val="000000"/>
              </a:buClr>
              <a:buSzPts val="2400"/>
              <a:buChar char="➢"/>
            </a:pPr>
            <a:r>
              <a:rPr lang="en-GB" sz="2400">
                <a:solidFill>
                  <a:srgbClr val="000000"/>
                </a:solidFill>
              </a:rPr>
              <a:t>CPP-D  reconsideration letter sent and CPP-D is approved</a:t>
            </a:r>
          </a:p>
          <a:p>
            <a:pPr marL="457200" lvl="0" indent="-381000" rtl="0">
              <a:spcBef>
                <a:spcPts val="0"/>
              </a:spcBef>
              <a:spcAft>
                <a:spcPts val="0"/>
              </a:spcAft>
              <a:buClr>
                <a:srgbClr val="000000"/>
              </a:buClr>
              <a:buSzPts val="2400"/>
              <a:buChar char="➢"/>
            </a:pPr>
            <a:r>
              <a:rPr lang="en-GB" sz="2400">
                <a:solidFill>
                  <a:srgbClr val="000000"/>
                </a:solidFill>
              </a:rPr>
              <a:t>James receives $1080/month (results vary, contribution based)</a:t>
            </a:r>
          </a:p>
          <a:p>
            <a:pPr marL="457200" lvl="0" indent="-381000" rtl="0">
              <a:spcBef>
                <a:spcPts val="0"/>
              </a:spcBef>
              <a:spcAft>
                <a:spcPts val="0"/>
              </a:spcAft>
              <a:buClr>
                <a:srgbClr val="000000"/>
              </a:buClr>
              <a:buSzPts val="2400"/>
              <a:buChar char="➢"/>
            </a:pPr>
            <a:r>
              <a:rPr lang="en-GB" sz="2400">
                <a:solidFill>
                  <a:srgbClr val="000000"/>
                </a:solidFill>
              </a:rPr>
              <a:t>Applies to Trillium Drug Benefits for drug coverage</a:t>
            </a:r>
          </a:p>
          <a:p>
            <a:pPr marL="457200" lvl="0" indent="-381000" rtl="0">
              <a:spcBef>
                <a:spcPts val="0"/>
              </a:spcBef>
              <a:buClr>
                <a:srgbClr val="000000"/>
              </a:buClr>
              <a:buSzPts val="2400"/>
              <a:buChar char="➢"/>
            </a:pPr>
            <a:r>
              <a:rPr lang="en-GB" sz="2400">
                <a:solidFill>
                  <a:srgbClr val="000000"/>
                </a:solidFill>
              </a:rPr>
              <a:t>During this time RRSP savings depleted to 30K (so now eligible for ODSP)</a:t>
            </a:r>
          </a:p>
          <a:p>
            <a:pPr marL="0" lvl="0" indent="0" rtl="0">
              <a:spcBef>
                <a:spcPts val="0"/>
              </a:spcBef>
              <a:buNone/>
            </a:pPr>
            <a:endParaRPr sz="2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0">
              <a:spcBef>
                <a:spcPts val="0"/>
              </a:spcBef>
              <a:buNone/>
            </a:pPr>
            <a:r>
              <a:rPr lang="en-GB"/>
              <a:t>CPP-D and ODSP</a:t>
            </a:r>
          </a:p>
        </p:txBody>
      </p:sp>
      <p:sp>
        <p:nvSpPr>
          <p:cNvPr id="384" name="Shape 384"/>
          <p:cNvSpPr txBox="1">
            <a:spLocks noGrp="1"/>
          </p:cNvSpPr>
          <p:nvPr>
            <p:ph type="body" idx="4294967295"/>
          </p:nvPr>
        </p:nvSpPr>
        <p:spPr>
          <a:xfrm>
            <a:off x="311700" y="1344575"/>
            <a:ext cx="8520600" cy="35949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a:solidFill>
                  <a:srgbClr val="000000"/>
                </a:solidFill>
              </a:rPr>
              <a:t>Apply for Both!!</a:t>
            </a:r>
          </a:p>
          <a:p>
            <a:pPr marL="457200" lvl="0" indent="-381000" rtl="0">
              <a:spcBef>
                <a:spcPts val="0"/>
              </a:spcBef>
              <a:spcAft>
                <a:spcPts val="0"/>
              </a:spcAft>
              <a:buClr>
                <a:srgbClr val="000000"/>
              </a:buClr>
              <a:buSzPts val="2400"/>
              <a:buChar char="➢"/>
            </a:pPr>
            <a:r>
              <a:rPr lang="en-GB" sz="2400">
                <a:solidFill>
                  <a:srgbClr val="000000"/>
                </a:solidFill>
              </a:rPr>
              <a:t>ODSP provides:</a:t>
            </a:r>
          </a:p>
          <a:p>
            <a:pPr marL="914400" lvl="1" indent="-381000" rtl="0">
              <a:spcBef>
                <a:spcPts val="0"/>
              </a:spcBef>
              <a:spcAft>
                <a:spcPts val="0"/>
              </a:spcAft>
              <a:buClr>
                <a:srgbClr val="000000"/>
              </a:buClr>
              <a:buSzPts val="2400"/>
              <a:buChar char="○"/>
            </a:pPr>
            <a:r>
              <a:rPr lang="en-GB" sz="2400">
                <a:solidFill>
                  <a:srgbClr val="000000"/>
                </a:solidFill>
              </a:rPr>
              <a:t>drug benefits, dental care, eye care</a:t>
            </a:r>
          </a:p>
          <a:p>
            <a:pPr marL="914400" lvl="1" indent="-381000" rtl="0">
              <a:spcBef>
                <a:spcPts val="0"/>
              </a:spcBef>
              <a:spcAft>
                <a:spcPts val="0"/>
              </a:spcAft>
              <a:buClr>
                <a:srgbClr val="000000"/>
              </a:buClr>
              <a:buSzPts val="2400"/>
              <a:buChar char="○"/>
            </a:pPr>
            <a:r>
              <a:rPr lang="en-GB" sz="2400">
                <a:solidFill>
                  <a:srgbClr val="000000"/>
                </a:solidFill>
              </a:rPr>
              <a:t>Mandatory Special Needs Form (transportation, diabetic supplies)</a:t>
            </a:r>
          </a:p>
          <a:p>
            <a:pPr marL="914400" lvl="1" indent="-381000" rtl="0">
              <a:spcBef>
                <a:spcPts val="0"/>
              </a:spcBef>
              <a:spcAft>
                <a:spcPts val="0"/>
              </a:spcAft>
              <a:buClr>
                <a:srgbClr val="000000"/>
              </a:buClr>
              <a:buSzPts val="2400"/>
              <a:buChar char="○"/>
            </a:pPr>
            <a:r>
              <a:rPr lang="en-GB" sz="2400">
                <a:solidFill>
                  <a:srgbClr val="000000"/>
                </a:solidFill>
              </a:rPr>
              <a:t>Special Diet Form (e.g. obesity, diabetes, wasting)</a:t>
            </a:r>
          </a:p>
          <a:p>
            <a:pPr marL="914400" lvl="1" indent="-381000" rtl="0">
              <a:spcBef>
                <a:spcPts val="0"/>
              </a:spcBef>
              <a:buClr>
                <a:srgbClr val="000000"/>
              </a:buClr>
              <a:buSzPts val="2400"/>
              <a:buChar char="○"/>
            </a:pPr>
            <a:r>
              <a:rPr lang="en-GB" sz="2400">
                <a:solidFill>
                  <a:srgbClr val="000000"/>
                </a:solidFill>
              </a:rPr>
              <a:t>If you have been approved for CPP-D you medically qualify for ODSP</a:t>
            </a:r>
          </a:p>
          <a:p>
            <a:pPr marL="0" lvl="0" indent="0">
              <a:spcBef>
                <a:spcPts val="0"/>
              </a:spcBef>
              <a:buNone/>
            </a:pPr>
            <a:endParaRPr sz="2400"/>
          </a:p>
          <a:p>
            <a:pPr marL="0" lvl="0" indent="-69850">
              <a:spcBef>
                <a:spcPts val="0"/>
              </a:spcBef>
              <a:buClr>
                <a:schemeClr val="dk1"/>
              </a:buClr>
              <a:buSzPts val="1100"/>
              <a:buFont typeface="Arial"/>
              <a:buNone/>
            </a:pP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Case: James</a:t>
            </a:r>
          </a:p>
        </p:txBody>
      </p:sp>
      <p:sp>
        <p:nvSpPr>
          <p:cNvPr id="390" name="Shape 390"/>
          <p:cNvSpPr txBox="1">
            <a:spLocks noGrp="1"/>
          </p:cNvSpPr>
          <p:nvPr>
            <p:ph type="body" idx="4294967295"/>
          </p:nvPr>
        </p:nvSpPr>
        <p:spPr>
          <a:xfrm>
            <a:off x="249650" y="1317350"/>
            <a:ext cx="8520600" cy="40986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a:solidFill>
                  <a:srgbClr val="000000"/>
                </a:solidFill>
              </a:rPr>
              <a:t>After applying for ODSP rate is now calculated at $1278 (basic needs, shelter, transportation and special diet and diabetic supplies)</a:t>
            </a:r>
          </a:p>
          <a:p>
            <a:pPr marL="457200" lvl="0" indent="-381000">
              <a:spcBef>
                <a:spcPts val="0"/>
              </a:spcBef>
              <a:buClr>
                <a:srgbClr val="000000"/>
              </a:buClr>
              <a:buSzPts val="2400"/>
              <a:buChar char="➢"/>
            </a:pPr>
            <a:r>
              <a:rPr lang="en-GB" sz="2400">
                <a:solidFill>
                  <a:srgbClr val="000000"/>
                </a:solidFill>
              </a:rPr>
              <a:t>Compared to CPP-D entitlement of $1080, James’ monthly income has now increased by $198/month! Plus drug/dental/eye coverage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311675" y="798600"/>
            <a:ext cx="6247800" cy="3546300"/>
          </a:xfrm>
          <a:prstGeom prst="rect">
            <a:avLst/>
          </a:prstGeom>
        </p:spPr>
        <p:txBody>
          <a:bodyPr wrap="square" lIns="91425" tIns="91425" rIns="91425" bIns="91425" anchor="ctr" anchorCtr="0">
            <a:noAutofit/>
          </a:bodyPr>
          <a:lstStyle/>
          <a:p>
            <a:pPr marL="0" lvl="0" indent="0">
              <a:spcBef>
                <a:spcPts val="0"/>
              </a:spcBef>
              <a:buNone/>
            </a:pPr>
            <a:r>
              <a:rPr lang="en-GB"/>
              <a:t>Life Goes 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0">
              <a:spcBef>
                <a:spcPts val="0"/>
              </a:spcBef>
              <a:buNone/>
            </a:pPr>
            <a:r>
              <a:rPr lang="en-GB"/>
              <a:t>Happy 64th Birthday James!</a:t>
            </a:r>
          </a:p>
        </p:txBody>
      </p:sp>
      <p:sp>
        <p:nvSpPr>
          <p:cNvPr id="401" name="Shape 401"/>
          <p:cNvSpPr txBox="1">
            <a:spLocks noGrp="1"/>
          </p:cNvSpPr>
          <p:nvPr>
            <p:ph type="body" idx="4294967295"/>
          </p:nvPr>
        </p:nvSpPr>
        <p:spPr>
          <a:xfrm>
            <a:off x="195225" y="1399000"/>
            <a:ext cx="8520600" cy="40986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a:solidFill>
                  <a:srgbClr val="000000"/>
                </a:solidFill>
              </a:rPr>
              <a:t>At 65 he will lose ODSP and CPP-D </a:t>
            </a:r>
          </a:p>
          <a:p>
            <a:pPr marL="457200" lvl="0" indent="-381000" rtl="0">
              <a:spcBef>
                <a:spcPts val="0"/>
              </a:spcBef>
              <a:spcAft>
                <a:spcPts val="0"/>
              </a:spcAft>
              <a:buClr>
                <a:srgbClr val="000000"/>
              </a:buClr>
              <a:buSzPts val="2400"/>
              <a:buChar char="➢"/>
            </a:pPr>
            <a:r>
              <a:rPr lang="en-GB" sz="2400">
                <a:solidFill>
                  <a:srgbClr val="000000"/>
                </a:solidFill>
              </a:rPr>
              <a:t>Now time to apply for CPP, OAS GIS</a:t>
            </a:r>
          </a:p>
          <a:p>
            <a:pPr marL="914400" lvl="1" indent="-381000" rtl="0">
              <a:spcBef>
                <a:spcPts val="0"/>
              </a:spcBef>
              <a:spcAft>
                <a:spcPts val="0"/>
              </a:spcAft>
              <a:buClr>
                <a:srgbClr val="000000"/>
              </a:buClr>
              <a:buSzPts val="2400"/>
              <a:buChar char="○"/>
            </a:pPr>
            <a:r>
              <a:rPr lang="en-GB" sz="2400">
                <a:solidFill>
                  <a:srgbClr val="000000"/>
                </a:solidFill>
              </a:rPr>
              <a:t>CPP- Canada Pension Plan</a:t>
            </a:r>
          </a:p>
          <a:p>
            <a:pPr marL="914400" lvl="1" indent="-381000" rtl="0">
              <a:spcBef>
                <a:spcPts val="0"/>
              </a:spcBef>
              <a:spcAft>
                <a:spcPts val="0"/>
              </a:spcAft>
              <a:buClr>
                <a:srgbClr val="000000"/>
              </a:buClr>
              <a:buSzPts val="2400"/>
              <a:buChar char="○"/>
            </a:pPr>
            <a:r>
              <a:rPr lang="en-GB" sz="2400">
                <a:solidFill>
                  <a:srgbClr val="000000"/>
                </a:solidFill>
              </a:rPr>
              <a:t>OAS Old Age Security</a:t>
            </a:r>
          </a:p>
          <a:p>
            <a:pPr marL="914400" lvl="1" indent="-381000" rtl="0">
              <a:spcBef>
                <a:spcPts val="0"/>
              </a:spcBef>
              <a:spcAft>
                <a:spcPts val="0"/>
              </a:spcAft>
              <a:buClr>
                <a:srgbClr val="000000"/>
              </a:buClr>
              <a:buSzPts val="2400"/>
              <a:buChar char="○"/>
            </a:pPr>
            <a:r>
              <a:rPr lang="en-GB" sz="2400">
                <a:solidFill>
                  <a:srgbClr val="000000"/>
                </a:solidFill>
              </a:rPr>
              <a:t>GIS Guaranteed Income Supplement</a:t>
            </a:r>
          </a:p>
          <a:p>
            <a:pPr marL="457200" lvl="0" indent="-381000" rtl="0">
              <a:spcBef>
                <a:spcPts val="0"/>
              </a:spcBef>
              <a:buClr>
                <a:srgbClr val="000000"/>
              </a:buClr>
              <a:buSzPts val="2400"/>
              <a:buChar char="➢"/>
            </a:pPr>
            <a:r>
              <a:rPr lang="en-GB" sz="2400">
                <a:solidFill>
                  <a:srgbClr val="000000"/>
                </a:solidFill>
              </a:rPr>
              <a:t>Apply one month after your 64th birthday</a:t>
            </a:r>
          </a:p>
          <a:p>
            <a:pPr marL="0" lvl="0" indent="0">
              <a:spcBef>
                <a:spcPts val="0"/>
              </a:spcBef>
              <a:buNone/>
            </a:pPr>
            <a:r>
              <a:rPr lang="en-GB" sz="2400">
                <a:solidFill>
                  <a:srgbClr val="000000"/>
                </a:solidFill>
              </a:rPr>
              <a:t>ODSP does not offer formal assistance in this process.</a:t>
            </a:r>
          </a:p>
        </p:txBody>
      </p:sp>
      <p:pic>
        <p:nvPicPr>
          <p:cNvPr id="402" name="Shape 402" descr="Image result for balloons clip art" title="View source image"/>
          <p:cNvPicPr preferRelativeResize="0"/>
          <p:nvPr/>
        </p:nvPicPr>
        <p:blipFill>
          <a:blip r:embed="rId3">
            <a:alphaModFix/>
          </a:blip>
          <a:stretch>
            <a:fillRect/>
          </a:stretch>
        </p:blipFill>
        <p:spPr>
          <a:xfrm>
            <a:off x="5764525" y="91450"/>
            <a:ext cx="3286125" cy="4987275"/>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marL="0" lvl="0" indent="0">
              <a:spcBef>
                <a:spcPts val="0"/>
              </a:spcBef>
              <a:buNone/>
            </a:pPr>
            <a:r>
              <a:rPr lang="en-GB"/>
              <a:t>But wait there’s more - His RDSP!</a:t>
            </a:r>
          </a:p>
        </p:txBody>
      </p:sp>
      <p:sp>
        <p:nvSpPr>
          <p:cNvPr id="408" name="Shape 408"/>
          <p:cNvSpPr txBox="1">
            <a:spLocks noGrp="1"/>
          </p:cNvSpPr>
          <p:nvPr>
            <p:ph type="body" idx="4294967295"/>
          </p:nvPr>
        </p:nvSpPr>
        <p:spPr>
          <a:xfrm>
            <a:off x="249650" y="1371800"/>
            <a:ext cx="8520600" cy="40986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GB" sz="2400" dirty="0">
                <a:solidFill>
                  <a:srgbClr val="000000"/>
                </a:solidFill>
              </a:rPr>
              <a:t>He was contributing </a:t>
            </a:r>
            <a:r>
              <a:rPr lang="en-GB" sz="2400" dirty="0" smtClean="0">
                <a:solidFill>
                  <a:srgbClr val="000000"/>
                </a:solidFill>
              </a:rPr>
              <a:t>$40/month </a:t>
            </a:r>
            <a:r>
              <a:rPr lang="en-GB" sz="2400" dirty="0">
                <a:solidFill>
                  <a:srgbClr val="000000"/>
                </a:solidFill>
              </a:rPr>
              <a:t>for 15 years, matched by government contributions of $</a:t>
            </a:r>
            <a:r>
              <a:rPr lang="en-GB" sz="2400" dirty="0" smtClean="0">
                <a:solidFill>
                  <a:srgbClr val="000000"/>
                </a:solidFill>
              </a:rPr>
              <a:t>120/month</a:t>
            </a:r>
            <a:endParaRPr lang="en-GB" sz="2400" dirty="0">
              <a:solidFill>
                <a:srgbClr val="000000"/>
              </a:solidFill>
            </a:endParaRPr>
          </a:p>
          <a:p>
            <a:pPr marL="457200" lvl="0" indent="-381000" rtl="0">
              <a:spcBef>
                <a:spcPts val="0"/>
              </a:spcBef>
              <a:spcAft>
                <a:spcPts val="0"/>
              </a:spcAft>
              <a:buClr>
                <a:srgbClr val="000000"/>
              </a:buClr>
              <a:buSzPts val="2400"/>
              <a:buChar char="➢"/>
            </a:pPr>
            <a:r>
              <a:rPr lang="en-GB" sz="2400" dirty="0">
                <a:solidFill>
                  <a:srgbClr val="000000"/>
                </a:solidFill>
              </a:rPr>
              <a:t>Government grants since opening until age 49 (17 years)</a:t>
            </a:r>
          </a:p>
          <a:p>
            <a:pPr marL="457200" lvl="0" indent="-381000" rtl="0">
              <a:spcBef>
                <a:spcPts val="0"/>
              </a:spcBef>
              <a:spcAft>
                <a:spcPts val="0"/>
              </a:spcAft>
              <a:buClr>
                <a:srgbClr val="000000"/>
              </a:buClr>
              <a:buSzPts val="2400"/>
              <a:buChar char="➢"/>
            </a:pPr>
            <a:r>
              <a:rPr lang="en-GB" sz="2400" dirty="0">
                <a:solidFill>
                  <a:srgbClr val="000000"/>
                </a:solidFill>
              </a:rPr>
              <a:t>RDSP contains </a:t>
            </a:r>
            <a:r>
              <a:rPr lang="en-GB" sz="2400" dirty="0" smtClean="0">
                <a:solidFill>
                  <a:srgbClr val="000000"/>
                </a:solidFill>
              </a:rPr>
              <a:t>$45,800 </a:t>
            </a:r>
            <a:r>
              <a:rPr lang="en-GB" sz="2400" dirty="0">
                <a:solidFill>
                  <a:srgbClr val="000000"/>
                </a:solidFill>
              </a:rPr>
              <a:t>(not including investment income)</a:t>
            </a:r>
          </a:p>
          <a:p>
            <a:pPr marL="914400" lvl="1" indent="-381000" rtl="0">
              <a:spcBef>
                <a:spcPts val="0"/>
              </a:spcBef>
              <a:spcAft>
                <a:spcPts val="0"/>
              </a:spcAft>
              <a:buClr>
                <a:srgbClr val="000000"/>
              </a:buClr>
              <a:buSzPts val="2400"/>
              <a:buChar char="○"/>
            </a:pPr>
            <a:r>
              <a:rPr lang="en-GB" sz="2400" dirty="0" smtClean="0">
                <a:solidFill>
                  <a:srgbClr val="000000"/>
                </a:solidFill>
              </a:rPr>
              <a:t>$38,600 </a:t>
            </a:r>
            <a:r>
              <a:rPr lang="en-GB" sz="2400" dirty="0">
                <a:solidFill>
                  <a:srgbClr val="000000"/>
                </a:solidFill>
              </a:rPr>
              <a:t>of this was government grants (will contribute a max of $70,000)</a:t>
            </a:r>
          </a:p>
          <a:p>
            <a:pPr marL="457200" lvl="0" indent="-381000" rtl="0">
              <a:spcBef>
                <a:spcPts val="0"/>
              </a:spcBef>
              <a:buClr>
                <a:srgbClr val="000000"/>
              </a:buClr>
              <a:buSzPts val="2400"/>
              <a:buChar char="➢"/>
            </a:pPr>
            <a:r>
              <a:rPr lang="en-GB" sz="2400" dirty="0">
                <a:solidFill>
                  <a:srgbClr val="000000"/>
                </a:solidFill>
              </a:rPr>
              <a:t>That’s extra money he can use now!</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Income Security Work</a:t>
            </a:r>
            <a:endParaRPr lang="en-US" dirty="0"/>
          </a:p>
        </p:txBody>
      </p:sp>
      <p:sp>
        <p:nvSpPr>
          <p:cNvPr id="3" name="TextBox 2"/>
          <p:cNvSpPr txBox="1"/>
          <p:nvPr/>
        </p:nvSpPr>
        <p:spPr>
          <a:xfrm>
            <a:off x="609600" y="1885950"/>
            <a:ext cx="7315200" cy="2800767"/>
          </a:xfrm>
          <a:prstGeom prst="rect">
            <a:avLst/>
          </a:prstGeom>
          <a:noFill/>
        </p:spPr>
        <p:txBody>
          <a:bodyPr wrap="square" rtlCol="0">
            <a:spAutoFit/>
          </a:bodyPr>
          <a:lstStyle/>
          <a:p>
            <a:r>
              <a:rPr lang="en-US" sz="4400" dirty="0" smtClean="0">
                <a:latin typeface="Merriweather" panose="020B0604020202020204" charset="0"/>
              </a:rPr>
              <a:t>Small Steps…BIG Impact:</a:t>
            </a:r>
          </a:p>
          <a:p>
            <a:endParaRPr lang="en-US" sz="4400" dirty="0" smtClean="0">
              <a:latin typeface="Merriweather" panose="020B0604020202020204" charset="0"/>
            </a:endParaRPr>
          </a:p>
          <a:p>
            <a:r>
              <a:rPr lang="en-US" sz="4400" dirty="0" smtClean="0">
                <a:latin typeface="Merriweather" panose="020B0604020202020204" charset="0"/>
              </a:rPr>
              <a:t>A step by step guide to the RESP</a:t>
            </a:r>
            <a:endParaRPr lang="en-US" sz="4400" dirty="0">
              <a:latin typeface="Merriweather" panose="020B0604020202020204" charset="0"/>
            </a:endParaRPr>
          </a:p>
        </p:txBody>
      </p:sp>
    </p:spTree>
    <p:extLst>
      <p:ext uri="{BB962C8B-B14F-4D97-AF65-F5344CB8AC3E}">
        <p14:creationId xmlns:p14="http://schemas.microsoft.com/office/powerpoint/2010/main" val="3880377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marL="0" lvl="0" indent="0">
              <a:spcBef>
                <a:spcPts val="0"/>
              </a:spcBef>
              <a:buNone/>
            </a:pPr>
            <a:r>
              <a:rPr lang="en-GB" dirty="0"/>
              <a:t>Objectives</a:t>
            </a:r>
          </a:p>
        </p:txBody>
      </p:sp>
      <p:sp>
        <p:nvSpPr>
          <p:cNvPr id="98" name="Shape 98"/>
          <p:cNvSpPr txBox="1">
            <a:spLocks noGrp="1"/>
          </p:cNvSpPr>
          <p:nvPr>
            <p:ph type="body" idx="1"/>
          </p:nvPr>
        </p:nvSpPr>
        <p:spPr>
          <a:xfrm>
            <a:off x="4644675" y="228800"/>
            <a:ext cx="4166400" cy="40986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ts val="2400"/>
              <a:buAutoNum type="arabicPeriod"/>
            </a:pPr>
            <a:r>
              <a:rPr lang="en-GB" sz="1800" dirty="0">
                <a:solidFill>
                  <a:srgbClr val="000000"/>
                </a:solidFill>
                <a:latin typeface="Roboto" panose="020B0604020202020204" charset="0"/>
                <a:ea typeface="Roboto" panose="020B0604020202020204" charset="0"/>
              </a:rPr>
              <a:t>Discuss how poverty affects health and mental </a:t>
            </a:r>
            <a:r>
              <a:rPr lang="en-GB" sz="1800" dirty="0" smtClean="0">
                <a:solidFill>
                  <a:srgbClr val="000000"/>
                </a:solidFill>
                <a:latin typeface="Roboto" panose="020B0604020202020204" charset="0"/>
                <a:ea typeface="Roboto" panose="020B0604020202020204" charset="0"/>
              </a:rPr>
              <a:t>health</a:t>
            </a:r>
          </a:p>
          <a:p>
            <a:pPr marL="457200" lvl="0" indent="-381000" rtl="0">
              <a:spcBef>
                <a:spcPts val="0"/>
              </a:spcBef>
              <a:spcAft>
                <a:spcPts val="0"/>
              </a:spcAft>
              <a:buClr>
                <a:srgbClr val="000000"/>
              </a:buClr>
              <a:buSzPts val="2400"/>
              <a:buAutoNum type="arabicPeriod"/>
            </a:pPr>
            <a:endParaRPr lang="en-GB" sz="1800" dirty="0">
              <a:solidFill>
                <a:srgbClr val="000000"/>
              </a:solidFill>
              <a:latin typeface="Roboto" panose="020B0604020202020204" charset="0"/>
              <a:ea typeface="Roboto" panose="020B0604020202020204" charset="0"/>
            </a:endParaRPr>
          </a:p>
          <a:p>
            <a:pPr marL="457200" lvl="0" indent="-381000" rtl="0">
              <a:spcBef>
                <a:spcPts val="0"/>
              </a:spcBef>
              <a:spcAft>
                <a:spcPts val="0"/>
              </a:spcAft>
              <a:buClr>
                <a:srgbClr val="000000"/>
              </a:buClr>
              <a:buSzPts val="2400"/>
              <a:buAutoNum type="arabicPeriod"/>
            </a:pPr>
            <a:r>
              <a:rPr lang="en-GB" sz="1800" dirty="0">
                <a:solidFill>
                  <a:srgbClr val="000000"/>
                </a:solidFill>
                <a:latin typeface="Roboto" panose="020B0604020202020204" charset="0"/>
                <a:ea typeface="Roboto" panose="020B0604020202020204" charset="0"/>
              </a:rPr>
              <a:t>Explore specific interventions to reduce poverty and improve health in clinical </a:t>
            </a:r>
            <a:r>
              <a:rPr lang="en-GB" sz="1800" dirty="0" smtClean="0">
                <a:solidFill>
                  <a:srgbClr val="000000"/>
                </a:solidFill>
                <a:latin typeface="Roboto" panose="020B0604020202020204" charset="0"/>
                <a:ea typeface="Roboto" panose="020B0604020202020204" charset="0"/>
              </a:rPr>
              <a:t>practice</a:t>
            </a:r>
          </a:p>
          <a:p>
            <a:pPr marL="457200" lvl="0" indent="-381000" rtl="0">
              <a:spcBef>
                <a:spcPts val="0"/>
              </a:spcBef>
              <a:spcAft>
                <a:spcPts val="0"/>
              </a:spcAft>
              <a:buClr>
                <a:srgbClr val="000000"/>
              </a:buClr>
              <a:buSzPts val="2400"/>
              <a:buAutoNum type="arabicPeriod"/>
            </a:pPr>
            <a:endParaRPr lang="en-GB" sz="1800" dirty="0">
              <a:solidFill>
                <a:srgbClr val="000000"/>
              </a:solidFill>
              <a:latin typeface="Roboto" panose="020B0604020202020204" charset="0"/>
              <a:ea typeface="Roboto" panose="020B0604020202020204" charset="0"/>
            </a:endParaRPr>
          </a:p>
          <a:p>
            <a:pPr marL="457200" lvl="0" indent="-381000">
              <a:spcBef>
                <a:spcPts val="0"/>
              </a:spcBef>
              <a:buClr>
                <a:srgbClr val="000000"/>
              </a:buClr>
              <a:buSzPts val="2400"/>
              <a:buAutoNum type="arabicPeriod"/>
            </a:pPr>
            <a:r>
              <a:rPr lang="en-GB" sz="1800" dirty="0">
                <a:solidFill>
                  <a:srgbClr val="000000"/>
                </a:solidFill>
                <a:latin typeface="Roboto" panose="020B0604020202020204" charset="0"/>
                <a:ea typeface="Roboto" panose="020B0604020202020204" charset="0"/>
              </a:rPr>
              <a:t>Provide practical tips and strategies to help advocate for income </a:t>
            </a:r>
            <a:r>
              <a:rPr lang="en-GB" sz="1800" dirty="0" smtClean="0">
                <a:solidFill>
                  <a:srgbClr val="000000"/>
                </a:solidFill>
                <a:latin typeface="Roboto" panose="020B0604020202020204" charset="0"/>
                <a:ea typeface="Roboto" panose="020B0604020202020204" charset="0"/>
              </a:rPr>
              <a:t>supports </a:t>
            </a:r>
            <a:r>
              <a:rPr lang="en-GB" sz="1800" dirty="0">
                <a:solidFill>
                  <a:srgbClr val="000000"/>
                </a:solidFill>
                <a:latin typeface="Roboto" panose="020B0604020202020204" charset="0"/>
                <a:ea typeface="Roboto" panose="020B0604020202020204" charset="0"/>
              </a:rPr>
              <a:t>for our </a:t>
            </a:r>
            <a:r>
              <a:rPr lang="en-GB" sz="1800" dirty="0" smtClean="0">
                <a:solidFill>
                  <a:srgbClr val="000000"/>
                </a:solidFill>
                <a:latin typeface="Roboto" panose="020B0604020202020204" charset="0"/>
                <a:ea typeface="Roboto" panose="020B0604020202020204" charset="0"/>
              </a:rPr>
              <a:t>patients</a:t>
            </a:r>
          </a:p>
          <a:p>
            <a:pPr marL="457200" lvl="0" indent="-381000">
              <a:spcBef>
                <a:spcPts val="0"/>
              </a:spcBef>
              <a:buClr>
                <a:srgbClr val="000000"/>
              </a:buClr>
              <a:buSzPts val="2400"/>
              <a:buAutoNum type="arabicPeriod"/>
            </a:pPr>
            <a:r>
              <a:rPr lang="en-GB" sz="1800" dirty="0" smtClean="0">
                <a:solidFill>
                  <a:srgbClr val="000000"/>
                </a:solidFill>
                <a:latin typeface="Roboto" panose="020B0604020202020204" charset="0"/>
                <a:ea typeface="Roboto" panose="020B0604020202020204" charset="0"/>
              </a:rPr>
              <a:t>Provide a practical approach to incremental income interventions for the RESP. </a:t>
            </a:r>
            <a:endParaRPr lang="en-GB" sz="1800" dirty="0">
              <a:solidFill>
                <a:srgbClr val="000000"/>
              </a:solidFill>
              <a:latin typeface="Roboto" panose="020B0604020202020204" charset="0"/>
              <a:ea typeface="Roboto" panose="020B060402020202020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RESP? </a:t>
            </a:r>
            <a:endParaRPr lang="en-US" dirty="0"/>
          </a:p>
        </p:txBody>
      </p:sp>
      <p:sp>
        <p:nvSpPr>
          <p:cNvPr id="3" name="TextBox 2"/>
          <p:cNvSpPr txBox="1"/>
          <p:nvPr/>
        </p:nvSpPr>
        <p:spPr>
          <a:xfrm>
            <a:off x="685800" y="1657350"/>
            <a:ext cx="7772400" cy="2031325"/>
          </a:xfrm>
          <a:prstGeom prst="rect">
            <a:avLst/>
          </a:prstGeom>
          <a:noFill/>
        </p:spPr>
        <p:txBody>
          <a:bodyPr wrap="square" rtlCol="0">
            <a:spAutoFit/>
          </a:bodyPr>
          <a:lstStyle/>
          <a:p>
            <a:r>
              <a:rPr lang="en-US" sz="2800" dirty="0" smtClean="0">
                <a:latin typeface="Merriweather" panose="020B0604020202020204" charset="0"/>
              </a:rPr>
              <a:t> </a:t>
            </a:r>
            <a:r>
              <a:rPr lang="en-US" sz="2800" dirty="0">
                <a:latin typeface="Merriweather" panose="020B0604020202020204" charset="0"/>
              </a:rPr>
              <a:t>A </a:t>
            </a:r>
            <a:r>
              <a:rPr lang="en-US" sz="2800" dirty="0">
                <a:solidFill>
                  <a:schemeClr val="accent4">
                    <a:lumMod val="75000"/>
                  </a:schemeClr>
                </a:solidFill>
                <a:latin typeface="Merriweather" panose="020B0604020202020204" charset="0"/>
              </a:rPr>
              <a:t>Registered Education Savings Plan (RESP)</a:t>
            </a:r>
            <a:r>
              <a:rPr lang="en-US" sz="2800" dirty="0">
                <a:latin typeface="Merriweather" panose="020B0604020202020204" charset="0"/>
              </a:rPr>
              <a:t>, is a special savings account to help save money for your child’s education after high school. </a:t>
            </a:r>
          </a:p>
          <a:p>
            <a:endParaRPr lang="en-US" dirty="0"/>
          </a:p>
        </p:txBody>
      </p:sp>
    </p:spTree>
    <p:extLst>
      <p:ext uri="{BB962C8B-B14F-4D97-AF65-F5344CB8AC3E}">
        <p14:creationId xmlns:p14="http://schemas.microsoft.com/office/powerpoint/2010/main" val="3702835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RESP? </a:t>
            </a:r>
            <a:endParaRPr lang="en-US" dirty="0"/>
          </a:p>
        </p:txBody>
      </p:sp>
      <p:sp>
        <p:nvSpPr>
          <p:cNvPr id="3" name="TextBox 2"/>
          <p:cNvSpPr txBox="1"/>
          <p:nvPr/>
        </p:nvSpPr>
        <p:spPr>
          <a:xfrm>
            <a:off x="685800" y="1657350"/>
            <a:ext cx="7772400" cy="523220"/>
          </a:xfrm>
          <a:prstGeom prst="rect">
            <a:avLst/>
          </a:prstGeom>
          <a:noFill/>
        </p:spPr>
        <p:txBody>
          <a:bodyPr wrap="square" rtlCol="0">
            <a:spAutoFit/>
          </a:bodyPr>
          <a:lstStyle/>
          <a:p>
            <a:r>
              <a:rPr lang="en-US" sz="2800" dirty="0" smtClean="0">
                <a:latin typeface="Merriweather" panose="020B0604020202020204" charset="0"/>
              </a:rPr>
              <a:t> </a:t>
            </a:r>
            <a:endParaRPr lang="en-US" dirty="0"/>
          </a:p>
        </p:txBody>
      </p:sp>
      <p:pic>
        <p:nvPicPr>
          <p:cNvPr id="4" name="Picture 3"/>
          <p:cNvPicPr>
            <a:picLocks noChangeAspect="1"/>
          </p:cNvPicPr>
          <p:nvPr/>
        </p:nvPicPr>
        <p:blipFill rotWithShape="1">
          <a:blip r:embed="rId2"/>
          <a:srcRect t="36817"/>
          <a:stretch/>
        </p:blipFill>
        <p:spPr>
          <a:xfrm>
            <a:off x="2558598" y="1345898"/>
            <a:ext cx="2483152" cy="1660398"/>
          </a:xfrm>
          <a:prstGeom prst="rect">
            <a:avLst/>
          </a:prstGeom>
        </p:spPr>
      </p:pic>
      <p:sp>
        <p:nvSpPr>
          <p:cNvPr id="5" name="TextBox 4"/>
          <p:cNvSpPr txBox="1"/>
          <p:nvPr/>
        </p:nvSpPr>
        <p:spPr>
          <a:xfrm>
            <a:off x="2895600" y="1718905"/>
            <a:ext cx="1747966" cy="923330"/>
          </a:xfrm>
          <a:prstGeom prst="rect">
            <a:avLst/>
          </a:prstGeom>
          <a:noFill/>
        </p:spPr>
        <p:txBody>
          <a:bodyPr wrap="square" rtlCol="0">
            <a:spAutoFit/>
          </a:bodyPr>
          <a:lstStyle/>
          <a:p>
            <a:r>
              <a:rPr lang="en-US" sz="5400" b="1" dirty="0" smtClean="0">
                <a:solidFill>
                  <a:srgbClr val="444F51"/>
                </a:solidFill>
                <a:latin typeface="Calibri" panose="020F0502020204030204" pitchFamily="34" charset="0"/>
              </a:rPr>
              <a:t>RESP</a:t>
            </a:r>
            <a:endParaRPr lang="en-US" sz="5400" b="1" dirty="0">
              <a:solidFill>
                <a:srgbClr val="444F51"/>
              </a:solidFill>
              <a:latin typeface="Calibri" panose="020F0502020204030204" pitchFamily="34" charset="0"/>
            </a:endParaRPr>
          </a:p>
        </p:txBody>
      </p:sp>
      <p:sp>
        <p:nvSpPr>
          <p:cNvPr id="7" name="TextBox 6"/>
          <p:cNvSpPr txBox="1"/>
          <p:nvPr/>
        </p:nvSpPr>
        <p:spPr>
          <a:xfrm>
            <a:off x="5888298" y="1411128"/>
            <a:ext cx="2797815" cy="1015663"/>
          </a:xfrm>
          <a:prstGeom prst="rect">
            <a:avLst/>
          </a:prstGeom>
          <a:noFill/>
        </p:spPr>
        <p:txBody>
          <a:bodyPr wrap="square" rtlCol="0">
            <a:spAutoFit/>
          </a:bodyPr>
          <a:lstStyle/>
          <a:p>
            <a:pPr algn="ctr"/>
            <a:r>
              <a:rPr lang="en-US" sz="2000" b="1" dirty="0" smtClean="0">
                <a:solidFill>
                  <a:srgbClr val="444F51"/>
                </a:solidFill>
              </a:rPr>
              <a:t>Registered Education Savings Plan (RESP)</a:t>
            </a:r>
            <a:endParaRPr lang="en-US" sz="2000" b="1" dirty="0">
              <a:solidFill>
                <a:srgbClr val="444F51"/>
              </a:solidFill>
            </a:endParaRPr>
          </a:p>
        </p:txBody>
      </p:sp>
      <p:sp>
        <p:nvSpPr>
          <p:cNvPr id="8" name="TextBox 7"/>
          <p:cNvSpPr txBox="1"/>
          <p:nvPr/>
        </p:nvSpPr>
        <p:spPr>
          <a:xfrm>
            <a:off x="1127223" y="3790950"/>
            <a:ext cx="2797815" cy="1015663"/>
          </a:xfrm>
          <a:prstGeom prst="rect">
            <a:avLst/>
          </a:prstGeom>
          <a:noFill/>
        </p:spPr>
        <p:txBody>
          <a:bodyPr wrap="square" rtlCol="0">
            <a:spAutoFit/>
          </a:bodyPr>
          <a:lstStyle/>
          <a:p>
            <a:pPr algn="ctr"/>
            <a:r>
              <a:rPr lang="en-US" sz="2000" b="1" dirty="0" smtClean="0">
                <a:solidFill>
                  <a:srgbClr val="444F51"/>
                </a:solidFill>
              </a:rPr>
              <a:t>Canada </a:t>
            </a:r>
          </a:p>
          <a:p>
            <a:pPr algn="ctr"/>
            <a:r>
              <a:rPr lang="en-US" sz="2000" b="1" dirty="0" smtClean="0">
                <a:solidFill>
                  <a:srgbClr val="444F51"/>
                </a:solidFill>
              </a:rPr>
              <a:t>Learning Bond </a:t>
            </a:r>
          </a:p>
          <a:p>
            <a:pPr algn="ctr"/>
            <a:r>
              <a:rPr lang="en-US" sz="2000" b="1" dirty="0" smtClean="0">
                <a:solidFill>
                  <a:srgbClr val="444F51"/>
                </a:solidFill>
              </a:rPr>
              <a:t>(CLB)</a:t>
            </a:r>
            <a:endParaRPr lang="en-US" sz="2000" b="1" dirty="0">
              <a:solidFill>
                <a:srgbClr val="444F5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790950"/>
            <a:ext cx="1035246" cy="103524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321" y="3714750"/>
            <a:ext cx="1211324" cy="1032004"/>
          </a:xfrm>
          <a:prstGeom prst="rect">
            <a:avLst/>
          </a:prstGeom>
        </p:spPr>
      </p:pic>
      <p:sp>
        <p:nvSpPr>
          <p:cNvPr id="11" name="TextBox 10"/>
          <p:cNvSpPr txBox="1"/>
          <p:nvPr/>
        </p:nvSpPr>
        <p:spPr>
          <a:xfrm>
            <a:off x="6248400" y="3867150"/>
            <a:ext cx="2797815" cy="1015663"/>
          </a:xfrm>
          <a:prstGeom prst="rect">
            <a:avLst/>
          </a:prstGeom>
          <a:noFill/>
        </p:spPr>
        <p:txBody>
          <a:bodyPr wrap="square" rtlCol="0">
            <a:spAutoFit/>
          </a:bodyPr>
          <a:lstStyle/>
          <a:p>
            <a:pPr algn="ctr"/>
            <a:r>
              <a:rPr lang="en-US" sz="2000" b="1" dirty="0" smtClean="0">
                <a:solidFill>
                  <a:srgbClr val="444F51"/>
                </a:solidFill>
              </a:rPr>
              <a:t>Canada Education Savings Grant (CESG)</a:t>
            </a:r>
            <a:endParaRPr lang="en-US" sz="2000" b="1" dirty="0">
              <a:solidFill>
                <a:srgbClr val="444F51"/>
              </a:solidFill>
            </a:endParaRPr>
          </a:p>
        </p:txBody>
      </p:sp>
    </p:spTree>
    <p:extLst>
      <p:ext uri="{BB962C8B-B14F-4D97-AF65-F5344CB8AC3E}">
        <p14:creationId xmlns:p14="http://schemas.microsoft.com/office/powerpoint/2010/main" val="400579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Canada Learning Bond?</a:t>
            </a:r>
            <a:endParaRPr lang="en-US" dirty="0"/>
          </a:p>
        </p:txBody>
      </p:sp>
      <p:sp>
        <p:nvSpPr>
          <p:cNvPr id="3" name="Rectangle 2"/>
          <p:cNvSpPr/>
          <p:nvPr/>
        </p:nvSpPr>
        <p:spPr>
          <a:xfrm>
            <a:off x="2286000" y="2002364"/>
            <a:ext cx="4572000" cy="1938992"/>
          </a:xfrm>
          <a:prstGeom prst="rect">
            <a:avLst/>
          </a:prstGeom>
        </p:spPr>
        <p:txBody>
          <a:bodyPr>
            <a:spAutoFit/>
          </a:bodyPr>
          <a:lstStyle/>
          <a:p>
            <a:pPr algn="ctr">
              <a:defRPr/>
            </a:pPr>
            <a:endParaRPr lang="en-US" sz="2400" b="1" dirty="0">
              <a:solidFill>
                <a:schemeClr val="accent4">
                  <a:lumMod val="75000"/>
                </a:schemeClr>
              </a:solidFill>
              <a:latin typeface="Merriweather" panose="020B0604020202020204" charset="0"/>
            </a:endParaRPr>
          </a:p>
          <a:p>
            <a:pPr algn="ctr"/>
            <a:r>
              <a:rPr lang="en-US" sz="2400" dirty="0">
                <a:latin typeface="Merriweather" panose="020B0604020202020204" charset="0"/>
              </a:rPr>
              <a:t>“free money” that the Government of Canada directly deposits into the RESP of eligible </a:t>
            </a:r>
            <a:r>
              <a:rPr lang="en-US" sz="2400" dirty="0" smtClean="0">
                <a:latin typeface="Merriweather" panose="020B0604020202020204" charset="0"/>
              </a:rPr>
              <a:t>children </a:t>
            </a:r>
            <a:endParaRPr lang="en-US" sz="2400" dirty="0">
              <a:latin typeface="Merriweather" panose="020B060402020202020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343999"/>
            <a:ext cx="1597357" cy="1597357"/>
          </a:xfrm>
          <a:prstGeom prst="rect">
            <a:avLst/>
          </a:prstGeom>
        </p:spPr>
      </p:pic>
    </p:spTree>
    <p:extLst>
      <p:ext uri="{BB962C8B-B14F-4D97-AF65-F5344CB8AC3E}">
        <p14:creationId xmlns:p14="http://schemas.microsoft.com/office/powerpoint/2010/main" val="37243973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Canada Education Savings Grant?</a:t>
            </a:r>
            <a:endParaRPr lang="en-US" dirty="0"/>
          </a:p>
        </p:txBody>
      </p:sp>
      <p:sp>
        <p:nvSpPr>
          <p:cNvPr id="3" name="Rectangle 2"/>
          <p:cNvSpPr/>
          <p:nvPr/>
        </p:nvSpPr>
        <p:spPr>
          <a:xfrm>
            <a:off x="2286000" y="2193955"/>
            <a:ext cx="4572000" cy="1802032"/>
          </a:xfrm>
          <a:prstGeom prst="rect">
            <a:avLst/>
          </a:prstGeom>
        </p:spPr>
        <p:txBody>
          <a:bodyPr>
            <a:spAutoFit/>
          </a:bodyPr>
          <a:lstStyle/>
          <a:p>
            <a:pPr algn="ctr">
              <a:lnSpc>
                <a:spcPct val="110000"/>
              </a:lnSpc>
              <a:defRPr/>
            </a:pPr>
            <a:endParaRPr lang="en-US" sz="100" dirty="0"/>
          </a:p>
          <a:p>
            <a:pPr>
              <a:defRPr/>
            </a:pPr>
            <a:endParaRPr lang="en-US" sz="200" b="1" dirty="0">
              <a:solidFill>
                <a:schemeClr val="accent4">
                  <a:lumMod val="75000"/>
                </a:schemeClr>
              </a:solidFill>
            </a:endParaRPr>
          </a:p>
          <a:p>
            <a:pPr>
              <a:defRPr/>
            </a:pPr>
            <a:endParaRPr lang="en-US" sz="200" b="1" dirty="0">
              <a:solidFill>
                <a:schemeClr val="accent4">
                  <a:lumMod val="75000"/>
                </a:schemeClr>
              </a:solidFill>
            </a:endParaRPr>
          </a:p>
          <a:p>
            <a:pPr>
              <a:defRPr/>
            </a:pPr>
            <a:endParaRPr lang="en-US" sz="200" b="1" dirty="0">
              <a:solidFill>
                <a:schemeClr val="accent4">
                  <a:lumMod val="75000"/>
                </a:schemeClr>
              </a:solidFill>
            </a:endParaRPr>
          </a:p>
          <a:p>
            <a:pPr>
              <a:defRPr/>
            </a:pPr>
            <a:endParaRPr lang="en-US" sz="200" b="1" dirty="0">
              <a:solidFill>
                <a:schemeClr val="accent4">
                  <a:lumMod val="75000"/>
                </a:schemeClr>
              </a:solidFill>
            </a:endParaRPr>
          </a:p>
          <a:p>
            <a:pPr>
              <a:defRPr/>
            </a:pPr>
            <a:endParaRPr lang="en-US" sz="200" b="1" dirty="0">
              <a:solidFill>
                <a:schemeClr val="accent4">
                  <a:lumMod val="75000"/>
                </a:schemeClr>
              </a:solidFill>
            </a:endParaRPr>
          </a:p>
          <a:p>
            <a:pPr>
              <a:defRPr/>
            </a:pPr>
            <a:endParaRPr lang="en-US" sz="200" b="1" dirty="0">
              <a:solidFill>
                <a:schemeClr val="accent4">
                  <a:lumMod val="75000"/>
                </a:schemeClr>
              </a:solidFill>
            </a:endParaRPr>
          </a:p>
          <a:p>
            <a:pPr>
              <a:defRPr/>
            </a:pPr>
            <a:endParaRPr lang="en-US" sz="200" b="1" dirty="0">
              <a:solidFill>
                <a:schemeClr val="accent4">
                  <a:lumMod val="75000"/>
                </a:schemeClr>
              </a:solidFill>
            </a:endParaRPr>
          </a:p>
          <a:p>
            <a:pPr algn="ctr">
              <a:defRPr/>
            </a:pPr>
            <a:r>
              <a:rPr lang="en-US" sz="2400" dirty="0">
                <a:latin typeface="Merriweather" panose="020B0604020202020204" charset="0"/>
              </a:rPr>
              <a:t>money offered by the Government of Canada to match any contributions made to a child’s RESP.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419350"/>
            <a:ext cx="1822890" cy="1553036"/>
          </a:xfrm>
          <a:prstGeom prst="rect">
            <a:avLst/>
          </a:prstGeom>
        </p:spPr>
      </p:pic>
    </p:spTree>
    <p:extLst>
      <p:ext uri="{BB962C8B-B14F-4D97-AF65-F5344CB8AC3E}">
        <p14:creationId xmlns:p14="http://schemas.microsoft.com/office/powerpoint/2010/main" val="2456626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 </a:t>
            </a:r>
            <a:endParaRPr lang="en-US" dirty="0"/>
          </a:p>
        </p:txBody>
      </p:sp>
      <p:sp>
        <p:nvSpPr>
          <p:cNvPr id="4" name="Rectangle 3"/>
          <p:cNvSpPr/>
          <p:nvPr/>
        </p:nvSpPr>
        <p:spPr>
          <a:xfrm>
            <a:off x="117282" y="1292996"/>
            <a:ext cx="8458200" cy="3785652"/>
          </a:xfrm>
          <a:prstGeom prst="rect">
            <a:avLst/>
          </a:prstGeom>
        </p:spPr>
        <p:txBody>
          <a:bodyPr wrap="square">
            <a:spAutoFit/>
          </a:bodyPr>
          <a:lstStyle/>
          <a:p>
            <a:pPr marL="457200" lvl="1">
              <a:lnSpc>
                <a:spcPct val="120000"/>
              </a:lnSpc>
            </a:pPr>
            <a:endParaRPr lang="en-CA" sz="1800" dirty="0" smtClean="0">
              <a:solidFill>
                <a:schemeClr val="accent4">
                  <a:lumMod val="75000"/>
                </a:schemeClr>
              </a:solidFill>
              <a:latin typeface="Merriweather" panose="020B0604020202020204" charset="0"/>
            </a:endParaRPr>
          </a:p>
          <a:p>
            <a:pPr marL="457200" lvl="1">
              <a:lnSpc>
                <a:spcPct val="120000"/>
              </a:lnSpc>
            </a:pPr>
            <a:r>
              <a:rPr lang="en-CA" sz="2000" b="1" dirty="0" smtClean="0">
                <a:solidFill>
                  <a:schemeClr val="accent4">
                    <a:lumMod val="75000"/>
                  </a:schemeClr>
                </a:solidFill>
                <a:latin typeface="Merriweather" panose="020B0604020202020204" charset="0"/>
              </a:rPr>
              <a:t>Children with Education Savings are:</a:t>
            </a:r>
            <a:endParaRPr lang="en-CA" sz="2000" b="1" dirty="0">
              <a:solidFill>
                <a:schemeClr val="accent4">
                  <a:lumMod val="75000"/>
                </a:schemeClr>
              </a:solidFill>
              <a:latin typeface="Merriweather" panose="020B0604020202020204" charset="0"/>
            </a:endParaRPr>
          </a:p>
          <a:p>
            <a:pPr marL="457200" lvl="1">
              <a:lnSpc>
                <a:spcPct val="120000"/>
              </a:lnSpc>
            </a:pPr>
            <a:endParaRPr lang="en-CA" sz="1800" dirty="0">
              <a:solidFill>
                <a:schemeClr val="accent4">
                  <a:lumMod val="75000"/>
                </a:schemeClr>
              </a:solidFill>
              <a:latin typeface="Merriweather" panose="020B0604020202020204" charset="0"/>
            </a:endParaRPr>
          </a:p>
          <a:p>
            <a:pPr marL="457200" lvl="1">
              <a:lnSpc>
                <a:spcPct val="120000"/>
              </a:lnSpc>
            </a:pPr>
            <a:r>
              <a:rPr lang="en-CA" sz="1800" dirty="0" smtClean="0">
                <a:solidFill>
                  <a:schemeClr val="accent4">
                    <a:lumMod val="75000"/>
                  </a:schemeClr>
                </a:solidFill>
                <a:latin typeface="Merriweather" panose="020B0604020202020204" charset="0"/>
              </a:rPr>
              <a:t>	3 </a:t>
            </a:r>
            <a:r>
              <a:rPr lang="en-CA" sz="1800" dirty="0">
                <a:solidFill>
                  <a:schemeClr val="accent4">
                    <a:lumMod val="75000"/>
                  </a:schemeClr>
                </a:solidFill>
                <a:latin typeface="Merriweather" panose="020B0604020202020204" charset="0"/>
              </a:rPr>
              <a:t>times more likely to attend education after high school.</a:t>
            </a:r>
          </a:p>
          <a:p>
            <a:pPr marL="457200" lvl="1">
              <a:lnSpc>
                <a:spcPct val="120000"/>
              </a:lnSpc>
            </a:pPr>
            <a:r>
              <a:rPr lang="en-CA" sz="1800" i="1" dirty="0">
                <a:latin typeface="Merriweather" panose="020B0604020202020204" charset="0"/>
              </a:rPr>
              <a:t>Scholarly research on children’s savings accounts. CFED 2014.</a:t>
            </a:r>
          </a:p>
          <a:p>
            <a:pPr marL="457200" lvl="1">
              <a:lnSpc>
                <a:spcPct val="120000"/>
              </a:lnSpc>
            </a:pPr>
            <a:endParaRPr lang="en-CA" sz="1800" dirty="0">
              <a:solidFill>
                <a:schemeClr val="accent4">
                  <a:lumMod val="75000"/>
                </a:schemeClr>
              </a:solidFill>
              <a:latin typeface="Merriweather" panose="020B0604020202020204" charset="0"/>
            </a:endParaRPr>
          </a:p>
          <a:p>
            <a:pPr marL="457200" lvl="1">
              <a:lnSpc>
                <a:spcPct val="120000"/>
              </a:lnSpc>
            </a:pPr>
            <a:r>
              <a:rPr lang="en-CA" sz="1800" dirty="0" smtClean="0">
                <a:solidFill>
                  <a:schemeClr val="accent4">
                    <a:lumMod val="75000"/>
                  </a:schemeClr>
                </a:solidFill>
                <a:latin typeface="Merriweather" panose="020B0604020202020204" charset="0"/>
              </a:rPr>
              <a:t>	4 </a:t>
            </a:r>
            <a:r>
              <a:rPr lang="en-CA" sz="1800" dirty="0">
                <a:solidFill>
                  <a:schemeClr val="accent4">
                    <a:lumMod val="75000"/>
                  </a:schemeClr>
                </a:solidFill>
                <a:latin typeface="Merriweather" panose="020B0604020202020204" charset="0"/>
              </a:rPr>
              <a:t>times more likely to graduate from that program. </a:t>
            </a:r>
          </a:p>
          <a:p>
            <a:pPr marL="457200" lvl="1">
              <a:lnSpc>
                <a:spcPct val="120000"/>
              </a:lnSpc>
            </a:pPr>
            <a:r>
              <a:rPr lang="en-CA" sz="1800" i="1" dirty="0">
                <a:latin typeface="Merriweather" panose="020B0604020202020204" charset="0"/>
              </a:rPr>
              <a:t>Scholarly research on children’s savings accounts. CFED 2014</a:t>
            </a:r>
            <a:r>
              <a:rPr lang="en-CA" sz="1800" i="1" dirty="0" smtClean="0">
                <a:latin typeface="Merriweather" panose="020B0604020202020204" charset="0"/>
              </a:rPr>
              <a:t>.</a:t>
            </a:r>
          </a:p>
          <a:p>
            <a:pPr marL="457200" lvl="1">
              <a:lnSpc>
                <a:spcPct val="120000"/>
              </a:lnSpc>
            </a:pPr>
            <a:endParaRPr lang="en-CA" sz="1800" i="1" dirty="0">
              <a:latin typeface="Merriweather" panose="020B0604020202020204" charset="0"/>
            </a:endParaRPr>
          </a:p>
          <a:p>
            <a:pPr marL="457200" lvl="1">
              <a:lnSpc>
                <a:spcPct val="120000"/>
              </a:lnSpc>
            </a:pPr>
            <a:endParaRPr lang="en-CA" sz="1800" i="1" dirty="0" smtClean="0">
              <a:latin typeface="Merriweather" panose="020B0604020202020204" charset="0"/>
            </a:endParaRPr>
          </a:p>
          <a:p>
            <a:pPr marL="457200" lvl="1">
              <a:lnSpc>
                <a:spcPct val="120000"/>
              </a:lnSpc>
            </a:pPr>
            <a:endParaRPr lang="en-CA" sz="1800" i="1" dirty="0">
              <a:latin typeface="Merriweather" panose="020B0604020202020204" charset="0"/>
            </a:endParaRPr>
          </a:p>
        </p:txBody>
      </p:sp>
    </p:spTree>
    <p:extLst>
      <p:ext uri="{BB962C8B-B14F-4D97-AF65-F5344CB8AC3E}">
        <p14:creationId xmlns:p14="http://schemas.microsoft.com/office/powerpoint/2010/main" val="3832691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Approach</a:t>
            </a:r>
            <a:endParaRPr lang="en-US" dirty="0"/>
          </a:p>
        </p:txBody>
      </p:sp>
      <p:sp>
        <p:nvSpPr>
          <p:cNvPr id="3" name="TextBox 2"/>
          <p:cNvSpPr txBox="1"/>
          <p:nvPr/>
        </p:nvSpPr>
        <p:spPr>
          <a:xfrm>
            <a:off x="609600" y="1504950"/>
            <a:ext cx="8153400" cy="3323987"/>
          </a:xfrm>
          <a:prstGeom prst="rect">
            <a:avLst/>
          </a:prstGeom>
          <a:noFill/>
        </p:spPr>
        <p:txBody>
          <a:bodyPr wrap="square" rtlCol="0">
            <a:spAutoFit/>
          </a:bodyPr>
          <a:lstStyle/>
          <a:p>
            <a:pPr marL="342900" indent="-342900">
              <a:buAutoNum type="arabicParenR"/>
            </a:pPr>
            <a:r>
              <a:rPr lang="en-US" dirty="0" smtClean="0">
                <a:latin typeface="Merriweather" panose="020B0604020202020204" charset="0"/>
              </a:rPr>
              <a:t>Introduce RESP – provide handout ‘what’s this all about’ </a:t>
            </a:r>
          </a:p>
          <a:p>
            <a:pPr marL="342900" indent="-342900">
              <a:buAutoNum type="arabicParenR"/>
            </a:pPr>
            <a:endParaRPr lang="en-US" dirty="0">
              <a:latin typeface="Merriweather" panose="020B0604020202020204" charset="0"/>
            </a:endParaRPr>
          </a:p>
          <a:p>
            <a:pPr marL="342900" indent="-342900">
              <a:buAutoNum type="arabicParenR"/>
            </a:pPr>
            <a:endParaRPr lang="en-US" dirty="0" smtClean="0">
              <a:latin typeface="Merriweather" panose="020B0604020202020204" charset="0"/>
            </a:endParaRPr>
          </a:p>
          <a:p>
            <a:pPr marL="342900" indent="-342900">
              <a:buAutoNum type="arabicParenR"/>
            </a:pPr>
            <a:r>
              <a:rPr lang="en-US" dirty="0" smtClean="0">
                <a:latin typeface="Merriweather" panose="020B0604020202020204" charset="0"/>
              </a:rPr>
              <a:t>Check in – has the patient already applied? If not, what is the concern? SIN number? Bank appointment process information? Provided additional information if necessary. </a:t>
            </a:r>
          </a:p>
          <a:p>
            <a:pPr marL="342900" indent="-342900">
              <a:buAutoNum type="arabicParenR"/>
            </a:pPr>
            <a:endParaRPr lang="en-US" dirty="0">
              <a:latin typeface="Merriweather" panose="020B0604020202020204" charset="0"/>
            </a:endParaRPr>
          </a:p>
          <a:p>
            <a:pPr marL="342900" indent="-342900">
              <a:buAutoNum type="arabicParenR"/>
            </a:pPr>
            <a:endParaRPr lang="en-US" dirty="0" smtClean="0">
              <a:latin typeface="Merriweather" panose="020B0604020202020204" charset="0"/>
            </a:endParaRPr>
          </a:p>
          <a:p>
            <a:pPr marL="342900" indent="-342900">
              <a:buAutoNum type="arabicParenR"/>
            </a:pPr>
            <a:r>
              <a:rPr lang="en-US" dirty="0" smtClean="0">
                <a:latin typeface="Merriweather" panose="020B0604020202020204" charset="0"/>
              </a:rPr>
              <a:t> Check in – has the patient applied? If so have they received their CLB grant if they are eligible? If not why?  What barriers are they facing and how can these be addressed?</a:t>
            </a:r>
          </a:p>
          <a:p>
            <a:pPr marL="342900" indent="-342900">
              <a:buAutoNum type="arabicParenR"/>
            </a:pPr>
            <a:endParaRPr lang="en-US" dirty="0">
              <a:latin typeface="Merriweather" panose="020B0604020202020204" charset="0"/>
            </a:endParaRPr>
          </a:p>
          <a:p>
            <a:pPr marL="342900" indent="-342900">
              <a:buAutoNum type="arabicParenR"/>
            </a:pPr>
            <a:r>
              <a:rPr lang="en-US" dirty="0" smtClean="0">
                <a:latin typeface="Merriweather" panose="020B0604020202020204" charset="0"/>
              </a:rPr>
              <a:t>Yearly Check in – Have you completed your taxes this year?  Have your checked your RESP balance in the last 6 months.</a:t>
            </a:r>
          </a:p>
          <a:p>
            <a:pPr marL="342900" indent="-342900">
              <a:buAutoNum type="arabicParenR"/>
            </a:pPr>
            <a:endParaRPr lang="en-US" dirty="0"/>
          </a:p>
          <a:p>
            <a:pPr marL="342900" indent="-342900">
              <a:buAutoNum type="arabicParenR"/>
            </a:pPr>
            <a:endParaRPr lang="en-US" dirty="0" smtClean="0"/>
          </a:p>
          <a:p>
            <a:pPr marL="342900" indent="-342900">
              <a:buAutoNum type="arabicParenR"/>
            </a:pPr>
            <a:endParaRPr lang="en-US" dirty="0" smtClean="0"/>
          </a:p>
        </p:txBody>
      </p:sp>
    </p:spTree>
    <p:extLst>
      <p:ext uri="{BB962C8B-B14F-4D97-AF65-F5344CB8AC3E}">
        <p14:creationId xmlns:p14="http://schemas.microsoft.com/office/powerpoint/2010/main" val="7982289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Approach</a:t>
            </a:r>
            <a:endParaRPr lang="en-US" dirty="0"/>
          </a:p>
        </p:txBody>
      </p:sp>
      <p:sp>
        <p:nvSpPr>
          <p:cNvPr id="3" name="TextBox 2"/>
          <p:cNvSpPr txBox="1"/>
          <p:nvPr/>
        </p:nvSpPr>
        <p:spPr>
          <a:xfrm>
            <a:off x="609600" y="1504950"/>
            <a:ext cx="8153400" cy="2893100"/>
          </a:xfrm>
          <a:prstGeom prst="rect">
            <a:avLst/>
          </a:prstGeom>
          <a:noFill/>
        </p:spPr>
        <p:txBody>
          <a:bodyPr wrap="square" rtlCol="0">
            <a:spAutoFit/>
          </a:bodyPr>
          <a:lstStyle/>
          <a:p>
            <a:r>
              <a:rPr lang="en-US" dirty="0" smtClean="0">
                <a:latin typeface="Merriweather" panose="020B0604020202020204" charset="0"/>
              </a:rPr>
              <a:t>Special Circumstances: Newborns</a:t>
            </a:r>
          </a:p>
          <a:p>
            <a:endParaRPr lang="en-US" dirty="0">
              <a:latin typeface="Merriweather" panose="020B0604020202020204" charset="0"/>
            </a:endParaRPr>
          </a:p>
          <a:p>
            <a:pPr marL="285750" indent="-285750">
              <a:buFontTx/>
              <a:buChar char="-"/>
            </a:pPr>
            <a:r>
              <a:rPr lang="en-US" dirty="0" smtClean="0">
                <a:latin typeface="Merriweather" panose="020B0604020202020204" charset="0"/>
              </a:rPr>
              <a:t>As of March 2018, Ontario has transitioned from the 4-in-1 Baby Bundle to the 5-in-1 Baby bundle for birth registrations</a:t>
            </a:r>
          </a:p>
          <a:p>
            <a:pPr marL="285750" indent="-285750">
              <a:buFontTx/>
              <a:buChar char="-"/>
            </a:pPr>
            <a:endParaRPr lang="en-US" dirty="0" smtClean="0">
              <a:latin typeface="Merriweather" panose="020B0604020202020204" charset="0"/>
            </a:endParaRPr>
          </a:p>
          <a:p>
            <a:pPr marL="285750" indent="-285750">
              <a:buFontTx/>
              <a:buChar char="-"/>
            </a:pPr>
            <a:r>
              <a:rPr lang="en-US" dirty="0" smtClean="0">
                <a:latin typeface="Merriweather" panose="020B0604020202020204" charset="0"/>
              </a:rPr>
              <a:t>This means RESP information will be gathered when people register their child’s birth and a financial institution will follow up with the parent/guardian who registers the birth</a:t>
            </a:r>
          </a:p>
          <a:p>
            <a:pPr marL="285750" indent="-285750">
              <a:buFontTx/>
              <a:buChar char="-"/>
            </a:pPr>
            <a:endParaRPr lang="en-US" dirty="0" smtClean="0">
              <a:latin typeface="Merriweather" panose="020B0604020202020204" charset="0"/>
            </a:endParaRPr>
          </a:p>
          <a:p>
            <a:pPr marL="285750" indent="-285750">
              <a:buFontTx/>
              <a:buChar char="-"/>
            </a:pPr>
            <a:r>
              <a:rPr lang="en-US" dirty="0" smtClean="0">
                <a:latin typeface="Merriweather" panose="020B0604020202020204" charset="0"/>
              </a:rPr>
              <a:t>Important to discuss the risks of private RESP institutions that may have forced, contributions and hidden fees</a:t>
            </a:r>
            <a:endParaRPr lang="en-US" dirty="0">
              <a:latin typeface="Merriweather" panose="020B0604020202020204" charset="0"/>
            </a:endParaRPr>
          </a:p>
          <a:p>
            <a:pPr marL="342900" indent="-342900">
              <a:buAutoNum type="arabicParenR"/>
            </a:pPr>
            <a:endParaRPr lang="en-US" dirty="0" smtClean="0"/>
          </a:p>
          <a:p>
            <a:pPr marL="342900" indent="-342900">
              <a:buAutoNum type="arabicParenR"/>
            </a:pPr>
            <a:endParaRPr lang="en-US" dirty="0" smtClean="0"/>
          </a:p>
        </p:txBody>
      </p:sp>
    </p:spTree>
    <p:extLst>
      <p:ext uri="{BB962C8B-B14F-4D97-AF65-F5344CB8AC3E}">
        <p14:creationId xmlns:p14="http://schemas.microsoft.com/office/powerpoint/2010/main" val="23804425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311700" y="539725"/>
            <a:ext cx="8520600" cy="1282500"/>
          </a:xfrm>
          <a:prstGeom prst="rect">
            <a:avLst/>
          </a:prstGeom>
        </p:spPr>
        <p:txBody>
          <a:bodyPr wrap="square" lIns="91425" tIns="91425" rIns="91425" bIns="91425" anchor="t" anchorCtr="0">
            <a:noAutofit/>
          </a:bodyPr>
          <a:lstStyle/>
          <a:p>
            <a:pPr marL="0" lvl="0" indent="0">
              <a:spcBef>
                <a:spcPts val="0"/>
              </a:spcBef>
              <a:buNone/>
            </a:pPr>
            <a:r>
              <a:rPr lang="en-GB"/>
              <a:t>QUESTIONS FOR OUR INCOME EXPERTS?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idx="4294967295"/>
          </p:nvPr>
        </p:nvSpPr>
        <p:spPr>
          <a:xfrm>
            <a:off x="0" y="1791100"/>
            <a:ext cx="6281400" cy="1925700"/>
          </a:xfrm>
          <a:prstGeom prst="rect">
            <a:avLst/>
          </a:prstGeom>
          <a:noFill/>
          <a:ln>
            <a:noFill/>
          </a:ln>
        </p:spPr>
        <p:txBody>
          <a:bodyPr wrap="square" lIns="91425" tIns="91425" rIns="91425" bIns="91425" anchor="t" anchorCtr="0">
            <a:noAutofit/>
          </a:bodyPr>
          <a:lstStyle/>
          <a:p>
            <a:pPr marL="0" marR="0" lvl="0" indent="0" algn="r" rtl="0">
              <a:lnSpc>
                <a:spcPct val="100000"/>
              </a:lnSpc>
              <a:spcBef>
                <a:spcPts val="0"/>
              </a:spcBef>
              <a:spcAft>
                <a:spcPts val="0"/>
              </a:spcAft>
              <a:buClr>
                <a:srgbClr val="182A2E"/>
              </a:buClr>
              <a:buFont typeface="Montserrat"/>
              <a:buNone/>
            </a:pPr>
            <a:r>
              <a:rPr lang="en-GB" sz="4800" b="1" i="0" u="none" strike="noStrike" cap="none">
                <a:solidFill>
                  <a:srgbClr val="182A2E"/>
                </a:solidFill>
                <a:latin typeface="Montserrat"/>
                <a:ea typeface="Montserrat"/>
                <a:cs typeface="Montserrat"/>
                <a:sym typeface="Montserrat"/>
              </a:rPr>
              <a:t>WHAT MAKES US SICK?</a:t>
            </a:r>
          </a:p>
        </p:txBody>
      </p:sp>
      <p:pic>
        <p:nvPicPr>
          <p:cNvPr id="121" name="Shape 121"/>
          <p:cNvPicPr preferRelativeResize="0"/>
          <p:nvPr/>
        </p:nvPicPr>
        <p:blipFill rotWithShape="1">
          <a:blip r:embed="rId3">
            <a:alphaModFix/>
          </a:blip>
          <a:srcRect l="67843" t="4850" r="2859" b="9598"/>
          <a:stretch/>
        </p:blipFill>
        <p:spPr>
          <a:xfrm>
            <a:off x="6840850" y="362625"/>
            <a:ext cx="2009100" cy="44004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a:stretch/>
        </p:blipFill>
        <p:spPr>
          <a:xfrm>
            <a:off x="800400" y="201600"/>
            <a:ext cx="7543200" cy="47403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854050" y="164452"/>
            <a:ext cx="7435900" cy="4814600"/>
          </a:xfrm>
          <a:prstGeom prst="rect">
            <a:avLst/>
          </a:prstGeom>
          <a:noFill/>
          <a:ln>
            <a:noFill/>
          </a:ln>
        </p:spPr>
      </p:pic>
      <p:sp>
        <p:nvSpPr>
          <p:cNvPr id="137" name="Shape 137"/>
          <p:cNvSpPr txBox="1"/>
          <p:nvPr/>
        </p:nvSpPr>
        <p:spPr>
          <a:xfrm>
            <a:off x="6791700" y="4059675"/>
            <a:ext cx="2352300" cy="1033200"/>
          </a:xfrm>
          <a:prstGeom prst="rect">
            <a:avLst/>
          </a:prstGeom>
          <a:noFill/>
          <a:ln>
            <a:noFill/>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sz="1000">
                <a:solidFill>
                  <a:schemeClr val="dk1"/>
                </a:solidFill>
              </a:rPr>
              <a:t>Lund, C. (2017). </a:t>
            </a:r>
            <a:r>
              <a:rPr lang="en-GB" sz="1000" i="1">
                <a:solidFill>
                  <a:schemeClr val="dk1"/>
                </a:solidFill>
              </a:rPr>
              <a:t>Perinatal Mental Health Project</a:t>
            </a:r>
            <a:r>
              <a:rPr lang="en-GB" sz="1000">
                <a:solidFill>
                  <a:schemeClr val="dk1"/>
                </a:solidFill>
              </a:rPr>
              <a:t>. University of Capetown.  Retrieved November 27 2017 from https://pmhp.za.org/resources/mmh-facts/consequences/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539725"/>
            <a:ext cx="8520600" cy="1282500"/>
          </a:xfrm>
          <a:prstGeom prst="rect">
            <a:avLst/>
          </a:prstGeom>
        </p:spPr>
        <p:txBody>
          <a:bodyPr wrap="square" lIns="91425" tIns="91425" rIns="91425" bIns="91425" anchor="t" anchorCtr="0">
            <a:noAutofit/>
          </a:bodyPr>
          <a:lstStyle/>
          <a:p>
            <a:pPr marL="0" lvl="0" indent="0">
              <a:spcBef>
                <a:spcPts val="0"/>
              </a:spcBef>
              <a:buNone/>
            </a:pPr>
            <a:r>
              <a:rPr lang="en-GB"/>
              <a:t>Micro/Meso/Macro</a:t>
            </a:r>
          </a:p>
        </p:txBody>
      </p:sp>
      <p:pic>
        <p:nvPicPr>
          <p:cNvPr id="181" name="Shape 181" descr="Screen Shot 2016-05-30 at 12.57.16 PM.png"/>
          <p:cNvPicPr preferRelativeResize="0"/>
          <p:nvPr/>
        </p:nvPicPr>
        <p:blipFill rotWithShape="1">
          <a:blip r:embed="rId3">
            <a:alphaModFix/>
          </a:blip>
          <a:srcRect t="12495" b="12502"/>
          <a:stretch/>
        </p:blipFill>
        <p:spPr>
          <a:xfrm>
            <a:off x="373900" y="1397825"/>
            <a:ext cx="6334500" cy="3378300"/>
          </a:xfrm>
          <a:prstGeom prst="rect">
            <a:avLst/>
          </a:prstGeom>
          <a:noFill/>
          <a:ln>
            <a:noFill/>
          </a:ln>
        </p:spPr>
      </p:pic>
      <p:sp>
        <p:nvSpPr>
          <p:cNvPr id="182" name="Shape 182"/>
          <p:cNvSpPr txBox="1"/>
          <p:nvPr/>
        </p:nvSpPr>
        <p:spPr>
          <a:xfrm>
            <a:off x="6119854" y="4629150"/>
            <a:ext cx="3417900" cy="12471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GB" sz="1000" dirty="0">
                <a:solidFill>
                  <a:srgbClr val="000000"/>
                </a:solidFill>
              </a:rPr>
              <a:t>Buchman S, </a:t>
            </a:r>
            <a:r>
              <a:rPr lang="en-GB" sz="1000" dirty="0" err="1">
                <a:solidFill>
                  <a:srgbClr val="000000"/>
                </a:solidFill>
              </a:rPr>
              <a:t>Woollard</a:t>
            </a:r>
            <a:r>
              <a:rPr lang="en-GB" sz="1000" dirty="0">
                <a:solidFill>
                  <a:srgbClr val="000000"/>
                </a:solidFill>
              </a:rPr>
              <a:t> R, </a:t>
            </a:r>
            <a:r>
              <a:rPr lang="en-GB" sz="1000" dirty="0" err="1">
                <a:solidFill>
                  <a:srgbClr val="000000"/>
                </a:solidFill>
              </a:rPr>
              <a:t>Meili</a:t>
            </a:r>
            <a:r>
              <a:rPr lang="en-GB" sz="1000" dirty="0">
                <a:solidFill>
                  <a:srgbClr val="000000"/>
                </a:solidFill>
              </a:rPr>
              <a:t> R, </a:t>
            </a:r>
            <a:r>
              <a:rPr lang="en-GB" sz="1000" dirty="0" err="1">
                <a:solidFill>
                  <a:srgbClr val="000000"/>
                </a:solidFill>
              </a:rPr>
              <a:t>Goel</a:t>
            </a:r>
            <a:r>
              <a:rPr lang="en-GB" sz="1000" dirty="0">
                <a:solidFill>
                  <a:srgbClr val="000000"/>
                </a:solidFill>
              </a:rPr>
              <a:t> R. Practising social accountability. From theory to action. Can </a:t>
            </a:r>
            <a:r>
              <a:rPr lang="en-GB" sz="1000" dirty="0" err="1">
                <a:solidFill>
                  <a:srgbClr val="000000"/>
                </a:solidFill>
              </a:rPr>
              <a:t>Fam</a:t>
            </a:r>
            <a:r>
              <a:rPr lang="en-GB" sz="1000" dirty="0">
                <a:solidFill>
                  <a:srgbClr val="000000"/>
                </a:solidFill>
              </a:rPr>
              <a:t> Physician 2016;62:15-8. (</a:t>
            </a:r>
            <a:r>
              <a:rPr lang="en-GB" sz="1000" dirty="0" err="1">
                <a:solidFill>
                  <a:srgbClr val="000000"/>
                </a:solidFill>
              </a:rPr>
              <a:t>Eng</a:t>
            </a:r>
            <a:r>
              <a:rPr lang="en-GB" sz="1000" dirty="0">
                <a:solidFill>
                  <a:srgbClr val="000000"/>
                </a:solidFill>
              </a:rPr>
              <a:t>), 24–7 (</a:t>
            </a:r>
            <a:r>
              <a:rPr lang="en-GB" sz="1000" dirty="0" err="1">
                <a:solidFill>
                  <a:srgbClr val="000000"/>
                </a:solidFill>
              </a:rPr>
              <a:t>Fr</a:t>
            </a:r>
            <a:r>
              <a:rPr lang="en-GB" sz="1000" dirty="0">
                <a:solidFill>
                  <a:srgbClr val="000000"/>
                </a:solidFill>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25" y="500925"/>
            <a:ext cx="3706500" cy="2508900"/>
          </a:xfrm>
          <a:prstGeom prst="rect">
            <a:avLst/>
          </a:prstGeom>
        </p:spPr>
        <p:txBody>
          <a:bodyPr wrap="square" lIns="91425" tIns="91425" rIns="91425" bIns="91425" anchor="t" anchorCtr="0">
            <a:noAutofit/>
          </a:bodyPr>
          <a:lstStyle/>
          <a:p>
            <a:pPr marL="0" lvl="0" indent="0" rtl="0">
              <a:spcBef>
                <a:spcPts val="0"/>
              </a:spcBef>
              <a:buNone/>
            </a:pPr>
            <a:r>
              <a:rPr lang="en-GB" dirty="0"/>
              <a:t>Income Security Health Promotion </a:t>
            </a:r>
          </a:p>
          <a:p>
            <a:pPr marL="0" lvl="0" indent="0">
              <a:spcBef>
                <a:spcPts val="0"/>
              </a:spcBef>
              <a:buNone/>
            </a:pPr>
            <a:endParaRPr dirty="0"/>
          </a:p>
        </p:txBody>
      </p:sp>
      <p:sp>
        <p:nvSpPr>
          <p:cNvPr id="200" name="Shape 200"/>
          <p:cNvSpPr txBox="1">
            <a:spLocks noGrp="1"/>
          </p:cNvSpPr>
          <p:nvPr>
            <p:ph type="body" idx="1"/>
          </p:nvPr>
        </p:nvSpPr>
        <p:spPr>
          <a:xfrm>
            <a:off x="4644675" y="500925"/>
            <a:ext cx="4166400" cy="4098600"/>
          </a:xfrm>
          <a:prstGeom prst="rect">
            <a:avLst/>
          </a:prstGeom>
        </p:spPr>
        <p:txBody>
          <a:bodyPr wrap="square" lIns="91425" tIns="91425" rIns="91425" bIns="91425" anchor="t" anchorCtr="0">
            <a:noAutofit/>
          </a:bodyPr>
          <a:lstStyle/>
          <a:p>
            <a:pPr marL="457200" lvl="0" indent="-355600" rtl="0">
              <a:spcBef>
                <a:spcPts val="0"/>
              </a:spcBef>
              <a:spcAft>
                <a:spcPts val="0"/>
              </a:spcAft>
              <a:buClr>
                <a:schemeClr val="dk1"/>
              </a:buClr>
              <a:buSzPts val="2000"/>
              <a:buChar char="➢"/>
            </a:pPr>
            <a:r>
              <a:rPr lang="en-GB" sz="2000" dirty="0">
                <a:solidFill>
                  <a:schemeClr val="dk1"/>
                </a:solidFill>
                <a:latin typeface="Roboto" panose="020B0604020202020204" charset="0"/>
                <a:ea typeface="Roboto" panose="020B0604020202020204" charset="0"/>
              </a:rPr>
              <a:t>Program through St. Michael’s Hospital</a:t>
            </a:r>
          </a:p>
          <a:p>
            <a:pPr marL="457200" lvl="0" indent="-355600" rtl="0">
              <a:spcBef>
                <a:spcPts val="0"/>
              </a:spcBef>
              <a:spcAft>
                <a:spcPts val="0"/>
              </a:spcAft>
              <a:buClr>
                <a:schemeClr val="dk1"/>
              </a:buClr>
              <a:buSzPts val="2000"/>
              <a:buChar char="➢"/>
            </a:pPr>
            <a:r>
              <a:rPr lang="en-GB" sz="1500" dirty="0">
                <a:latin typeface="Roboto" panose="020B0604020202020204" charset="0"/>
                <a:ea typeface="Roboto" panose="020B0604020202020204" charset="0"/>
              </a:rPr>
              <a:t>Collaboration on a community level to provide education and training opportunities for cross discipline professional development on income related issues.</a:t>
            </a:r>
          </a:p>
          <a:p>
            <a:pPr marL="457200" lvl="0" indent="-311150" rtl="0">
              <a:spcBef>
                <a:spcPts val="0"/>
              </a:spcBef>
              <a:spcAft>
                <a:spcPts val="0"/>
              </a:spcAft>
              <a:buSzPts val="1300"/>
              <a:buChar char="➢"/>
            </a:pPr>
            <a:r>
              <a:rPr lang="en-GB" sz="1500" dirty="0">
                <a:latin typeface="Roboto" panose="020B0604020202020204" charset="0"/>
                <a:ea typeface="Roboto" panose="020B0604020202020204" charset="0"/>
              </a:rPr>
              <a:t>Members of the Social Determinants of Health Committee at St. Michael’s Hospital.</a:t>
            </a:r>
          </a:p>
          <a:p>
            <a:pPr marL="457200" lvl="0" indent="-311150" rtl="0">
              <a:spcBef>
                <a:spcPts val="0"/>
              </a:spcBef>
              <a:spcAft>
                <a:spcPts val="0"/>
              </a:spcAft>
              <a:buSzPts val="1300"/>
              <a:buChar char="➢"/>
            </a:pPr>
            <a:r>
              <a:rPr lang="en-GB" sz="1500" dirty="0">
                <a:latin typeface="Roboto" panose="020B0604020202020204" charset="0"/>
                <a:ea typeface="Roboto" panose="020B0604020202020204" charset="0"/>
              </a:rPr>
              <a:t>Actively engaged in the SDOH committee’s advocacy subcommittee, promoting </a:t>
            </a:r>
            <a:r>
              <a:rPr lang="en-GB" sz="1500" dirty="0" err="1">
                <a:latin typeface="Roboto" panose="020B0604020202020204" charset="0"/>
                <a:ea typeface="Roboto" panose="020B0604020202020204" charset="0"/>
              </a:rPr>
              <a:t>meso</a:t>
            </a:r>
            <a:r>
              <a:rPr lang="en-GB" sz="1500" dirty="0">
                <a:latin typeface="Roboto" panose="020B0604020202020204" charset="0"/>
                <a:ea typeface="Roboto" panose="020B0604020202020204" charset="0"/>
              </a:rPr>
              <a:t> and macro level advocacy efforts.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2229</Words>
  <Application>Microsoft Office PowerPoint</Application>
  <PresentationFormat>On-screen Show (16:9)</PresentationFormat>
  <Paragraphs>255</Paragraphs>
  <Slides>47</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Trebuchet MS</vt:lpstr>
      <vt:lpstr>Merriweather</vt:lpstr>
      <vt:lpstr>Roboto</vt:lpstr>
      <vt:lpstr>Calibri</vt:lpstr>
      <vt:lpstr>Montserrat</vt:lpstr>
      <vt:lpstr>Paradigm</vt:lpstr>
      <vt:lpstr>Why does money matter anyways?</vt:lpstr>
      <vt:lpstr>Presenter Disclosure</vt:lpstr>
      <vt:lpstr>Presenter Acknowledgements </vt:lpstr>
      <vt:lpstr>Objectives</vt:lpstr>
      <vt:lpstr>WHAT MAKES US SICK?</vt:lpstr>
      <vt:lpstr>PowerPoint Presentation</vt:lpstr>
      <vt:lpstr>PowerPoint Presentation</vt:lpstr>
      <vt:lpstr>Micro/Meso/Macro</vt:lpstr>
      <vt:lpstr>Income Security Health Promotion  </vt:lpstr>
      <vt:lpstr>Income Security Health Promotion </vt:lpstr>
      <vt:lpstr>Income Security Health Promotion </vt:lpstr>
      <vt:lpstr>Income Security Health Promotion </vt:lpstr>
      <vt:lpstr>The facts on income security </vt:lpstr>
      <vt:lpstr>Income Security in Action   </vt:lpstr>
      <vt:lpstr>Case: James</vt:lpstr>
      <vt:lpstr>Case: James</vt:lpstr>
      <vt:lpstr>EI-Sick Benefits</vt:lpstr>
      <vt:lpstr>Case: James </vt:lpstr>
      <vt:lpstr>Ontario Works</vt:lpstr>
      <vt:lpstr>Case: James</vt:lpstr>
      <vt:lpstr>Ontario Disability Support Program</vt:lpstr>
      <vt:lpstr>Case: James</vt:lpstr>
      <vt:lpstr>Case: James</vt:lpstr>
      <vt:lpstr>Working on ODSP - “The sales pitch”</vt:lpstr>
      <vt:lpstr>Case: James</vt:lpstr>
      <vt:lpstr>Disability Tax Credit (DTC)</vt:lpstr>
      <vt:lpstr>Disability Tax Credit - Tips and Tricks</vt:lpstr>
      <vt:lpstr>Case: James</vt:lpstr>
      <vt:lpstr>Case: James - ODSP Eligibility</vt:lpstr>
      <vt:lpstr>Canada Pension Plan - Disability</vt:lpstr>
      <vt:lpstr>CPP-D Reconsideration Process</vt:lpstr>
      <vt:lpstr>CPP-D Reconsideration Letter</vt:lpstr>
      <vt:lpstr>Case: James</vt:lpstr>
      <vt:lpstr>CPP-D and ODSP</vt:lpstr>
      <vt:lpstr>Case: James</vt:lpstr>
      <vt:lpstr>Life Goes On...</vt:lpstr>
      <vt:lpstr>Happy 64th Birthday James!</vt:lpstr>
      <vt:lpstr>But wait there’s more - His RDSP!</vt:lpstr>
      <vt:lpstr>Incremental Income Security Work</vt:lpstr>
      <vt:lpstr>What is an RESP? </vt:lpstr>
      <vt:lpstr>What is an RESP? </vt:lpstr>
      <vt:lpstr>What is the Canada Learning Bond?</vt:lpstr>
      <vt:lpstr>What is the Canada Education Savings Grant?</vt:lpstr>
      <vt:lpstr>Why Is It Important? </vt:lpstr>
      <vt:lpstr>Incremental Approach</vt:lpstr>
      <vt:lpstr>Incremental Approach</vt:lpstr>
      <vt:lpstr>QUESTIONS FOR OUR INCOME EXPERTS?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does money matter anyways?</dc:title>
  <dc:creator>Chloe Walls</dc:creator>
  <cp:lastModifiedBy>Jsurridge</cp:lastModifiedBy>
  <cp:revision>28</cp:revision>
  <dcterms:modified xsi:type="dcterms:W3CDTF">2018-04-17T21:45:23Z</dcterms:modified>
</cp:coreProperties>
</file>