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4" r:id="rId1"/>
  </p:sldMasterIdLst>
  <p:notesMasterIdLst>
    <p:notesMasterId r:id="rId49"/>
  </p:notesMasterIdLst>
  <p:sldIdLst>
    <p:sldId id="256" r:id="rId2"/>
    <p:sldId id="258" r:id="rId3"/>
    <p:sldId id="260" r:id="rId4"/>
    <p:sldId id="261" r:id="rId5"/>
    <p:sldId id="324" r:id="rId6"/>
    <p:sldId id="325" r:id="rId7"/>
    <p:sldId id="317" r:id="rId8"/>
    <p:sldId id="265" r:id="rId9"/>
    <p:sldId id="266" r:id="rId10"/>
    <p:sldId id="263" r:id="rId11"/>
    <p:sldId id="262" r:id="rId12"/>
    <p:sldId id="264" r:id="rId13"/>
    <p:sldId id="267" r:id="rId14"/>
    <p:sldId id="268" r:id="rId15"/>
    <p:sldId id="269" r:id="rId16"/>
    <p:sldId id="270" r:id="rId17"/>
    <p:sldId id="271" r:id="rId18"/>
    <p:sldId id="273" r:id="rId19"/>
    <p:sldId id="274" r:id="rId20"/>
    <p:sldId id="275" r:id="rId21"/>
    <p:sldId id="276" r:id="rId22"/>
    <p:sldId id="277" r:id="rId23"/>
    <p:sldId id="278" r:id="rId24"/>
    <p:sldId id="279" r:id="rId25"/>
    <p:sldId id="319" r:id="rId26"/>
    <p:sldId id="320" r:id="rId27"/>
    <p:sldId id="323" r:id="rId28"/>
    <p:sldId id="280" r:id="rId29"/>
    <p:sldId id="281" r:id="rId30"/>
    <p:sldId id="321" r:id="rId31"/>
    <p:sldId id="322" r:id="rId32"/>
    <p:sldId id="282" r:id="rId33"/>
    <p:sldId id="283" r:id="rId34"/>
    <p:sldId id="326" r:id="rId35"/>
    <p:sldId id="284" r:id="rId36"/>
    <p:sldId id="285" r:id="rId37"/>
    <p:sldId id="286" r:id="rId38"/>
    <p:sldId id="288" r:id="rId39"/>
    <p:sldId id="290" r:id="rId40"/>
    <p:sldId id="291" r:id="rId41"/>
    <p:sldId id="292" r:id="rId42"/>
    <p:sldId id="293" r:id="rId43"/>
    <p:sldId id="294" r:id="rId44"/>
    <p:sldId id="307" r:id="rId45"/>
    <p:sldId id="308" r:id="rId46"/>
    <p:sldId id="309" r:id="rId47"/>
    <p:sldId id="315" r:id="rId4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07A9A"/>
    <a:srgbClr val="2404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73" autoAdjust="0"/>
  </p:normalViewPr>
  <p:slideViewPr>
    <p:cSldViewPr snapToGrid="0" snapToObjects="1">
      <p:cViewPr>
        <p:scale>
          <a:sx n="100" d="100"/>
          <a:sy n="100" d="100"/>
        </p:scale>
        <p:origin x="-498"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91903F-856C-3F4E-9A42-9953146501E9}" type="datetimeFigureOut">
              <a:rPr lang="en-US" smtClean="0"/>
              <a:pPr/>
              <a:t>4/18/2018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6A198-341A-F241-ADF1-6983A22C88D2}" type="slidenum">
              <a:rPr lang="en-US" smtClean="0"/>
              <a:pPr/>
              <a:t>‹#›</a:t>
            </a:fld>
            <a:endParaRPr lang="en-US"/>
          </a:p>
        </p:txBody>
      </p:sp>
    </p:spTree>
    <p:extLst>
      <p:ext uri="{BB962C8B-B14F-4D97-AF65-F5344CB8AC3E}">
        <p14:creationId xmlns:p14="http://schemas.microsoft.com/office/powerpoint/2010/main" val="18386827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MEL</a:t>
            </a:r>
            <a:endParaRPr lang="en-US" dirty="0"/>
          </a:p>
        </p:txBody>
      </p:sp>
      <p:sp>
        <p:nvSpPr>
          <p:cNvPr id="4" name="Slide Number Placeholder 3"/>
          <p:cNvSpPr>
            <a:spLocks noGrp="1"/>
          </p:cNvSpPr>
          <p:nvPr>
            <p:ph type="sldNum" sz="quarter" idx="10"/>
          </p:nvPr>
        </p:nvSpPr>
        <p:spPr/>
        <p:txBody>
          <a:bodyPr/>
          <a:lstStyle/>
          <a:p>
            <a:fld id="{14B6A198-341A-F241-ADF1-6983A22C88D2}" type="slidenum">
              <a:rPr lang="en-US" smtClean="0"/>
              <a:pPr/>
              <a:t>3</a:t>
            </a:fld>
            <a:endParaRPr lang="en-US"/>
          </a:p>
        </p:txBody>
      </p:sp>
    </p:spTree>
    <p:extLst>
      <p:ext uri="{BB962C8B-B14F-4D97-AF65-F5344CB8AC3E}">
        <p14:creationId xmlns:p14="http://schemas.microsoft.com/office/powerpoint/2010/main" val="3470007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0" baseline="0" dirty="0" smtClean="0"/>
              <a:t>SARAH</a:t>
            </a:r>
            <a:endParaRPr lang="en-CA" dirty="0" smtClean="0"/>
          </a:p>
          <a:p>
            <a:r>
              <a:rPr lang="en-CA" dirty="0" smtClean="0"/>
              <a:t>Mife program started in March 2017</a:t>
            </a:r>
          </a:p>
          <a:p>
            <a:r>
              <a:rPr lang="en-CA" baseline="0" dirty="0" smtClean="0"/>
              <a:t>OHIP coverage started in August 2017</a:t>
            </a:r>
          </a:p>
        </p:txBody>
      </p:sp>
      <p:sp>
        <p:nvSpPr>
          <p:cNvPr id="4" name="Slide Number Placeholder 3"/>
          <p:cNvSpPr>
            <a:spLocks noGrp="1"/>
          </p:cNvSpPr>
          <p:nvPr>
            <p:ph type="sldNum" sz="quarter" idx="10"/>
          </p:nvPr>
        </p:nvSpPr>
        <p:spPr/>
        <p:txBody>
          <a:bodyPr/>
          <a:lstStyle/>
          <a:p>
            <a:fld id="{14B6A198-341A-F241-ADF1-6983A22C88D2}" type="slidenum">
              <a:rPr lang="en-US" smtClean="0"/>
              <a:pPr/>
              <a:t>12</a:t>
            </a:fld>
            <a:endParaRPr lang="en-US"/>
          </a:p>
        </p:txBody>
      </p:sp>
    </p:spTree>
    <p:extLst>
      <p:ext uri="{BB962C8B-B14F-4D97-AF65-F5344CB8AC3E}">
        <p14:creationId xmlns:p14="http://schemas.microsoft.com/office/powerpoint/2010/main" val="1781123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xfrm>
            <a:off x="381000" y="685800"/>
            <a:ext cx="6096000" cy="3429000"/>
          </a:xfrm>
          <a:ln/>
        </p:spPr>
      </p:sp>
      <p:sp>
        <p:nvSpPr>
          <p:cNvPr id="28675" name="Notes Placeholder 2"/>
          <p:cNvSpPr>
            <a:spLocks noGrp="1"/>
          </p:cNvSpPr>
          <p:nvPr>
            <p:ph type="body" idx="1"/>
          </p:nvPr>
        </p:nvSpPr>
        <p:spPr>
          <a:noFill/>
          <a:ln/>
        </p:spPr>
        <p:txBody>
          <a:bodyPr/>
          <a:lstStyle/>
          <a:p>
            <a:r>
              <a:rPr lang="en-US" dirty="0" smtClean="0">
                <a:latin typeface="Arial" pitchFamily="4" charset="0"/>
                <a:ea typeface="ヒラギノ角ゴ Pro W3" pitchFamily="4" charset="-128"/>
                <a:cs typeface="ヒラギノ角ゴ Pro W3" pitchFamily="4" charset="-128"/>
              </a:rPr>
              <a:t>MEL</a:t>
            </a:r>
          </a:p>
          <a:p>
            <a:r>
              <a:rPr lang="en-US" dirty="0" smtClean="0">
                <a:latin typeface="Arial" pitchFamily="4" charset="0"/>
                <a:ea typeface="ヒラギノ角ゴ Pro W3" pitchFamily="4" charset="-128"/>
                <a:cs typeface="ヒラギノ角ゴ Pro W3" pitchFamily="4" charset="-128"/>
              </a:rPr>
              <a:t>WHO essential medicine – the most effective and safe medications needed in a health system</a:t>
            </a:r>
          </a:p>
        </p:txBody>
      </p:sp>
      <p:sp>
        <p:nvSpPr>
          <p:cNvPr id="28676" name="Slide Number Placeholder 3"/>
          <p:cNvSpPr>
            <a:spLocks noGrp="1"/>
          </p:cNvSpPr>
          <p:nvPr>
            <p:ph type="sldNum" sz="quarter" idx="5"/>
          </p:nvPr>
        </p:nvSpPr>
        <p:spPr>
          <a:noFill/>
        </p:spPr>
        <p:txBody>
          <a:bodyPr/>
          <a:lstStyle/>
          <a:p>
            <a:fld id="{3831E9CB-B04C-354C-91F4-D4159C56D7D4}" type="slidenum">
              <a:rPr lang="en-US" smtClean="0">
                <a:latin typeface="Arial" pitchFamily="4" charset="0"/>
              </a:rPr>
              <a:pPr/>
              <a:t>13</a:t>
            </a:fld>
            <a:endParaRPr lang="en-US" smtClean="0">
              <a:latin typeface="Arial" pitchFamily="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81000" y="685800"/>
            <a:ext cx="6096000" cy="3429000"/>
          </a:xfrm>
          <a:ln/>
        </p:spPr>
      </p:sp>
      <p:sp>
        <p:nvSpPr>
          <p:cNvPr id="30723" name="Notes Placeholder 2"/>
          <p:cNvSpPr>
            <a:spLocks noGrp="1"/>
          </p:cNvSpPr>
          <p:nvPr>
            <p:ph type="body" idx="1"/>
          </p:nvPr>
        </p:nvSpPr>
        <p:spPr>
          <a:noFill/>
          <a:ln/>
        </p:spPr>
        <p:txBody>
          <a:bodyPr/>
          <a:lstStyle/>
          <a:p>
            <a:pPr>
              <a:buFontTx/>
              <a:buChar char="-"/>
            </a:pPr>
            <a:r>
              <a:rPr lang="en-CA" b="1" dirty="0" smtClean="0">
                <a:solidFill>
                  <a:srgbClr val="FF0000"/>
                </a:solidFill>
                <a:latin typeface="Arial" pitchFamily="4" charset="0"/>
                <a:ea typeface="ヒラギノ角ゴ Pro W3" pitchFamily="4" charset="-128"/>
                <a:cs typeface="ヒラギノ角ゴ Pro W3" pitchFamily="4" charset="-128"/>
              </a:rPr>
              <a:t>MEL (timeline </a:t>
            </a:r>
            <a:r>
              <a:rPr lang="mr-IN" b="1" dirty="0" smtClean="0">
                <a:solidFill>
                  <a:srgbClr val="FF0000"/>
                </a:solidFill>
                <a:latin typeface="Arial" pitchFamily="4" charset="0"/>
                <a:ea typeface="ヒラギノ角ゴ Pro W3" pitchFamily="4" charset="-128"/>
                <a:cs typeface="ヒラギノ角ゴ Pro W3" pitchFamily="4" charset="-128"/>
              </a:rPr>
              <a:t>–</a:t>
            </a:r>
            <a:r>
              <a:rPr lang="en-CA" b="1" dirty="0" smtClean="0">
                <a:solidFill>
                  <a:srgbClr val="FF0000"/>
                </a:solidFill>
                <a:latin typeface="Arial" pitchFamily="4" charset="0"/>
                <a:ea typeface="ヒラギノ角ゴ Pro W3" pitchFamily="4" charset="-128"/>
                <a:cs typeface="ヒラギノ角ゴ Pro W3" pitchFamily="4" charset="-128"/>
              </a:rPr>
              <a:t> when training</a:t>
            </a:r>
            <a:r>
              <a:rPr lang="en-CA" b="1" baseline="0" dirty="0" smtClean="0">
                <a:solidFill>
                  <a:srgbClr val="FF0000"/>
                </a:solidFill>
                <a:latin typeface="Arial" pitchFamily="4" charset="0"/>
                <a:ea typeface="ヒラギノ角ゴ Pro W3" pitchFamily="4" charset="-128"/>
                <a:cs typeface="ヒラギノ角ゴ Pro W3" pitchFamily="4" charset="-128"/>
              </a:rPr>
              <a:t> program live, when first offered)</a:t>
            </a:r>
            <a:endParaRPr lang="en-CA" b="1" dirty="0" smtClean="0">
              <a:solidFill>
                <a:srgbClr val="FF0000"/>
              </a:solidFill>
              <a:latin typeface="Arial" pitchFamily="4" charset="0"/>
              <a:ea typeface="ヒラギノ角ゴ Pro W3" pitchFamily="4" charset="-128"/>
              <a:cs typeface="ヒラギノ角ゴ Pro W3" pitchFamily="4" charset="-128"/>
            </a:endParaRPr>
          </a:p>
          <a:p>
            <a:pPr>
              <a:buFontTx/>
              <a:buChar char="-"/>
            </a:pPr>
            <a:r>
              <a:rPr lang="en-CA" dirty="0" smtClean="0">
                <a:latin typeface="Arial" pitchFamily="4" charset="0"/>
                <a:ea typeface="ヒラギノ角ゴ Pro W3" pitchFamily="4" charset="-128"/>
                <a:cs typeface="ヒラギノ角ゴ Pro W3" pitchFamily="4" charset="-128"/>
              </a:rPr>
              <a:t>Delay from 2015-2017 partly due to need for training program which wasn’t yet completed, has been criticized as being more stringent than prescribing for narcotics, methadone.</a:t>
            </a:r>
          </a:p>
          <a:p>
            <a:pPr>
              <a:buFontTx/>
              <a:buChar char="-"/>
            </a:pPr>
            <a:r>
              <a:rPr lang="en-US" dirty="0" smtClean="0">
                <a:latin typeface="Arial" pitchFamily="4" charset="0"/>
                <a:ea typeface="ヒラギノ角ゴ Pro W3" pitchFamily="4" charset="-128"/>
                <a:cs typeface="ヒラギノ角ゴ Pro W3" pitchFamily="4" charset="-128"/>
              </a:rPr>
              <a:t>HC further clarified their position that ‘physician supervision/administration’ just meant that a physician was responsible for the overall process and had to consent the patient, not that they needed to directly witness the patient taking med.</a:t>
            </a:r>
          </a:p>
          <a:p>
            <a:pPr defTabSz="897301" eaLnBrk="0" fontAlgn="base" hangingPunct="0">
              <a:spcBef>
                <a:spcPct val="30000"/>
              </a:spcBef>
              <a:spcAft>
                <a:spcPct val="0"/>
              </a:spcAft>
              <a:buFontTx/>
              <a:buNone/>
              <a:defRPr/>
            </a:pPr>
            <a:r>
              <a:rPr lang="en-CA" dirty="0" smtClean="0">
                <a:latin typeface="Arial" pitchFamily="4" charset="0"/>
                <a:ea typeface="ヒラギノ角ゴ Pro W3" pitchFamily="4" charset="-128"/>
                <a:cs typeface="ヒラギノ角ゴ Pro W3" pitchFamily="4" charset="-128"/>
              </a:rPr>
              <a:t>- thanks</a:t>
            </a:r>
            <a:r>
              <a:rPr lang="en-CA" baseline="0" dirty="0" smtClean="0">
                <a:latin typeface="Arial" pitchFamily="4" charset="0"/>
                <a:ea typeface="ヒラギノ角ゴ Pro W3" pitchFamily="4" charset="-128"/>
                <a:cs typeface="ヒラギノ角ゴ Pro W3" pitchFamily="4" charset="-128"/>
              </a:rPr>
              <a:t> to strong advocacy by leaders in the medical and reproductive health community, many of these restrictions have been lifted with the new amendment  </a:t>
            </a:r>
            <a:endParaRPr lang="en-CA" dirty="0" smtClean="0">
              <a:latin typeface="Arial" pitchFamily="4" charset="0"/>
              <a:ea typeface="ヒラギノ角ゴ Pro W3" pitchFamily="4" charset="-128"/>
              <a:cs typeface="ヒラギノ角ゴ Pro W3" pitchFamily="4" charset="-128"/>
            </a:endParaRPr>
          </a:p>
          <a:p>
            <a:pPr>
              <a:buFontTx/>
              <a:buChar char="-"/>
            </a:pPr>
            <a:endParaRPr lang="en-CA" dirty="0" smtClean="0">
              <a:latin typeface="Arial" pitchFamily="4" charset="0"/>
              <a:ea typeface="ヒラギノ角ゴ Pro W3" pitchFamily="4" charset="-128"/>
              <a:cs typeface="ヒラギノ角ゴ Pro W3" pitchFamily="4" charset="-128"/>
            </a:endParaRPr>
          </a:p>
        </p:txBody>
      </p:sp>
      <p:sp>
        <p:nvSpPr>
          <p:cNvPr id="30724" name="Slide Number Placeholder 3"/>
          <p:cNvSpPr>
            <a:spLocks noGrp="1"/>
          </p:cNvSpPr>
          <p:nvPr>
            <p:ph type="sldNum" sz="quarter" idx="5"/>
          </p:nvPr>
        </p:nvSpPr>
        <p:spPr>
          <a:noFill/>
        </p:spPr>
        <p:txBody>
          <a:bodyPr/>
          <a:lstStyle/>
          <a:p>
            <a:fld id="{579FAC12-88B3-C64C-80FE-3473A6DDDC0C}" type="slidenum">
              <a:rPr lang="en-US">
                <a:latin typeface="Arial" pitchFamily="4" charset="0"/>
              </a:rPr>
              <a:pPr/>
              <a:t>14</a:t>
            </a:fld>
            <a:endParaRPr lang="en-US">
              <a:latin typeface="Arial" pitchFamily="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xfrm>
            <a:off x="381000" y="685800"/>
            <a:ext cx="6096000" cy="3429000"/>
          </a:xfrm>
          <a:ln/>
        </p:spPr>
      </p:sp>
      <p:sp>
        <p:nvSpPr>
          <p:cNvPr id="32771" name="Notes Placeholder 2"/>
          <p:cNvSpPr>
            <a:spLocks noGrp="1"/>
          </p:cNvSpPr>
          <p:nvPr>
            <p:ph type="body" idx="1"/>
          </p:nvPr>
        </p:nvSpPr>
        <p:spPr>
          <a:noFill/>
          <a:ln/>
        </p:spPr>
        <p:txBody>
          <a:bodyPr/>
          <a:lstStyle/>
          <a:p>
            <a:pPr>
              <a:buFontTx/>
              <a:buNone/>
            </a:pPr>
            <a:r>
              <a:rPr lang="en-CA" dirty="0" smtClean="0">
                <a:latin typeface="Arial" pitchFamily="4" charset="0"/>
                <a:ea typeface="ヒラギノ角ゴ Pro W3" pitchFamily="4" charset="-128"/>
                <a:cs typeface="ヒラギノ角ゴ Pro W3" pitchFamily="4" charset="-128"/>
              </a:rPr>
              <a:t>MEL </a:t>
            </a:r>
          </a:p>
          <a:p>
            <a:pPr>
              <a:buFontTx/>
              <a:buNone/>
            </a:pPr>
            <a:r>
              <a:rPr lang="en-CA" dirty="0" smtClean="0">
                <a:latin typeface="Arial" pitchFamily="4" charset="0"/>
                <a:ea typeface="ヒラギノ角ゴ Pro W3" pitchFamily="4" charset="-128"/>
                <a:cs typeface="ヒラギノ角ゴ Pro W3" pitchFamily="4" charset="-128"/>
              </a:rPr>
              <a:t>College of</a:t>
            </a:r>
            <a:r>
              <a:rPr lang="en-CA" baseline="0" dirty="0" smtClean="0">
                <a:latin typeface="Arial" pitchFamily="4" charset="0"/>
                <a:ea typeface="ヒラギノ角ゴ Pro W3" pitchFamily="4" charset="-128"/>
                <a:cs typeface="ヒラギノ角ゴ Pro W3" pitchFamily="4" charset="-128"/>
              </a:rPr>
              <a:t> Pharmacists and CPSO came out with joint statement that supported pharmacist dispensing</a:t>
            </a:r>
          </a:p>
          <a:p>
            <a:pPr>
              <a:buFontTx/>
              <a:buNone/>
            </a:pPr>
            <a:r>
              <a:rPr lang="en-CA" baseline="0" dirty="0" smtClean="0">
                <a:latin typeface="Arial" pitchFamily="4" charset="0"/>
                <a:ea typeface="ヒラギノ角ゴ Pro W3" pitchFamily="4" charset="-128"/>
                <a:cs typeface="ヒラギノ角ゴ Pro W3" pitchFamily="4" charset="-128"/>
              </a:rPr>
              <a:t>College of Nurses of Ontario supported NP prescribing before this came out</a:t>
            </a:r>
          </a:p>
          <a:p>
            <a:pPr>
              <a:buFontTx/>
              <a:buNone/>
            </a:pPr>
            <a:endParaRPr lang="en-CA" dirty="0" smtClean="0">
              <a:latin typeface="Arial" pitchFamily="4" charset="0"/>
              <a:ea typeface="ヒラギノ角ゴ Pro W3" pitchFamily="4" charset="-128"/>
              <a:cs typeface="ヒラギノ角ゴ Pro W3" pitchFamily="4" charset="-128"/>
            </a:endParaRPr>
          </a:p>
        </p:txBody>
      </p:sp>
      <p:sp>
        <p:nvSpPr>
          <p:cNvPr id="32772" name="Slide Number Placeholder 3"/>
          <p:cNvSpPr>
            <a:spLocks noGrp="1"/>
          </p:cNvSpPr>
          <p:nvPr>
            <p:ph type="sldNum" sz="quarter" idx="5"/>
          </p:nvPr>
        </p:nvSpPr>
        <p:spPr>
          <a:noFill/>
        </p:spPr>
        <p:txBody>
          <a:bodyPr/>
          <a:lstStyle/>
          <a:p>
            <a:fld id="{1DA972FC-9E50-BB48-AFC8-9A80535C8DCC}" type="slidenum">
              <a:rPr lang="en-US" smtClean="0">
                <a:latin typeface="Arial" pitchFamily="4" charset="0"/>
              </a:rPr>
              <a:pPr/>
              <a:t>15</a:t>
            </a:fld>
            <a:endParaRPr lang="en-US" smtClean="0">
              <a:latin typeface="Arial" pitchFamily="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a:xfrm>
            <a:off x="381000" y="685800"/>
            <a:ext cx="6096000" cy="3429000"/>
          </a:xfrm>
          <a:ln/>
        </p:spPr>
      </p:sp>
      <p:sp>
        <p:nvSpPr>
          <p:cNvPr id="40963" name="Notes Placeholder 2"/>
          <p:cNvSpPr>
            <a:spLocks noGrp="1"/>
          </p:cNvSpPr>
          <p:nvPr>
            <p:ph type="body" idx="1"/>
          </p:nvPr>
        </p:nvSpPr>
        <p:spPr>
          <a:noFill/>
          <a:ln/>
        </p:spPr>
        <p:txBody>
          <a:bodyPr/>
          <a:lstStyle/>
          <a:p>
            <a:pPr>
              <a:buFontTx/>
              <a:buChar char="-"/>
            </a:pPr>
            <a:r>
              <a:rPr lang="en-US" dirty="0" smtClean="0">
                <a:latin typeface="Arial" pitchFamily="4" charset="0"/>
                <a:ea typeface="ヒラギノ角ゴ Pro W3" pitchFamily="4" charset="-128"/>
                <a:cs typeface="ヒラギノ角ゴ Pro W3" pitchFamily="4" charset="-128"/>
              </a:rPr>
              <a:t>SARAH</a:t>
            </a:r>
          </a:p>
          <a:p>
            <a:pPr>
              <a:buFontTx/>
              <a:buChar char="-"/>
            </a:pPr>
            <a:r>
              <a:rPr lang="en-US" dirty="0" smtClean="0">
                <a:latin typeface="Arial" pitchFamily="4" charset="0"/>
                <a:ea typeface="ヒラギノ角ゴ Pro W3" pitchFamily="4" charset="-128"/>
                <a:cs typeface="ヒラギノ角ゴ Pro W3" pitchFamily="4" charset="-128"/>
              </a:rPr>
              <a:t>We have been giving </a:t>
            </a:r>
            <a:r>
              <a:rPr lang="en-US" dirty="0" err="1" smtClean="0">
                <a:latin typeface="Arial" pitchFamily="4" charset="0"/>
                <a:ea typeface="ヒラギノ角ゴ Pro W3" pitchFamily="4" charset="-128"/>
                <a:cs typeface="ヒラギノ角ゴ Pro W3" pitchFamily="4" charset="-128"/>
              </a:rPr>
              <a:t>mife</a:t>
            </a:r>
            <a:r>
              <a:rPr lang="en-US" dirty="0" smtClean="0">
                <a:latin typeface="Arial" pitchFamily="4" charset="0"/>
                <a:ea typeface="ヒラギノ角ゴ Pro W3" pitchFamily="4" charset="-128"/>
                <a:cs typeface="ヒラギノ角ゴ Pro W3" pitchFamily="4" charset="-128"/>
              </a:rPr>
              <a:t> in clinic, however we are planning to transition to at home administration</a:t>
            </a:r>
          </a:p>
          <a:p>
            <a:pPr>
              <a:buFontTx/>
              <a:buChar char="-"/>
            </a:pPr>
            <a:r>
              <a:rPr lang="en-US" dirty="0" smtClean="0">
                <a:latin typeface="Arial" pitchFamily="4" charset="0"/>
                <a:ea typeface="ヒラギノ角ゴ Pro W3" pitchFamily="4" charset="-128"/>
                <a:cs typeface="ヒラギノ角ゴ Pro W3" pitchFamily="4" charset="-128"/>
              </a:rPr>
              <a:t>Monograph indicates </a:t>
            </a:r>
            <a:r>
              <a:rPr lang="en-US" dirty="0" err="1" smtClean="0">
                <a:latin typeface="Arial" pitchFamily="4" charset="0"/>
                <a:ea typeface="ヒラギノ角ゴ Pro W3" pitchFamily="4" charset="-128"/>
                <a:cs typeface="ヒラギノ角ゴ Pro W3" pitchFamily="4" charset="-128"/>
              </a:rPr>
              <a:t>buccal</a:t>
            </a:r>
            <a:r>
              <a:rPr lang="en-US" dirty="0" smtClean="0">
                <a:latin typeface="Arial" pitchFamily="4" charset="0"/>
                <a:ea typeface="ヒラギノ角ゴ Pro W3" pitchFamily="4" charset="-128"/>
                <a:cs typeface="ヒラギノ角ゴ Pro W3" pitchFamily="4" charset="-128"/>
              </a:rPr>
              <a:t> route, mainly due to </a:t>
            </a:r>
            <a:r>
              <a:rPr lang="en-US" dirty="0" err="1" smtClean="0">
                <a:latin typeface="Arial" pitchFamily="4" charset="0"/>
                <a:ea typeface="ヒラギノ角ゴ Pro W3" pitchFamily="4" charset="-128"/>
                <a:cs typeface="ヒラギノ角ゴ Pro W3" pitchFamily="4" charset="-128"/>
              </a:rPr>
              <a:t>hx</a:t>
            </a:r>
            <a:r>
              <a:rPr lang="en-US" dirty="0" smtClean="0">
                <a:latin typeface="Arial" pitchFamily="4" charset="0"/>
                <a:ea typeface="ヒラギノ角ゴ Pro W3" pitchFamily="4" charset="-128"/>
                <a:cs typeface="ヒラギノ角ゴ Pro W3" pitchFamily="4" charset="-128"/>
              </a:rPr>
              <a:t> of serious </a:t>
            </a:r>
            <a:r>
              <a:rPr lang="en-US" dirty="0" err="1" smtClean="0">
                <a:latin typeface="Arial" pitchFamily="4" charset="0"/>
                <a:ea typeface="ヒラギノ角ゴ Pro W3" pitchFamily="4" charset="-128"/>
                <a:cs typeface="ヒラギノ角ゴ Pro W3" pitchFamily="4" charset="-128"/>
              </a:rPr>
              <a:t>clostridial</a:t>
            </a:r>
            <a:r>
              <a:rPr lang="en-US" dirty="0" smtClean="0">
                <a:latin typeface="Arial" pitchFamily="4" charset="0"/>
                <a:ea typeface="ヒラギノ角ゴ Pro W3" pitchFamily="4" charset="-128"/>
                <a:cs typeface="ヒラギノ角ゴ Pro W3" pitchFamily="4" charset="-128"/>
              </a:rPr>
              <a:t> infections (very rare but high mortality rate)</a:t>
            </a:r>
            <a:endParaRPr lang="en-US" dirty="0">
              <a:latin typeface="Arial" pitchFamily="4" charset="0"/>
              <a:ea typeface="ヒラギノ角ゴ Pro W3" pitchFamily="4" charset="-128"/>
              <a:cs typeface="ヒラギノ角ゴ Pro W3" pitchFamily="4" charset="-128"/>
            </a:endParaRPr>
          </a:p>
        </p:txBody>
      </p:sp>
      <p:sp>
        <p:nvSpPr>
          <p:cNvPr id="40964" name="Slide Number Placeholder 3"/>
          <p:cNvSpPr>
            <a:spLocks noGrp="1"/>
          </p:cNvSpPr>
          <p:nvPr>
            <p:ph type="sldNum" sz="quarter" idx="5"/>
          </p:nvPr>
        </p:nvSpPr>
        <p:spPr>
          <a:noFill/>
        </p:spPr>
        <p:txBody>
          <a:bodyPr/>
          <a:lstStyle/>
          <a:p>
            <a:fld id="{19EDE7D9-5C5F-6543-BB88-99606893AEE4}" type="slidenum">
              <a:rPr lang="en-US" smtClean="0">
                <a:latin typeface="Arial" pitchFamily="4" charset="0"/>
              </a:rPr>
              <a:pPr/>
              <a:t>16</a:t>
            </a:fld>
            <a:endParaRPr lang="en-US" smtClean="0">
              <a:latin typeface="Arial" pitchFamily="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81000" y="685800"/>
            <a:ext cx="6096000" cy="3429000"/>
          </a:xfrm>
          <a:ln/>
        </p:spPr>
      </p:sp>
      <p:sp>
        <p:nvSpPr>
          <p:cNvPr id="34819" name="Notes Placeholder 2"/>
          <p:cNvSpPr>
            <a:spLocks noGrp="1"/>
          </p:cNvSpPr>
          <p:nvPr>
            <p:ph type="body" idx="1"/>
          </p:nvPr>
        </p:nvSpPr>
        <p:spPr>
          <a:noFill/>
          <a:ln/>
        </p:spPr>
        <p:txBody>
          <a:bodyPr/>
          <a:lstStyle/>
          <a:p>
            <a:r>
              <a:rPr lang="en-US" dirty="0" smtClean="0">
                <a:latin typeface="Arial" pitchFamily="4" charset="0"/>
                <a:ea typeface="ヒラギノ角ゴ Pro W3" pitchFamily="4" charset="-128"/>
                <a:cs typeface="ヒラギノ角ゴ Pro W3" pitchFamily="4" charset="-128"/>
              </a:rPr>
              <a:t>SARAH</a:t>
            </a:r>
          </a:p>
          <a:p>
            <a:r>
              <a:rPr lang="en-US" dirty="0" smtClean="0">
                <a:latin typeface="Arial" pitchFamily="4" charset="0"/>
                <a:ea typeface="ヒラギノ角ゴ Pro W3" pitchFamily="4" charset="-128"/>
                <a:cs typeface="ヒラギノ角ゴ Pro W3" pitchFamily="4" charset="-128"/>
              </a:rPr>
              <a:t>Adding </a:t>
            </a:r>
            <a:r>
              <a:rPr lang="en-US" dirty="0">
                <a:latin typeface="Arial" pitchFamily="4" charset="0"/>
                <a:ea typeface="ヒラギノ角ゴ Pro W3" pitchFamily="4" charset="-128"/>
                <a:cs typeface="ヒラギノ角ゴ Pro W3" pitchFamily="4" charset="-128"/>
              </a:rPr>
              <a:t>mifepristone to regimen makes the misoprostol work better and faster, which is one of the reasons why patients tend to complete their abortion in </a:t>
            </a:r>
            <a:r>
              <a:rPr lang="en-US" dirty="0" smtClean="0">
                <a:latin typeface="Arial" pitchFamily="4" charset="0"/>
                <a:ea typeface="ヒラギノ角ゴ Pro W3" pitchFamily="4" charset="-128"/>
                <a:cs typeface="ヒラギノ角ゴ Pro W3" pitchFamily="4" charset="-128"/>
              </a:rPr>
              <a:t>a </a:t>
            </a:r>
            <a:r>
              <a:rPr lang="en-US" dirty="0">
                <a:latin typeface="Arial" pitchFamily="4" charset="0"/>
                <a:ea typeface="ヒラギノ角ゴ Pro W3" pitchFamily="4" charset="-128"/>
                <a:cs typeface="ヒラギノ角ゴ Pro W3" pitchFamily="4" charset="-128"/>
              </a:rPr>
              <a:t>faster, more predictable way. We don’t need the multiple doses of misoprostol that we do after methotrexate, which is good </a:t>
            </a:r>
            <a:r>
              <a:rPr lang="en-US" dirty="0" err="1">
                <a:latin typeface="Arial" pitchFamily="4" charset="0"/>
                <a:ea typeface="ヒラギノ角ゴ Pro W3" pitchFamily="4" charset="-128"/>
                <a:cs typeface="ヒラギノ角ゴ Pro W3" pitchFamily="4" charset="-128"/>
              </a:rPr>
              <a:t>b/c</a:t>
            </a:r>
            <a:r>
              <a:rPr lang="en-US" dirty="0">
                <a:latin typeface="Arial" pitchFamily="4" charset="0"/>
                <a:ea typeface="ヒラギノ角ゴ Pro W3" pitchFamily="4" charset="-128"/>
                <a:cs typeface="ヒラギノ角ゴ Pro W3" pitchFamily="4" charset="-128"/>
              </a:rPr>
              <a:t> </a:t>
            </a:r>
            <a:r>
              <a:rPr lang="en-US" dirty="0" err="1">
                <a:latin typeface="Arial" pitchFamily="4" charset="0"/>
                <a:ea typeface="ヒラギノ角ゴ Pro W3" pitchFamily="4" charset="-128"/>
                <a:cs typeface="ヒラギノ角ゴ Pro W3" pitchFamily="4" charset="-128"/>
              </a:rPr>
              <a:t>miso</a:t>
            </a:r>
            <a:r>
              <a:rPr lang="en-US" dirty="0">
                <a:latin typeface="Arial" pitchFamily="4" charset="0"/>
                <a:ea typeface="ヒラギノ角ゴ Pro W3" pitchFamily="4" charset="-128"/>
                <a:cs typeface="ヒラギノ角ゴ Pro W3" pitchFamily="4" charset="-128"/>
              </a:rPr>
              <a:t> has side effects that make women feel crappy.</a:t>
            </a:r>
          </a:p>
          <a:p>
            <a:endParaRPr lang="en-CA" dirty="0">
              <a:latin typeface="Arial" pitchFamily="4" charset="0"/>
              <a:ea typeface="ヒラギノ角ゴ Pro W3" pitchFamily="4" charset="-128"/>
              <a:cs typeface="ヒラギノ角ゴ Pro W3" pitchFamily="4" charset="-128"/>
            </a:endParaRPr>
          </a:p>
        </p:txBody>
      </p:sp>
      <p:sp>
        <p:nvSpPr>
          <p:cNvPr id="34820" name="Slide Number Placeholder 3"/>
          <p:cNvSpPr>
            <a:spLocks noGrp="1"/>
          </p:cNvSpPr>
          <p:nvPr>
            <p:ph type="sldNum" sz="quarter" idx="5"/>
          </p:nvPr>
        </p:nvSpPr>
        <p:spPr>
          <a:noFill/>
        </p:spPr>
        <p:txBody>
          <a:bodyPr/>
          <a:lstStyle/>
          <a:p>
            <a:fld id="{330C8A25-2B7E-1F45-A124-1E81643F15E6}" type="slidenum">
              <a:rPr lang="en-US">
                <a:latin typeface="Arial" pitchFamily="4" charset="0"/>
              </a:rPr>
              <a:pPr/>
              <a:t>17</a:t>
            </a:fld>
            <a:endParaRPr lang="en-US">
              <a:latin typeface="Arial" pitchFamily="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SARAH</a:t>
            </a:r>
          </a:p>
          <a:p>
            <a:r>
              <a:rPr lang="en-US" dirty="0" smtClean="0"/>
              <a:t>Asthma – may</a:t>
            </a:r>
            <a:r>
              <a:rPr lang="en-US" baseline="0" dirty="0" smtClean="0"/>
              <a:t> need higher doses of glucocorticoids due to the antagonistic action of mife at receptor sites</a:t>
            </a:r>
            <a:endParaRPr lang="en-US" dirty="0" smtClean="0"/>
          </a:p>
          <a:p>
            <a:r>
              <a:rPr lang="en-US" dirty="0" smtClean="0"/>
              <a:t>Mife is a potent </a:t>
            </a:r>
            <a:r>
              <a:rPr lang="en-US" dirty="0" err="1" smtClean="0"/>
              <a:t>antiglucocorticoid</a:t>
            </a:r>
            <a:r>
              <a:rPr lang="en-US" baseline="0" dirty="0" smtClean="0"/>
              <a:t> and could impair the action of </a:t>
            </a:r>
            <a:r>
              <a:rPr lang="en-US" baseline="0" dirty="0" err="1" smtClean="0"/>
              <a:t>cortisol</a:t>
            </a:r>
            <a:r>
              <a:rPr lang="en-US" baseline="0" dirty="0" smtClean="0"/>
              <a:t> replacement therapy in adrenal insufficiency</a:t>
            </a:r>
            <a:endParaRPr lang="en-US" dirty="0" smtClean="0"/>
          </a:p>
          <a:p>
            <a:r>
              <a:rPr lang="en-US" dirty="0" smtClean="0"/>
              <a:t>Aspirin</a:t>
            </a:r>
            <a:r>
              <a:rPr lang="en-US" baseline="0" dirty="0" smtClean="0"/>
              <a:t> ok</a:t>
            </a:r>
            <a:endParaRPr lang="en-US" dirty="0"/>
          </a:p>
        </p:txBody>
      </p:sp>
      <p:sp>
        <p:nvSpPr>
          <p:cNvPr id="4" name="Slide Number Placeholder 3"/>
          <p:cNvSpPr>
            <a:spLocks noGrp="1"/>
          </p:cNvSpPr>
          <p:nvPr>
            <p:ph type="sldNum" sz="quarter" idx="10"/>
          </p:nvPr>
        </p:nvSpPr>
        <p:spPr/>
        <p:txBody>
          <a:bodyPr/>
          <a:lstStyle/>
          <a:p>
            <a:pPr>
              <a:defRPr/>
            </a:pPr>
            <a:fld id="{D07B40B9-8678-3F42-B268-06B116E7BF85}"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SARAH</a:t>
            </a:r>
          </a:p>
          <a:p>
            <a:r>
              <a:rPr lang="en-US" dirty="0" smtClean="0"/>
              <a:t>When</a:t>
            </a:r>
            <a:r>
              <a:rPr lang="en-US" baseline="0" dirty="0" smtClean="0"/>
              <a:t> GA can not clearly be confirmed clinically by history and exam, ultrasound should be used.</a:t>
            </a:r>
            <a:endParaRPr lang="en-US" dirty="0" smtClean="0"/>
          </a:p>
          <a:p>
            <a:r>
              <a:rPr lang="en-US" dirty="0" smtClean="0"/>
              <a:t>IUD: risk factor for ectopic pregnancy, EP must be</a:t>
            </a:r>
            <a:r>
              <a:rPr lang="en-US" baseline="0" dirty="0" smtClean="0"/>
              <a:t> excluded. Remove IUD before MA</a:t>
            </a:r>
          </a:p>
        </p:txBody>
      </p:sp>
      <p:sp>
        <p:nvSpPr>
          <p:cNvPr id="4" name="Slide Number Placeholder 3"/>
          <p:cNvSpPr>
            <a:spLocks noGrp="1"/>
          </p:cNvSpPr>
          <p:nvPr>
            <p:ph type="sldNum" sz="quarter" idx="10"/>
          </p:nvPr>
        </p:nvSpPr>
        <p:spPr/>
        <p:txBody>
          <a:bodyPr/>
          <a:lstStyle/>
          <a:p>
            <a:pPr>
              <a:defRPr/>
            </a:pPr>
            <a:fld id="{D07B40B9-8678-3F42-B268-06B116E7BF85}"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xfrm>
            <a:off x="381000" y="685800"/>
            <a:ext cx="6096000" cy="3429000"/>
          </a:xfrm>
          <a:ln/>
        </p:spPr>
      </p:sp>
      <p:sp>
        <p:nvSpPr>
          <p:cNvPr id="38915" name="Notes Placeholder 2"/>
          <p:cNvSpPr>
            <a:spLocks noGrp="1"/>
          </p:cNvSpPr>
          <p:nvPr>
            <p:ph type="body" idx="1"/>
          </p:nvPr>
        </p:nvSpPr>
        <p:spPr>
          <a:noFill/>
          <a:ln/>
        </p:spPr>
        <p:txBody>
          <a:bodyPr/>
          <a:lstStyle/>
          <a:p>
            <a:r>
              <a:rPr lang="en-US" dirty="0" smtClean="0">
                <a:latin typeface="Arial" pitchFamily="4" charset="0"/>
                <a:ea typeface="ヒラギノ角ゴ Pro W3" pitchFamily="4" charset="-128"/>
                <a:cs typeface="ヒラギノ角ゴ Pro W3" pitchFamily="4" charset="-128"/>
              </a:rPr>
              <a:t>SARAH</a:t>
            </a:r>
          </a:p>
          <a:p>
            <a:r>
              <a:rPr lang="en-US" dirty="0" smtClean="0">
                <a:latin typeface="Arial" pitchFamily="4" charset="0"/>
                <a:ea typeface="ヒラギノ角ゴ Pro W3" pitchFamily="4" charset="-128"/>
                <a:cs typeface="ヒラギノ角ゴ Pro W3" pitchFamily="4" charset="-128"/>
              </a:rPr>
              <a:t>Monograph still suggests interrupting breastfeeding, some clinics advocate dropping one feeding immediately after insertion of misoprostol due to short </a:t>
            </a:r>
            <a:r>
              <a:rPr lang="en-US" dirty="0" err="1" smtClean="0">
                <a:latin typeface="Arial" pitchFamily="4" charset="0"/>
                <a:ea typeface="ヒラギノ角ゴ Pro W3" pitchFamily="4" charset="-128"/>
                <a:cs typeface="ヒラギノ角ゴ Pro W3" pitchFamily="4" charset="-128"/>
              </a:rPr>
              <a:t>halflife</a:t>
            </a:r>
            <a:r>
              <a:rPr lang="en-US" dirty="0" smtClean="0">
                <a:latin typeface="Arial" pitchFamily="4" charset="0"/>
                <a:ea typeface="ヒラギノ角ゴ Pro W3" pitchFamily="4" charset="-128"/>
                <a:cs typeface="ヒラギノ角ゴ Pro W3" pitchFamily="4" charset="-128"/>
              </a:rPr>
              <a:t> in body, if </a:t>
            </a:r>
            <a:r>
              <a:rPr lang="en-US" dirty="0" err="1" smtClean="0">
                <a:latin typeface="Arial" pitchFamily="4" charset="0"/>
                <a:ea typeface="ヒラギノ角ゴ Pro W3" pitchFamily="4" charset="-128"/>
                <a:cs typeface="ヒラギノ角ゴ Pro W3" pitchFamily="4" charset="-128"/>
              </a:rPr>
              <a:t>pts</a:t>
            </a:r>
            <a:r>
              <a:rPr lang="en-US" dirty="0" smtClean="0">
                <a:latin typeface="Arial" pitchFamily="4" charset="0"/>
                <a:ea typeface="ヒラギノ角ゴ Pro W3" pitchFamily="4" charset="-128"/>
                <a:cs typeface="ヒラギノ角ゴ Pro W3" pitchFamily="4" charset="-128"/>
              </a:rPr>
              <a:t> are concerned we suggest this as well</a:t>
            </a:r>
          </a:p>
        </p:txBody>
      </p:sp>
      <p:sp>
        <p:nvSpPr>
          <p:cNvPr id="38916" name="Slide Number Placeholder 3"/>
          <p:cNvSpPr>
            <a:spLocks noGrp="1"/>
          </p:cNvSpPr>
          <p:nvPr>
            <p:ph type="sldNum" sz="quarter" idx="5"/>
          </p:nvPr>
        </p:nvSpPr>
        <p:spPr>
          <a:noFill/>
        </p:spPr>
        <p:txBody>
          <a:bodyPr/>
          <a:lstStyle/>
          <a:p>
            <a:fld id="{32BBB558-F1A6-664E-B48E-34C95881170C}" type="slidenum">
              <a:rPr lang="en-US" smtClean="0">
                <a:latin typeface="Arial" pitchFamily="4" charset="0"/>
              </a:rPr>
              <a:pPr/>
              <a:t>20</a:t>
            </a:fld>
            <a:endParaRPr lang="en-US" smtClean="0">
              <a:latin typeface="Arial" pitchFamily="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MEL</a:t>
            </a:r>
            <a:endParaRPr lang="en-US" dirty="0"/>
          </a:p>
        </p:txBody>
      </p:sp>
      <p:sp>
        <p:nvSpPr>
          <p:cNvPr id="4" name="Slide Number Placeholder 3"/>
          <p:cNvSpPr>
            <a:spLocks noGrp="1"/>
          </p:cNvSpPr>
          <p:nvPr>
            <p:ph type="sldNum" sz="quarter" idx="10"/>
          </p:nvPr>
        </p:nvSpPr>
        <p:spPr/>
        <p:txBody>
          <a:bodyPr/>
          <a:lstStyle/>
          <a:p>
            <a:fld id="{14B6A198-341A-F241-ADF1-6983A22C88D2}" type="slidenum">
              <a:rPr lang="en-US" smtClean="0"/>
              <a:pPr/>
              <a:t>21</a:t>
            </a:fld>
            <a:endParaRPr lang="en-US"/>
          </a:p>
        </p:txBody>
      </p:sp>
    </p:spTree>
    <p:extLst>
      <p:ext uri="{BB962C8B-B14F-4D97-AF65-F5344CB8AC3E}">
        <p14:creationId xmlns:p14="http://schemas.microsoft.com/office/powerpoint/2010/main" val="3566517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xfrm>
            <a:off x="381000" y="685800"/>
            <a:ext cx="6096000" cy="3429000"/>
          </a:xfrm>
          <a:ln/>
        </p:spPr>
      </p:sp>
      <p:sp>
        <p:nvSpPr>
          <p:cNvPr id="22531" name="Notes Placeholder 2"/>
          <p:cNvSpPr>
            <a:spLocks noGrp="1"/>
          </p:cNvSpPr>
          <p:nvPr>
            <p:ph type="body" idx="1"/>
          </p:nvPr>
        </p:nvSpPr>
        <p:spPr>
          <a:noFill/>
          <a:ln/>
        </p:spPr>
        <p:txBody>
          <a:bodyPr/>
          <a:lstStyle/>
          <a:p>
            <a:r>
              <a:rPr lang="en-US" dirty="0" smtClean="0">
                <a:latin typeface="Arial" pitchFamily="4" charset="0"/>
                <a:ea typeface="ヒラギノ角ゴ Pro W3" pitchFamily="4" charset="-128"/>
                <a:cs typeface="ヒラギノ角ゴ Pro W3" pitchFamily="4" charset="-128"/>
              </a:rPr>
              <a:t>MEL</a:t>
            </a:r>
          </a:p>
          <a:p>
            <a:r>
              <a:rPr lang="en-US" dirty="0" smtClean="0">
                <a:latin typeface="Arial" pitchFamily="4" charset="0"/>
                <a:ea typeface="ヒラギノ角ゴ Pro W3" pitchFamily="4" charset="-128"/>
                <a:cs typeface="ヒラギノ角ゴ Pro W3" pitchFamily="4" charset="-128"/>
              </a:rPr>
              <a:t>In countries that have introduced mife, proportion of medical abortions has gone up significantly most notably in Europe, where in</a:t>
            </a:r>
            <a:r>
              <a:rPr lang="en-US" baseline="0" dirty="0" smtClean="0">
                <a:latin typeface="Arial" pitchFamily="4" charset="0"/>
                <a:ea typeface="ヒラギノ角ゴ Pro W3" pitchFamily="4" charset="-128"/>
                <a:cs typeface="ヒラギノ角ゴ Pro W3" pitchFamily="4" charset="-128"/>
              </a:rPr>
              <a:t> some</a:t>
            </a:r>
            <a:r>
              <a:rPr lang="en-US" dirty="0" smtClean="0">
                <a:latin typeface="Arial" pitchFamily="4" charset="0"/>
                <a:ea typeface="ヒラギノ角ゴ Pro W3" pitchFamily="4" charset="-128"/>
                <a:cs typeface="ヒラギノ角ゴ Pro W3" pitchFamily="4" charset="-128"/>
              </a:rPr>
              <a:t> countries the proportion of patients having medical abortions is 75-90%</a:t>
            </a:r>
          </a:p>
          <a:p>
            <a:r>
              <a:rPr lang="en-US" dirty="0" smtClean="0">
                <a:latin typeface="Arial" pitchFamily="4" charset="0"/>
                <a:ea typeface="ヒラギノ角ゴ Pro W3" pitchFamily="4" charset="-128"/>
                <a:cs typeface="ヒラギノ角ゴ Pro W3" pitchFamily="4" charset="-128"/>
              </a:rPr>
              <a:t>Satisfaction rates comparable</a:t>
            </a:r>
            <a:r>
              <a:rPr lang="en-US" baseline="0" dirty="0" smtClean="0">
                <a:latin typeface="Arial" pitchFamily="4" charset="0"/>
                <a:ea typeface="ヒラギノ角ゴ Pro W3" pitchFamily="4" charset="-128"/>
                <a:cs typeface="ヒラギノ角ゴ Pro W3" pitchFamily="4" charset="-128"/>
              </a:rPr>
              <a:t> to surgical </a:t>
            </a:r>
            <a:endParaRPr lang="en-US" dirty="0" smtClean="0">
              <a:latin typeface="Arial" pitchFamily="4" charset="0"/>
              <a:ea typeface="ヒラギノ角ゴ Pro W3" pitchFamily="4" charset="-128"/>
              <a:cs typeface="ヒラギノ角ゴ Pro W3" pitchFamily="4" charset="-128"/>
            </a:endParaRPr>
          </a:p>
        </p:txBody>
      </p:sp>
      <p:sp>
        <p:nvSpPr>
          <p:cNvPr id="22532" name="Slide Number Placeholder 3"/>
          <p:cNvSpPr>
            <a:spLocks noGrp="1"/>
          </p:cNvSpPr>
          <p:nvPr>
            <p:ph type="sldNum" sz="quarter" idx="5"/>
          </p:nvPr>
        </p:nvSpPr>
        <p:spPr>
          <a:noFill/>
        </p:spPr>
        <p:txBody>
          <a:bodyPr/>
          <a:lstStyle/>
          <a:p>
            <a:fld id="{6B6C5B00-2850-124B-AA9A-97AB0E055AB1}" type="slidenum">
              <a:rPr lang="en-US" smtClean="0">
                <a:latin typeface="Arial" pitchFamily="4" charset="0"/>
              </a:rPr>
              <a:pPr/>
              <a:t>4</a:t>
            </a:fld>
            <a:endParaRPr lang="en-US" smtClean="0">
              <a:latin typeface="Arial" pitchFamily="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MEL</a:t>
            </a:r>
          </a:p>
          <a:p>
            <a:r>
              <a:rPr lang="en-US" dirty="0" smtClean="0"/>
              <a:t>Patients vary</a:t>
            </a:r>
            <a:r>
              <a:rPr lang="en-US" baseline="0" dirty="0" smtClean="0"/>
              <a:t> widely, some have little to no cramping, light to moderate bleeding and have still passed the pregnancy</a:t>
            </a:r>
          </a:p>
          <a:p>
            <a:r>
              <a:rPr lang="en-US" baseline="0" dirty="0" smtClean="0"/>
              <a:t>naproxen tablet an hour before inserting misoprostol</a:t>
            </a:r>
            <a:endParaRPr lang="en-US" dirty="0"/>
          </a:p>
        </p:txBody>
      </p:sp>
      <p:sp>
        <p:nvSpPr>
          <p:cNvPr id="4" name="Slide Number Placeholder 3"/>
          <p:cNvSpPr>
            <a:spLocks noGrp="1"/>
          </p:cNvSpPr>
          <p:nvPr>
            <p:ph type="sldNum" sz="quarter" idx="10"/>
          </p:nvPr>
        </p:nvSpPr>
        <p:spPr/>
        <p:txBody>
          <a:bodyPr/>
          <a:lstStyle/>
          <a:p>
            <a:pPr>
              <a:defRPr/>
            </a:pPr>
            <a:fld id="{D07B40B9-8678-3F42-B268-06B116E7BF85}"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MEL</a:t>
            </a:r>
            <a:endParaRPr lang="en-US" dirty="0"/>
          </a:p>
        </p:txBody>
      </p:sp>
      <p:sp>
        <p:nvSpPr>
          <p:cNvPr id="4" name="Slide Number Placeholder 3"/>
          <p:cNvSpPr>
            <a:spLocks noGrp="1"/>
          </p:cNvSpPr>
          <p:nvPr>
            <p:ph type="sldNum" sz="quarter" idx="10"/>
          </p:nvPr>
        </p:nvSpPr>
        <p:spPr/>
        <p:txBody>
          <a:bodyPr/>
          <a:lstStyle/>
          <a:p>
            <a:fld id="{14B6A198-341A-F241-ADF1-6983A22C88D2}" type="slidenum">
              <a:rPr lang="en-US" smtClean="0"/>
              <a:pPr/>
              <a:t>23</a:t>
            </a:fld>
            <a:endParaRPr lang="en-US"/>
          </a:p>
        </p:txBody>
      </p:sp>
    </p:spTree>
    <p:extLst>
      <p:ext uri="{BB962C8B-B14F-4D97-AF65-F5344CB8AC3E}">
        <p14:creationId xmlns:p14="http://schemas.microsoft.com/office/powerpoint/2010/main" val="2901024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MEL</a:t>
            </a:r>
          </a:p>
        </p:txBody>
      </p:sp>
      <p:sp>
        <p:nvSpPr>
          <p:cNvPr id="4" name="Slide Number Placeholder 3"/>
          <p:cNvSpPr>
            <a:spLocks noGrp="1"/>
          </p:cNvSpPr>
          <p:nvPr>
            <p:ph type="sldNum" sz="quarter" idx="10"/>
          </p:nvPr>
        </p:nvSpPr>
        <p:spPr/>
        <p:txBody>
          <a:bodyPr/>
          <a:lstStyle/>
          <a:p>
            <a:fld id="{14B6A198-341A-F241-ADF1-6983A22C88D2}" type="slidenum">
              <a:rPr lang="en-US" smtClean="0"/>
              <a:pPr/>
              <a:t>24</a:t>
            </a:fld>
            <a:endParaRPr lang="en-US"/>
          </a:p>
        </p:txBody>
      </p:sp>
    </p:spTree>
    <p:extLst>
      <p:ext uri="{BB962C8B-B14F-4D97-AF65-F5344CB8AC3E}">
        <p14:creationId xmlns:p14="http://schemas.microsoft.com/office/powerpoint/2010/main" val="1100589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MEL</a:t>
            </a:r>
          </a:p>
          <a:p>
            <a:r>
              <a:rPr lang="en-US" dirty="0" smtClean="0"/>
              <a:t>Strong interpersonal and</a:t>
            </a:r>
            <a:r>
              <a:rPr lang="en-US" baseline="0" dirty="0" smtClean="0"/>
              <a:t> counseling skills</a:t>
            </a:r>
            <a:endParaRPr lang="en-US" dirty="0" smtClean="0"/>
          </a:p>
          <a:p>
            <a:r>
              <a:rPr lang="en-US" dirty="0" smtClean="0"/>
              <a:t>Ambivalence</a:t>
            </a:r>
            <a:r>
              <a:rPr lang="en-US" baseline="0" dirty="0" smtClean="0"/>
              <a:t> probes: </a:t>
            </a:r>
          </a:p>
          <a:p>
            <a:pPr marL="171450" indent="-171450">
              <a:buFontTx/>
              <a:buChar char="-"/>
            </a:pPr>
            <a:r>
              <a:rPr lang="en-US" baseline="0" dirty="0" smtClean="0"/>
              <a:t>How has the experience been to come to this decision (open-ended)</a:t>
            </a:r>
          </a:p>
          <a:p>
            <a:pPr marL="171450" indent="-171450">
              <a:buFontTx/>
              <a:buChar char="-"/>
            </a:pPr>
            <a:r>
              <a:rPr lang="en-US" baseline="0" dirty="0" smtClean="0"/>
              <a:t>When did you find out about the pregnancy (close-ended, can be good concrete place to start). </a:t>
            </a:r>
          </a:p>
          <a:p>
            <a:pPr marL="171450" indent="-171450">
              <a:buFontTx/>
              <a:buChar char="-"/>
            </a:pPr>
            <a:r>
              <a:rPr lang="en-US" baseline="0" dirty="0" smtClean="0"/>
              <a:t>Most important factors you’re considering?</a:t>
            </a:r>
          </a:p>
          <a:p>
            <a:pPr marL="171450" indent="-171450">
              <a:buFontTx/>
              <a:buChar char="-"/>
            </a:pPr>
            <a:r>
              <a:rPr lang="en-US" baseline="0" dirty="0" smtClean="0"/>
              <a:t>Decisional balance (percentage)</a:t>
            </a:r>
          </a:p>
          <a:p>
            <a:pPr marL="0" indent="0">
              <a:buFontTx/>
              <a:buNone/>
            </a:pPr>
            <a:r>
              <a:rPr lang="en-US" baseline="0" dirty="0" smtClean="0"/>
              <a:t>Red flags (consider higher risk for difficulty coping post-abortion):</a:t>
            </a:r>
          </a:p>
          <a:p>
            <a:pPr marL="171450" indent="-171450">
              <a:buFontTx/>
              <a:buChar char="-"/>
            </a:pPr>
            <a:r>
              <a:rPr lang="en-US" baseline="0" dirty="0" smtClean="0"/>
              <a:t>Urgency </a:t>
            </a:r>
            <a:r>
              <a:rPr lang="mr-IN" baseline="0" dirty="0" smtClean="0"/>
              <a:t>–</a:t>
            </a:r>
            <a:r>
              <a:rPr lang="en-US" baseline="0" dirty="0" smtClean="0"/>
              <a:t> ‘don’t </a:t>
            </a:r>
            <a:r>
              <a:rPr lang="en-US" baseline="0" dirty="0" err="1" smtClean="0"/>
              <a:t>wanna</a:t>
            </a:r>
            <a:r>
              <a:rPr lang="en-US" baseline="0" dirty="0" smtClean="0"/>
              <a:t> think about this, just want to get it done’</a:t>
            </a:r>
          </a:p>
          <a:p>
            <a:pPr marL="171450" indent="-171450">
              <a:buFontTx/>
              <a:buChar char="-"/>
            </a:pPr>
            <a:r>
              <a:rPr lang="en-US" baseline="0" dirty="0" smtClean="0"/>
              <a:t>‘I have to do this’</a:t>
            </a:r>
          </a:p>
        </p:txBody>
      </p:sp>
      <p:sp>
        <p:nvSpPr>
          <p:cNvPr id="4" name="Slide Number Placeholder 3"/>
          <p:cNvSpPr>
            <a:spLocks noGrp="1"/>
          </p:cNvSpPr>
          <p:nvPr>
            <p:ph type="sldNum" sz="quarter" idx="10"/>
          </p:nvPr>
        </p:nvSpPr>
        <p:spPr/>
        <p:txBody>
          <a:bodyPr/>
          <a:lstStyle/>
          <a:p>
            <a:fld id="{14B6A198-341A-F241-ADF1-6983A22C88D2}" type="slidenum">
              <a:rPr lang="en-US" smtClean="0"/>
              <a:pPr/>
              <a:t>25</a:t>
            </a:fld>
            <a:endParaRPr lang="en-US"/>
          </a:p>
        </p:txBody>
      </p:sp>
    </p:spTree>
    <p:extLst>
      <p:ext uri="{BB962C8B-B14F-4D97-AF65-F5344CB8AC3E}">
        <p14:creationId xmlns:p14="http://schemas.microsoft.com/office/powerpoint/2010/main" val="705340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MEL</a:t>
            </a:r>
            <a:endParaRPr lang="en-US" dirty="0"/>
          </a:p>
        </p:txBody>
      </p:sp>
      <p:sp>
        <p:nvSpPr>
          <p:cNvPr id="4" name="Slide Number Placeholder 3"/>
          <p:cNvSpPr>
            <a:spLocks noGrp="1"/>
          </p:cNvSpPr>
          <p:nvPr>
            <p:ph type="sldNum" sz="quarter" idx="10"/>
          </p:nvPr>
        </p:nvSpPr>
        <p:spPr/>
        <p:txBody>
          <a:bodyPr/>
          <a:lstStyle/>
          <a:p>
            <a:fld id="{14B6A198-341A-F241-ADF1-6983A22C88D2}"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381000" y="685800"/>
            <a:ext cx="6096000" cy="3429000"/>
          </a:xfrm>
          <a:ln/>
        </p:spPr>
      </p:sp>
      <p:sp>
        <p:nvSpPr>
          <p:cNvPr id="49155" name="Notes Placeholder 2"/>
          <p:cNvSpPr>
            <a:spLocks noGrp="1"/>
          </p:cNvSpPr>
          <p:nvPr>
            <p:ph type="body" idx="1"/>
          </p:nvPr>
        </p:nvSpPr>
        <p:spPr>
          <a:noFill/>
          <a:ln/>
        </p:spPr>
        <p:txBody>
          <a:bodyPr/>
          <a:lstStyle/>
          <a:p>
            <a:r>
              <a:rPr lang="en-US" dirty="0" smtClean="0">
                <a:latin typeface="Arial" pitchFamily="4" charset="0"/>
                <a:ea typeface="ヒラギノ角ゴ Pro W3" pitchFamily="4" charset="-128"/>
                <a:cs typeface="ヒラギノ角ゴ Pro W3" pitchFamily="4" charset="-128"/>
              </a:rPr>
              <a:t>SARAH (Sarah to add</a:t>
            </a:r>
            <a:r>
              <a:rPr lang="en-US" baseline="0" dirty="0" smtClean="0">
                <a:latin typeface="Arial" pitchFamily="4" charset="0"/>
                <a:ea typeface="ヒラギノ角ゴ Pro W3" pitchFamily="4" charset="-128"/>
                <a:cs typeface="ヒラギノ角ゴ Pro W3" pitchFamily="4" charset="-128"/>
              </a:rPr>
              <a:t> re</a:t>
            </a:r>
            <a:r>
              <a:rPr lang="en-US" dirty="0" smtClean="0">
                <a:latin typeface="Arial" pitchFamily="4" charset="0"/>
                <a:ea typeface="ヒラギノ角ゴ Pro W3" pitchFamily="4" charset="-128"/>
                <a:cs typeface="ヒラギノ角ゴ Pro W3" pitchFamily="4" charset="-128"/>
              </a:rPr>
              <a:t> IUD</a:t>
            </a:r>
            <a:r>
              <a:rPr lang="en-US" dirty="0">
                <a:latin typeface="Arial" pitchFamily="4" charset="0"/>
                <a:ea typeface="ヒラギノ角ゴ Pro W3" pitchFamily="4" charset="-128"/>
                <a:cs typeface="ヒラギノ角ゴ Pro W3" pitchFamily="4" charset="-128"/>
              </a:rPr>
              <a:t>: At BCBC, these pts would get u/s to confirm abortion complete as our </a:t>
            </a:r>
            <a:r>
              <a:rPr lang="en-US" dirty="0" err="1">
                <a:latin typeface="Arial" pitchFamily="4" charset="0"/>
                <a:ea typeface="ヒラギノ角ゴ Pro W3" pitchFamily="4" charset="-128"/>
                <a:cs typeface="ヒラギノ角ゴ Pro W3" pitchFamily="4" charset="-128"/>
              </a:rPr>
              <a:t>sbhcg</a:t>
            </a:r>
            <a:r>
              <a:rPr lang="en-US" dirty="0">
                <a:latin typeface="Arial" pitchFamily="4" charset="0"/>
                <a:ea typeface="ヒラギノ角ゴ Pro W3" pitchFamily="4" charset="-128"/>
                <a:cs typeface="ヒラギノ角ゴ Pro W3" pitchFamily="4" charset="-128"/>
              </a:rPr>
              <a:t> take several hours to a day to come </a:t>
            </a:r>
            <a:r>
              <a:rPr lang="en-US" dirty="0" smtClean="0">
                <a:latin typeface="Arial" pitchFamily="4" charset="0"/>
                <a:ea typeface="ヒラギノ角ゴ Pro W3" pitchFamily="4" charset="-128"/>
                <a:cs typeface="ヒラギノ角ゴ Pro W3" pitchFamily="4" charset="-128"/>
              </a:rPr>
              <a:t>back)</a:t>
            </a:r>
            <a:endParaRPr lang="en-CA" dirty="0">
              <a:latin typeface="Arial" pitchFamily="4" charset="0"/>
              <a:ea typeface="ヒラギノ角ゴ Pro W3" pitchFamily="4" charset="-128"/>
              <a:cs typeface="ヒラギノ角ゴ Pro W3" pitchFamily="4" charset="-128"/>
            </a:endParaRPr>
          </a:p>
        </p:txBody>
      </p:sp>
      <p:sp>
        <p:nvSpPr>
          <p:cNvPr id="49156" name="Slide Number Placeholder 3"/>
          <p:cNvSpPr>
            <a:spLocks noGrp="1"/>
          </p:cNvSpPr>
          <p:nvPr>
            <p:ph type="sldNum" sz="quarter" idx="5"/>
          </p:nvPr>
        </p:nvSpPr>
        <p:spPr>
          <a:noFill/>
        </p:spPr>
        <p:txBody>
          <a:bodyPr/>
          <a:lstStyle/>
          <a:p>
            <a:fld id="{AA6293F0-2AC7-6B40-876D-9D60EFAEDA05}" type="slidenum">
              <a:rPr lang="en-US">
                <a:latin typeface="Arial" pitchFamily="4" charset="0"/>
              </a:rPr>
              <a:pPr/>
              <a:t>27</a:t>
            </a:fld>
            <a:endParaRPr lang="en-US">
              <a:latin typeface="Arial" pitchFamily="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xfrm>
            <a:off x="381000" y="685800"/>
            <a:ext cx="6096000" cy="3429000"/>
          </a:xfrm>
          <a:ln/>
        </p:spPr>
      </p:sp>
      <p:sp>
        <p:nvSpPr>
          <p:cNvPr id="43011" name="Notes Placeholder 2"/>
          <p:cNvSpPr>
            <a:spLocks noGrp="1"/>
          </p:cNvSpPr>
          <p:nvPr>
            <p:ph type="body" idx="1"/>
          </p:nvPr>
        </p:nvSpPr>
        <p:spPr>
          <a:noFill/>
          <a:ln/>
        </p:spPr>
        <p:txBody>
          <a:bodyPr/>
          <a:lstStyle/>
          <a:p>
            <a:pPr>
              <a:buFontTx/>
              <a:buChar char="-"/>
            </a:pPr>
            <a:r>
              <a:rPr lang="en-US" dirty="0" smtClean="0">
                <a:latin typeface="Arial" pitchFamily="4" charset="0"/>
                <a:ea typeface="ヒラギノ角ゴ Pro W3" pitchFamily="4" charset="-128"/>
                <a:cs typeface="ヒラギノ角ゴ Pro W3" pitchFamily="4" charset="-128"/>
              </a:rPr>
              <a:t>SARAH</a:t>
            </a:r>
          </a:p>
          <a:p>
            <a:pPr>
              <a:buFontTx/>
              <a:buChar char="-"/>
            </a:pPr>
            <a:r>
              <a:rPr lang="en-US" dirty="0" smtClean="0">
                <a:latin typeface="Arial" pitchFamily="4" charset="0"/>
                <a:ea typeface="ヒラギノ角ゴ Pro W3" pitchFamily="4" charset="-128"/>
                <a:cs typeface="ヒラギノ角ゴ Pro W3" pitchFamily="4" charset="-128"/>
              </a:rPr>
              <a:t>This visit at BCBC is currently approximately a 3 hour visit  </a:t>
            </a:r>
          </a:p>
          <a:p>
            <a:pPr>
              <a:buFontTx/>
              <a:buChar char="-"/>
            </a:pPr>
            <a:r>
              <a:rPr lang="en-US" dirty="0" smtClean="0">
                <a:latin typeface="Arial" pitchFamily="4" charset="0"/>
                <a:ea typeface="ヒラギノ角ゴ Pro W3" pitchFamily="4" charset="-128"/>
                <a:cs typeface="ヒラギノ角ゴ Pro W3" pitchFamily="4" charset="-128"/>
              </a:rPr>
              <a:t>We do ultrasound dating, as recommended by HC, gold std way to date at this GA</a:t>
            </a:r>
          </a:p>
          <a:p>
            <a:pPr>
              <a:buFontTx/>
              <a:buChar char="-"/>
            </a:pPr>
            <a:r>
              <a:rPr lang="en-US" dirty="0" smtClean="0">
                <a:latin typeface="Arial" pitchFamily="4" charset="0"/>
                <a:ea typeface="ヒラギノ角ゴ Pro W3" pitchFamily="4" charset="-128"/>
                <a:cs typeface="ヒラギノ角ゴ Pro W3" pitchFamily="4" charset="-128"/>
              </a:rPr>
              <a:t>While </a:t>
            </a:r>
            <a:r>
              <a:rPr lang="en-US" dirty="0" err="1" smtClean="0">
                <a:latin typeface="Arial" pitchFamily="4" charset="0"/>
                <a:ea typeface="ヒラギノ角ゴ Pro W3" pitchFamily="4" charset="-128"/>
                <a:cs typeface="ヒラギノ角ゴ Pro W3" pitchFamily="4" charset="-128"/>
              </a:rPr>
              <a:t>u/s</a:t>
            </a:r>
            <a:r>
              <a:rPr lang="en-US" dirty="0" smtClean="0">
                <a:latin typeface="Arial" pitchFamily="4" charset="0"/>
                <a:ea typeface="ヒラギノ角ゴ Pro W3" pitchFamily="4" charset="-128"/>
                <a:cs typeface="ヒラギノ角ゴ Pro W3" pitchFamily="4" charset="-128"/>
              </a:rPr>
              <a:t> is required as per HC approval, acknowledged that this may not be required or accessible in all cases; more on this alternative protocol later</a:t>
            </a:r>
          </a:p>
        </p:txBody>
      </p:sp>
      <p:sp>
        <p:nvSpPr>
          <p:cNvPr id="43012" name="Slide Number Placeholder 3"/>
          <p:cNvSpPr>
            <a:spLocks noGrp="1"/>
          </p:cNvSpPr>
          <p:nvPr>
            <p:ph type="sldNum" sz="quarter" idx="5"/>
          </p:nvPr>
        </p:nvSpPr>
        <p:spPr>
          <a:noFill/>
        </p:spPr>
        <p:txBody>
          <a:bodyPr/>
          <a:lstStyle/>
          <a:p>
            <a:fld id="{7868F478-B177-B549-86BD-FCA3235CF26D}" type="slidenum">
              <a:rPr lang="en-US" smtClean="0">
                <a:latin typeface="Arial" pitchFamily="4" charset="0"/>
              </a:rPr>
              <a:pPr/>
              <a:t>28</a:t>
            </a:fld>
            <a:endParaRPr lang="en-US" smtClean="0">
              <a:latin typeface="Arial" pitchFamily="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SARAH</a:t>
            </a:r>
          </a:p>
          <a:p>
            <a:r>
              <a:rPr lang="en-US" dirty="0" smtClean="0"/>
              <a:t>Teamwork – nurses give</a:t>
            </a:r>
            <a:r>
              <a:rPr lang="en-US" baseline="0" dirty="0" smtClean="0"/>
              <a:t> enough of the information for the patient to be able to choose this method</a:t>
            </a:r>
          </a:p>
          <a:p>
            <a:r>
              <a:rPr lang="en-US" baseline="0" dirty="0" smtClean="0"/>
              <a:t>We go into more of the details, legal responsibility</a:t>
            </a:r>
            <a:endParaRPr lang="en-US" dirty="0" smtClean="0"/>
          </a:p>
          <a:p>
            <a:r>
              <a:rPr lang="en-US" dirty="0" smtClean="0"/>
              <a:t>Willingness to have surgical procedure if this fails</a:t>
            </a:r>
            <a:endParaRPr lang="en-US" dirty="0"/>
          </a:p>
        </p:txBody>
      </p:sp>
      <p:sp>
        <p:nvSpPr>
          <p:cNvPr id="4" name="Slide Number Placeholder 3"/>
          <p:cNvSpPr>
            <a:spLocks noGrp="1"/>
          </p:cNvSpPr>
          <p:nvPr>
            <p:ph type="sldNum" sz="quarter" idx="10"/>
          </p:nvPr>
        </p:nvSpPr>
        <p:spPr/>
        <p:txBody>
          <a:bodyPr/>
          <a:lstStyle/>
          <a:p>
            <a:pPr>
              <a:defRPr/>
            </a:pPr>
            <a:fld id="{D07B40B9-8678-3F42-B268-06B116E7BF85}" type="slidenum">
              <a:rPr lang="en-US" smtClean="0"/>
              <a:pPr>
                <a:defRPr/>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MEL</a:t>
            </a:r>
            <a:endParaRPr lang="en-US" dirty="0"/>
          </a:p>
        </p:txBody>
      </p:sp>
      <p:sp>
        <p:nvSpPr>
          <p:cNvPr id="4" name="Slide Number Placeholder 3"/>
          <p:cNvSpPr>
            <a:spLocks noGrp="1"/>
          </p:cNvSpPr>
          <p:nvPr>
            <p:ph type="sldNum" sz="quarter" idx="10"/>
          </p:nvPr>
        </p:nvSpPr>
        <p:spPr/>
        <p:txBody>
          <a:bodyPr/>
          <a:lstStyle/>
          <a:p>
            <a:fld id="{14B6A198-341A-F241-ADF1-6983A22C88D2}" type="slidenum">
              <a:rPr lang="en-US" smtClean="0"/>
              <a:pPr/>
              <a:t>30</a:t>
            </a:fld>
            <a:endParaRPr lang="en-US"/>
          </a:p>
        </p:txBody>
      </p:sp>
    </p:spTree>
    <p:extLst>
      <p:ext uri="{BB962C8B-B14F-4D97-AF65-F5344CB8AC3E}">
        <p14:creationId xmlns:p14="http://schemas.microsoft.com/office/powerpoint/2010/main" val="1631207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MEL</a:t>
            </a:r>
            <a:endParaRPr lang="en-US" dirty="0"/>
          </a:p>
        </p:txBody>
      </p:sp>
      <p:sp>
        <p:nvSpPr>
          <p:cNvPr id="4" name="Slide Number Placeholder 3"/>
          <p:cNvSpPr>
            <a:spLocks noGrp="1"/>
          </p:cNvSpPr>
          <p:nvPr>
            <p:ph type="sldNum" sz="quarter" idx="10"/>
          </p:nvPr>
        </p:nvSpPr>
        <p:spPr/>
        <p:txBody>
          <a:bodyPr/>
          <a:lstStyle/>
          <a:p>
            <a:fld id="{14B6A198-341A-F241-ADF1-6983A22C88D2}" type="slidenum">
              <a:rPr lang="en-US" smtClean="0"/>
              <a:pPr/>
              <a:t>31</a:t>
            </a:fld>
            <a:endParaRPr lang="en-US"/>
          </a:p>
        </p:txBody>
      </p:sp>
    </p:spTree>
    <p:extLst>
      <p:ext uri="{BB962C8B-B14F-4D97-AF65-F5344CB8AC3E}">
        <p14:creationId xmlns:p14="http://schemas.microsoft.com/office/powerpoint/2010/main" val="4176587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ヒラギノ角ゴ Pro W3" charset="0"/>
                <a:cs typeface="ヒラギノ角ゴ Pro W3" charset="0"/>
              </a:rPr>
              <a:t>MEL</a:t>
            </a:r>
          </a:p>
          <a:p>
            <a:r>
              <a:rPr lang="en-US" dirty="0" smtClean="0">
                <a:ea typeface="ヒラギノ角ゴ Pro W3" charset="0"/>
                <a:cs typeface="ヒラギノ角ゴ Pro W3" charset="0"/>
              </a:rPr>
              <a:t>Nearly a third of women will have an abortion in their lifetime</a:t>
            </a:r>
          </a:p>
          <a:p>
            <a:r>
              <a:rPr lang="en-US" dirty="0" smtClean="0">
                <a:ea typeface="ヒラギノ角ゴ Pro W3" charset="0"/>
                <a:cs typeface="ヒラギノ角ゴ Pro W3" charset="0"/>
              </a:rPr>
              <a:t>Access to abortion varies across the country</a:t>
            </a:r>
          </a:p>
          <a:p>
            <a:pPr>
              <a:buFontTx/>
              <a:buChar char="-"/>
            </a:pPr>
            <a:r>
              <a:rPr lang="en-US" dirty="0" smtClean="0">
                <a:ea typeface="ヒラギノ角ゴ Pro W3" charset="0"/>
                <a:cs typeface="ヒラギノ角ゴ Pro W3" charset="0"/>
              </a:rPr>
              <a:t>PEI just started performing abortions in one hospital</a:t>
            </a:r>
          </a:p>
          <a:p>
            <a:pPr>
              <a:buFontTx/>
              <a:buChar char="-"/>
            </a:pPr>
            <a:r>
              <a:rPr lang="en-US" dirty="0" smtClean="0">
                <a:ea typeface="ヒラギノ角ゴ Pro W3" charset="0"/>
                <a:cs typeface="ヒラギノ角ゴ Pro W3" charset="0"/>
              </a:rPr>
              <a:t>- many provinces only have abortions available in hospital, not in clinics which has</a:t>
            </a:r>
            <a:r>
              <a:rPr lang="en-US" baseline="0" dirty="0" smtClean="0">
                <a:ea typeface="ヒラギノ角ゴ Pro W3" charset="0"/>
                <a:cs typeface="ヒラギノ角ゴ Pro W3" charset="0"/>
              </a:rPr>
              <a:t> a significant effect on access</a:t>
            </a:r>
            <a:endParaRPr lang="en-US" dirty="0" smtClean="0">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fld id="{14B6A198-341A-F241-ADF1-6983A22C88D2}"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14B6A198-341A-F241-ADF1-6983A22C88D2}" type="slidenum">
              <a:rPr lang="en-US" smtClean="0"/>
              <a:pPr/>
              <a:t>32</a:t>
            </a:fld>
            <a:endParaRPr lang="en-US"/>
          </a:p>
        </p:txBody>
      </p:sp>
    </p:spTree>
    <p:extLst>
      <p:ext uri="{BB962C8B-B14F-4D97-AF65-F5344CB8AC3E}">
        <p14:creationId xmlns:p14="http://schemas.microsoft.com/office/powerpoint/2010/main" val="3367034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a:xfrm>
            <a:off x="381000" y="685800"/>
            <a:ext cx="6096000" cy="3429000"/>
          </a:xfrm>
          <a:ln/>
        </p:spPr>
      </p:sp>
      <p:sp>
        <p:nvSpPr>
          <p:cNvPr id="46083" name="Notes Placeholder 2"/>
          <p:cNvSpPr>
            <a:spLocks noGrp="1"/>
          </p:cNvSpPr>
          <p:nvPr>
            <p:ph type="body" idx="1"/>
          </p:nvPr>
        </p:nvSpPr>
        <p:spPr>
          <a:noFill/>
          <a:ln/>
        </p:spPr>
        <p:txBody>
          <a:bodyPr/>
          <a:lstStyle/>
          <a:p>
            <a:r>
              <a:rPr lang="en-US" dirty="0" smtClean="0">
                <a:latin typeface="Arial" pitchFamily="4" charset="0"/>
                <a:ea typeface="ヒラギノ角ゴ Pro W3" pitchFamily="4" charset="-128"/>
                <a:cs typeface="ヒラギノ角ゴ Pro W3" pitchFamily="4" charset="-128"/>
              </a:rPr>
              <a:t>SARAH</a:t>
            </a:r>
          </a:p>
          <a:p>
            <a:r>
              <a:rPr lang="en-US" dirty="0" smtClean="0">
                <a:latin typeface="Arial" pitchFamily="4" charset="0"/>
                <a:ea typeface="ヒラギノ角ゴ Pro W3" pitchFamily="4" charset="-128"/>
                <a:cs typeface="ヒラギノ角ゴ Pro W3" pitchFamily="4" charset="-128"/>
              </a:rPr>
              <a:t>Confirmation of completion can</a:t>
            </a:r>
            <a:r>
              <a:rPr lang="en-US" baseline="0" dirty="0" smtClean="0">
                <a:latin typeface="Arial" pitchFamily="4" charset="0"/>
                <a:ea typeface="ヒラギノ角ゴ Pro W3" pitchFamily="4" charset="-128"/>
                <a:cs typeface="ヒラギノ角ゴ Pro W3" pitchFamily="4" charset="-128"/>
              </a:rPr>
              <a:t> be by either u/s or </a:t>
            </a:r>
            <a:r>
              <a:rPr lang="en-US" baseline="0" dirty="0" err="1" smtClean="0">
                <a:latin typeface="Arial" pitchFamily="4" charset="0"/>
                <a:ea typeface="ヒラギノ角ゴ Pro W3" pitchFamily="4" charset="-128"/>
                <a:cs typeface="ヒラギノ角ゴ Pro W3" pitchFamily="4" charset="-128"/>
              </a:rPr>
              <a:t>bhcg</a:t>
            </a:r>
            <a:r>
              <a:rPr lang="en-US" baseline="0" dirty="0" smtClean="0">
                <a:latin typeface="Arial" pitchFamily="4" charset="0"/>
                <a:ea typeface="ヒラギノ角ゴ Pro W3" pitchFamily="4" charset="-128"/>
                <a:cs typeface="ヒラギノ角ゴ Pro W3" pitchFamily="4" charset="-128"/>
              </a:rPr>
              <a:t>, but </a:t>
            </a:r>
            <a:r>
              <a:rPr lang="en-US" baseline="0" dirty="0" err="1" smtClean="0">
                <a:latin typeface="Arial" pitchFamily="4" charset="0"/>
                <a:ea typeface="ヒラギノ角ゴ Pro W3" pitchFamily="4" charset="-128"/>
                <a:cs typeface="ヒラギノ角ゴ Pro W3" pitchFamily="4" charset="-128"/>
              </a:rPr>
              <a:t>bhcg</a:t>
            </a:r>
            <a:r>
              <a:rPr lang="en-US" baseline="0" dirty="0" smtClean="0">
                <a:latin typeface="Arial" pitchFamily="4" charset="0"/>
                <a:ea typeface="ヒラギノ角ゴ Pro W3" pitchFamily="4" charset="-128"/>
                <a:cs typeface="ヒラギノ角ゴ Pro W3" pitchFamily="4" charset="-128"/>
              </a:rPr>
              <a:t> is particularly important in PUL</a:t>
            </a:r>
            <a:endParaRPr lang="en-US" dirty="0" smtClean="0">
              <a:latin typeface="Arial" pitchFamily="4" charset="0"/>
              <a:ea typeface="ヒラギノ角ゴ Pro W3" pitchFamily="4" charset="-128"/>
              <a:cs typeface="ヒラギノ角ゴ Pro W3" pitchFamily="4" charset="-128"/>
            </a:endParaRPr>
          </a:p>
        </p:txBody>
      </p:sp>
      <p:sp>
        <p:nvSpPr>
          <p:cNvPr id="46084" name="Slide Number Placeholder 3"/>
          <p:cNvSpPr>
            <a:spLocks noGrp="1"/>
          </p:cNvSpPr>
          <p:nvPr>
            <p:ph type="sldNum" sz="quarter" idx="5"/>
          </p:nvPr>
        </p:nvSpPr>
        <p:spPr>
          <a:noFill/>
        </p:spPr>
        <p:txBody>
          <a:bodyPr/>
          <a:lstStyle/>
          <a:p>
            <a:fld id="{D22AFCD5-1C00-014F-9FEF-4B82E7468237}" type="slidenum">
              <a:rPr lang="en-US" smtClean="0">
                <a:latin typeface="Arial" pitchFamily="4" charset="0"/>
              </a:rPr>
              <a:pPr/>
              <a:t>33</a:t>
            </a:fld>
            <a:endParaRPr lang="en-US" smtClean="0">
              <a:latin typeface="Arial" pitchFamily="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latin typeface="Arial" pitchFamily="4" charset="0"/>
                <a:ea typeface="ヒラギノ角ゴ Pro W3" pitchFamily="4" charset="-128"/>
                <a:cs typeface="ヒラギノ角ゴ Pro W3" pitchFamily="4" charset="-128"/>
              </a:rPr>
              <a:t>SARAH</a:t>
            </a:r>
          </a:p>
          <a:p>
            <a:r>
              <a:rPr lang="en-US" dirty="0" smtClean="0">
                <a:latin typeface="Arial" pitchFamily="4" charset="0"/>
                <a:ea typeface="ヒラギノ角ゴ Pro W3" pitchFamily="4" charset="-128"/>
                <a:cs typeface="ヒラギノ角ゴ Pro W3" pitchFamily="4" charset="-128"/>
              </a:rPr>
              <a:t>So far in our first 500 patients, our data replicates published data fairly closely, i.e. time to passage (4h on average), efficacy (not needing further follow up) – greater than 95%, failure rate 3%, ongoing pregnancy 0.7%</a:t>
            </a:r>
            <a:endParaRPr lang="en-US" dirty="0"/>
          </a:p>
        </p:txBody>
      </p:sp>
      <p:sp>
        <p:nvSpPr>
          <p:cNvPr id="4" name="Slide Number Placeholder 3"/>
          <p:cNvSpPr>
            <a:spLocks noGrp="1"/>
          </p:cNvSpPr>
          <p:nvPr>
            <p:ph type="sldNum" sz="quarter" idx="10"/>
          </p:nvPr>
        </p:nvSpPr>
        <p:spPr/>
        <p:txBody>
          <a:bodyPr/>
          <a:lstStyle/>
          <a:p>
            <a:pPr>
              <a:defRPr/>
            </a:pPr>
            <a:fld id="{D07B40B9-8678-3F42-B268-06B116E7BF85}" type="slidenum">
              <a:rPr lang="en-US" smtClean="0"/>
              <a:pPr>
                <a:defRPr/>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SARAH</a:t>
            </a:r>
          </a:p>
          <a:p>
            <a:r>
              <a:rPr lang="en-US" dirty="0" smtClean="0"/>
              <a:t>Failure in most studies is defined as the need for surgical aspiration</a:t>
            </a:r>
          </a:p>
          <a:p>
            <a:r>
              <a:rPr lang="en-US" dirty="0" smtClean="0"/>
              <a:t>We see patients at one week for </a:t>
            </a:r>
            <a:r>
              <a:rPr lang="en-US" dirty="0" err="1" smtClean="0"/>
              <a:t>f/u</a:t>
            </a:r>
            <a:r>
              <a:rPr lang="en-US" dirty="0" smtClean="0"/>
              <a:t>,</a:t>
            </a:r>
            <a:r>
              <a:rPr lang="en-US" baseline="0" dirty="0" smtClean="0"/>
              <a:t> benefit is that </a:t>
            </a:r>
            <a:r>
              <a:rPr lang="en-US" baseline="0" dirty="0" err="1" smtClean="0"/>
              <a:t>followup</a:t>
            </a:r>
            <a:r>
              <a:rPr lang="en-US" baseline="0" dirty="0" smtClean="0"/>
              <a:t> rate may be higher, but drawback is that the pregnancy may not necessarily have passed by then</a:t>
            </a:r>
          </a:p>
        </p:txBody>
      </p:sp>
      <p:sp>
        <p:nvSpPr>
          <p:cNvPr id="4" name="Slide Number Placeholder 3"/>
          <p:cNvSpPr>
            <a:spLocks noGrp="1"/>
          </p:cNvSpPr>
          <p:nvPr>
            <p:ph type="sldNum" sz="quarter" idx="10"/>
          </p:nvPr>
        </p:nvSpPr>
        <p:spPr/>
        <p:txBody>
          <a:bodyPr/>
          <a:lstStyle/>
          <a:p>
            <a:pPr>
              <a:defRPr/>
            </a:pPr>
            <a:fld id="{D07B40B9-8678-3F42-B268-06B116E7BF85}" type="slidenum">
              <a:rPr lang="en-US" smtClean="0"/>
              <a:pPr>
                <a:defRPr/>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MEL</a:t>
            </a:r>
            <a:endParaRPr lang="en-US" dirty="0"/>
          </a:p>
        </p:txBody>
      </p:sp>
      <p:sp>
        <p:nvSpPr>
          <p:cNvPr id="4" name="Slide Number Placeholder 3"/>
          <p:cNvSpPr>
            <a:spLocks noGrp="1"/>
          </p:cNvSpPr>
          <p:nvPr>
            <p:ph type="sldNum" sz="quarter" idx="10"/>
          </p:nvPr>
        </p:nvSpPr>
        <p:spPr/>
        <p:txBody>
          <a:bodyPr/>
          <a:lstStyle/>
          <a:p>
            <a:fld id="{14B6A198-341A-F241-ADF1-6983A22C88D2}" type="slidenum">
              <a:rPr lang="en-US" smtClean="0"/>
              <a:pPr/>
              <a:t>37</a:t>
            </a:fld>
            <a:endParaRPr lang="en-US"/>
          </a:p>
        </p:txBody>
      </p:sp>
    </p:spTree>
    <p:extLst>
      <p:ext uri="{BB962C8B-B14F-4D97-AF65-F5344CB8AC3E}">
        <p14:creationId xmlns:p14="http://schemas.microsoft.com/office/powerpoint/2010/main" val="3861515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MEL</a:t>
            </a:r>
            <a:endParaRPr lang="en-US" dirty="0"/>
          </a:p>
        </p:txBody>
      </p:sp>
      <p:sp>
        <p:nvSpPr>
          <p:cNvPr id="4" name="Slide Number Placeholder 3"/>
          <p:cNvSpPr>
            <a:spLocks noGrp="1"/>
          </p:cNvSpPr>
          <p:nvPr>
            <p:ph type="sldNum" sz="quarter" idx="10"/>
          </p:nvPr>
        </p:nvSpPr>
        <p:spPr/>
        <p:txBody>
          <a:bodyPr/>
          <a:lstStyle/>
          <a:p>
            <a:fld id="{14B6A198-341A-F241-ADF1-6983A22C88D2}" type="slidenum">
              <a:rPr lang="en-US" smtClean="0"/>
              <a:pPr/>
              <a:t>38</a:t>
            </a:fld>
            <a:endParaRPr lang="en-US"/>
          </a:p>
        </p:txBody>
      </p:sp>
    </p:spTree>
    <p:extLst>
      <p:ext uri="{BB962C8B-B14F-4D97-AF65-F5344CB8AC3E}">
        <p14:creationId xmlns:p14="http://schemas.microsoft.com/office/powerpoint/2010/main" val="1579803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xfrm>
            <a:off x="381000" y="685800"/>
            <a:ext cx="6096000" cy="3429000"/>
          </a:xfrm>
          <a:ln/>
        </p:spPr>
      </p:sp>
      <p:sp>
        <p:nvSpPr>
          <p:cNvPr id="54275" name="Notes Placeholder 2"/>
          <p:cNvSpPr>
            <a:spLocks noGrp="1"/>
          </p:cNvSpPr>
          <p:nvPr>
            <p:ph type="body" idx="1"/>
          </p:nvPr>
        </p:nvSpPr>
        <p:spPr>
          <a:noFill/>
          <a:ln/>
        </p:spPr>
        <p:txBody>
          <a:bodyPr/>
          <a:lstStyle/>
          <a:p>
            <a:r>
              <a:rPr lang="en-US" dirty="0" smtClean="0">
                <a:latin typeface="Arial" pitchFamily="4" charset="0"/>
                <a:ea typeface="ヒラギノ角ゴ Pro W3" pitchFamily="4" charset="-128"/>
                <a:cs typeface="ヒラギノ角ゴ Pro W3" pitchFamily="4" charset="-128"/>
              </a:rPr>
              <a:t>SARAH</a:t>
            </a:r>
          </a:p>
          <a:p>
            <a:r>
              <a:rPr lang="en-US" dirty="0" smtClean="0">
                <a:latin typeface="Arial" pitchFamily="4" charset="0"/>
                <a:ea typeface="ヒラギノ角ゴ Pro W3" pitchFamily="4" charset="-128"/>
                <a:cs typeface="ヒラギノ角ゴ Pro W3" pitchFamily="4" charset="-128"/>
              </a:rPr>
              <a:t>Before</a:t>
            </a:r>
            <a:r>
              <a:rPr lang="en-US" baseline="0" dirty="0" smtClean="0">
                <a:latin typeface="Arial" pitchFamily="4" charset="0"/>
                <a:ea typeface="ヒラギノ角ゴ Pro W3" pitchFamily="4" charset="-128"/>
                <a:cs typeface="ヒラギノ角ゴ Pro W3" pitchFamily="4" charset="-128"/>
              </a:rPr>
              <a:t> other </a:t>
            </a:r>
            <a:r>
              <a:rPr lang="en-US" baseline="0" dirty="0" err="1" smtClean="0">
                <a:latin typeface="Arial" pitchFamily="4" charset="0"/>
                <a:ea typeface="ヒラギノ角ゴ Pro W3" pitchFamily="4" charset="-128"/>
                <a:cs typeface="ヒラギノ角ゴ Pro W3" pitchFamily="4" charset="-128"/>
              </a:rPr>
              <a:t>provices</a:t>
            </a:r>
            <a:r>
              <a:rPr lang="en-US" baseline="0" dirty="0" smtClean="0">
                <a:latin typeface="Arial" pitchFamily="4" charset="0"/>
                <a:ea typeface="ヒラギノ角ゴ Pro W3" pitchFamily="4" charset="-128"/>
                <a:cs typeface="ヒラギノ角ゴ Pro W3" pitchFamily="4" charset="-128"/>
              </a:rPr>
              <a:t> were starting to provide it, we</a:t>
            </a:r>
            <a:r>
              <a:rPr lang="en-US" dirty="0" smtClean="0">
                <a:latin typeface="Arial" pitchFamily="4" charset="0"/>
                <a:ea typeface="ヒラギノ角ゴ Pro W3" pitchFamily="4" charset="-128"/>
                <a:cs typeface="ヒラギノ角ゴ Pro W3" pitchFamily="4" charset="-128"/>
              </a:rPr>
              <a:t> had patients coming from as far as newfoundland to access mifepristone</a:t>
            </a:r>
          </a:p>
          <a:p>
            <a:r>
              <a:rPr lang="en-US" dirty="0" smtClean="0">
                <a:latin typeface="Arial" pitchFamily="4" charset="0"/>
                <a:ea typeface="ヒラギノ角ゴ Pro W3" pitchFamily="4" charset="-128"/>
                <a:cs typeface="ヒラギノ角ゴ Pro W3" pitchFamily="4" charset="-128"/>
              </a:rPr>
              <a:t>In</a:t>
            </a:r>
            <a:r>
              <a:rPr lang="en-US" baseline="0" dirty="0" smtClean="0">
                <a:latin typeface="Arial" pitchFamily="4" charset="0"/>
                <a:ea typeface="ヒラギノ角ゴ Pro W3" pitchFamily="4" charset="-128"/>
                <a:cs typeface="ヒラギノ角ゴ Pro W3" pitchFamily="4" charset="-128"/>
              </a:rPr>
              <a:t> Ontario, cost is covered but still lack </a:t>
            </a:r>
            <a:r>
              <a:rPr lang="en-US" baseline="0" dirty="0" err="1" smtClean="0">
                <a:latin typeface="Arial" pitchFamily="4" charset="0"/>
                <a:ea typeface="ヒラギノ角ゴ Pro W3" pitchFamily="4" charset="-128"/>
                <a:cs typeface="ヒラギノ角ゴ Pro W3" pitchFamily="4" charset="-128"/>
              </a:rPr>
              <a:t>pf</a:t>
            </a:r>
            <a:r>
              <a:rPr lang="en-US" baseline="0" dirty="0" smtClean="0">
                <a:latin typeface="Arial" pitchFamily="4" charset="0"/>
                <a:ea typeface="ヒラギノ角ゴ Pro W3" pitchFamily="4" charset="-128"/>
                <a:cs typeface="ヒラギノ角ゴ Pro W3" pitchFamily="4" charset="-128"/>
              </a:rPr>
              <a:t> providers prescribing it</a:t>
            </a:r>
          </a:p>
          <a:p>
            <a:endParaRPr lang="en-US" baseline="0" dirty="0" smtClean="0">
              <a:latin typeface="Arial" pitchFamily="4" charset="0"/>
              <a:ea typeface="ヒラギノ角ゴ Pro W3" pitchFamily="4" charset="-128"/>
              <a:cs typeface="ヒラギノ角ゴ Pro W3" pitchFamily="4" charset="-128"/>
            </a:endParaRPr>
          </a:p>
          <a:p>
            <a:r>
              <a:rPr lang="en-US" baseline="0" dirty="0" smtClean="0">
                <a:latin typeface="Arial" pitchFamily="4" charset="0"/>
                <a:ea typeface="ヒラギノ角ゴ Pro W3" pitchFamily="4" charset="-128"/>
                <a:cs typeface="ヒラギノ角ゴ Pro W3" pitchFamily="4" charset="-128"/>
              </a:rPr>
              <a:t>THIS IS WHY I’m HERE!</a:t>
            </a:r>
            <a:endParaRPr lang="en-US" dirty="0" smtClean="0">
              <a:latin typeface="Arial" pitchFamily="4" charset="0"/>
              <a:ea typeface="ヒラギノ角ゴ Pro W3" pitchFamily="4" charset="-128"/>
              <a:cs typeface="ヒラギノ角ゴ Pro W3" pitchFamily="4" charset="-128"/>
            </a:endParaRPr>
          </a:p>
        </p:txBody>
      </p:sp>
      <p:sp>
        <p:nvSpPr>
          <p:cNvPr id="54276" name="Slide Number Placeholder 3"/>
          <p:cNvSpPr>
            <a:spLocks noGrp="1"/>
          </p:cNvSpPr>
          <p:nvPr>
            <p:ph type="sldNum" sz="quarter" idx="5"/>
          </p:nvPr>
        </p:nvSpPr>
        <p:spPr>
          <a:noFill/>
        </p:spPr>
        <p:txBody>
          <a:bodyPr/>
          <a:lstStyle/>
          <a:p>
            <a:fld id="{0CC36AC6-60F0-7643-9433-3CC5B138989D}" type="slidenum">
              <a:rPr lang="en-US" smtClean="0">
                <a:latin typeface="Arial" pitchFamily="4" charset="0"/>
              </a:rPr>
              <a:pPr/>
              <a:t>39</a:t>
            </a:fld>
            <a:endParaRPr lang="en-US" smtClean="0">
              <a:latin typeface="Arial" pitchFamily="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latin typeface="Arial" pitchFamily="4" charset="0"/>
                <a:ea typeface="ヒラギノ角ゴ Pro W3" pitchFamily="4" charset="-128"/>
                <a:cs typeface="ヒラギノ角ゴ Pro W3" pitchFamily="4" charset="-128"/>
              </a:rPr>
              <a:t>SARAH</a:t>
            </a:r>
          </a:p>
          <a:p>
            <a:r>
              <a:rPr lang="en-US" baseline="0" dirty="0" smtClean="0">
                <a:latin typeface="Arial" pitchFamily="4" charset="0"/>
                <a:ea typeface="ヒラギノ角ゴ Pro W3" pitchFamily="4" charset="-128"/>
                <a:cs typeface="ヒラギノ角ゴ Pro W3" pitchFamily="4" charset="-128"/>
              </a:rPr>
              <a:t>NPs in remote communities are starting to take charge</a:t>
            </a:r>
          </a:p>
          <a:p>
            <a:r>
              <a:rPr lang="en-US" baseline="0" dirty="0" smtClean="0">
                <a:latin typeface="Arial" pitchFamily="4" charset="0"/>
                <a:ea typeface="ヒラギノ角ゴ Pro W3" pitchFamily="4" charset="-128"/>
                <a:cs typeface="ヒラギノ角ゴ Pro W3" pitchFamily="4" charset="-128"/>
              </a:rPr>
              <a:t>We have heard in some communities where </a:t>
            </a:r>
            <a:r>
              <a:rPr lang="en-US" baseline="0" dirty="0" err="1" smtClean="0">
                <a:latin typeface="Arial" pitchFamily="4" charset="0"/>
                <a:ea typeface="ヒラギノ角ゴ Pro W3" pitchFamily="4" charset="-128"/>
                <a:cs typeface="ヒラギノ角ゴ Pro W3" pitchFamily="4" charset="-128"/>
              </a:rPr>
              <a:t>gynes</a:t>
            </a:r>
            <a:r>
              <a:rPr lang="en-US" baseline="0" dirty="0" smtClean="0">
                <a:latin typeface="Arial" pitchFamily="4" charset="0"/>
                <a:ea typeface="ヒラギノ角ゴ Pro W3" pitchFamily="4" charset="-128"/>
                <a:cs typeface="ヒラギノ角ゴ Pro W3" pitchFamily="4" charset="-128"/>
              </a:rPr>
              <a:t> are unwilling to participate in surgical aspirations of viable pregnancies but once there is no cardiac activity, they are willing to perform surgery so it is worth having a conversation.</a:t>
            </a:r>
            <a:endParaRPr lang="en-US" dirty="0"/>
          </a:p>
        </p:txBody>
      </p:sp>
      <p:sp>
        <p:nvSpPr>
          <p:cNvPr id="4" name="Slide Number Placeholder 3"/>
          <p:cNvSpPr>
            <a:spLocks noGrp="1"/>
          </p:cNvSpPr>
          <p:nvPr>
            <p:ph type="sldNum" sz="quarter" idx="10"/>
          </p:nvPr>
        </p:nvSpPr>
        <p:spPr/>
        <p:txBody>
          <a:bodyPr/>
          <a:lstStyle/>
          <a:p>
            <a:pPr>
              <a:defRPr/>
            </a:pPr>
            <a:fld id="{D07B40B9-8678-3F42-B268-06B116E7BF85}" type="slidenum">
              <a:rPr lang="en-US" smtClean="0"/>
              <a:pPr>
                <a:defRPr/>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pPr>
              <a:defRPr/>
            </a:pPr>
            <a:fld id="{D07B40B9-8678-3F42-B268-06B116E7BF85}" type="slidenum">
              <a:rPr lang="en-US" smtClean="0"/>
              <a:pPr>
                <a:defRPr/>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14B6A198-341A-F241-ADF1-6983A22C88D2}" type="slidenum">
              <a:rPr lang="en-US" smtClean="0"/>
              <a:pPr/>
              <a:t>42</a:t>
            </a:fld>
            <a:endParaRPr lang="en-US"/>
          </a:p>
        </p:txBody>
      </p:sp>
    </p:spTree>
    <p:extLst>
      <p:ext uri="{BB962C8B-B14F-4D97-AF65-F5344CB8AC3E}">
        <p14:creationId xmlns:p14="http://schemas.microsoft.com/office/powerpoint/2010/main" val="598478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ヒラギノ角ゴ Pro W3" charset="0"/>
                <a:cs typeface="ヒラギノ角ゴ Pro W3" charset="0"/>
              </a:rPr>
              <a:t>MEL</a:t>
            </a:r>
          </a:p>
          <a:p>
            <a:r>
              <a:rPr lang="en-US" dirty="0" smtClean="0">
                <a:ea typeface="ヒラギノ角ゴ Pro W3" charset="0"/>
                <a:cs typeface="ヒラギノ角ゴ Pro W3" charset="0"/>
              </a:rPr>
              <a:t>PEI has started performing surgical abortions in one hospital since February</a:t>
            </a:r>
          </a:p>
          <a:p>
            <a:endParaRPr lang="en-US" dirty="0"/>
          </a:p>
        </p:txBody>
      </p:sp>
      <p:sp>
        <p:nvSpPr>
          <p:cNvPr id="4" name="Slide Number Placeholder 3"/>
          <p:cNvSpPr>
            <a:spLocks noGrp="1"/>
          </p:cNvSpPr>
          <p:nvPr>
            <p:ph type="sldNum" sz="quarter" idx="10"/>
          </p:nvPr>
        </p:nvSpPr>
        <p:spPr/>
        <p:txBody>
          <a:bodyPr/>
          <a:lstStyle/>
          <a:p>
            <a:fld id="{14B6A198-341A-F241-ADF1-6983A22C88D2}"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MEL</a:t>
            </a:r>
          </a:p>
          <a:p>
            <a:r>
              <a:rPr lang="en-US" baseline="0" dirty="0" smtClean="0"/>
              <a:t>Health Network System number – remote locations in Ontario</a:t>
            </a:r>
          </a:p>
          <a:p>
            <a:r>
              <a:rPr lang="en-US" baseline="0" dirty="0" smtClean="0"/>
              <a:t>Patients may be able to be reimbursed from ministry after paying upfront at physician’s office, but my guess it’s easier for both involved if pharmacy nearby willing to stock </a:t>
            </a:r>
            <a:endParaRPr lang="en-US" dirty="0"/>
          </a:p>
        </p:txBody>
      </p:sp>
      <p:sp>
        <p:nvSpPr>
          <p:cNvPr id="4" name="Slide Number Placeholder 3"/>
          <p:cNvSpPr>
            <a:spLocks noGrp="1"/>
          </p:cNvSpPr>
          <p:nvPr>
            <p:ph type="sldNum" sz="quarter" idx="10"/>
          </p:nvPr>
        </p:nvSpPr>
        <p:spPr/>
        <p:txBody>
          <a:bodyPr/>
          <a:lstStyle/>
          <a:p>
            <a:pPr>
              <a:defRPr/>
            </a:pPr>
            <a:fld id="{D07B40B9-8678-3F42-B268-06B116E7BF85}" type="slidenum">
              <a:rPr lang="en-US" smtClean="0"/>
              <a:pPr>
                <a:defRPr/>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a:xfrm>
            <a:off x="381000" y="685800"/>
            <a:ext cx="6096000" cy="3429000"/>
          </a:xfrm>
          <a:ln/>
        </p:spPr>
      </p:sp>
      <p:sp>
        <p:nvSpPr>
          <p:cNvPr id="60419" name="Notes Placeholder 2"/>
          <p:cNvSpPr>
            <a:spLocks noGrp="1"/>
          </p:cNvSpPr>
          <p:nvPr>
            <p:ph type="body" idx="1"/>
          </p:nvPr>
        </p:nvSpPr>
        <p:spPr>
          <a:noFill/>
          <a:ln/>
        </p:spPr>
        <p:txBody>
          <a:bodyPr/>
          <a:lstStyle/>
          <a:p>
            <a:r>
              <a:rPr lang="en-US" dirty="0" smtClean="0">
                <a:latin typeface="Arial" pitchFamily="4" charset="0"/>
                <a:ea typeface="ヒラギノ角ゴ Pro W3" pitchFamily="4" charset="-128"/>
                <a:cs typeface="ヒラギノ角ゴ Pro W3" pitchFamily="4" charset="-128"/>
              </a:rPr>
              <a:t>MEL/SARAH</a:t>
            </a:r>
          </a:p>
          <a:p>
            <a:r>
              <a:rPr lang="en-US" dirty="0" smtClean="0">
                <a:latin typeface="Arial" pitchFamily="4" charset="0"/>
                <a:ea typeface="ヒラギノ角ゴ Pro W3" pitchFamily="4" charset="-128"/>
                <a:cs typeface="ヒラギノ角ゴ Pro W3" pitchFamily="4" charset="-128"/>
              </a:rPr>
              <a:t>Training not mandatory under updated HC approval, however these may be helpful for an introduction to medical abortion for those not experienced.</a:t>
            </a:r>
          </a:p>
          <a:p>
            <a:r>
              <a:rPr lang="en-US" dirty="0" smtClean="0">
                <a:latin typeface="Arial" pitchFamily="4" charset="0"/>
                <a:ea typeface="ヒラギノ角ゴ Pro W3" pitchFamily="4" charset="-128"/>
                <a:cs typeface="ヒラギノ角ゴ Pro W3" pitchFamily="4" charset="-128"/>
              </a:rPr>
              <a:t>Both are based quite heavily on the product monograph which is conservative, and the SOGC and NAF guidelines are more ‘real world evidence’ based. i.e. breastfeeding, need for u/s dating</a:t>
            </a:r>
          </a:p>
        </p:txBody>
      </p:sp>
      <p:sp>
        <p:nvSpPr>
          <p:cNvPr id="60420" name="Slide Number Placeholder 3"/>
          <p:cNvSpPr>
            <a:spLocks noGrp="1"/>
          </p:cNvSpPr>
          <p:nvPr>
            <p:ph type="sldNum" sz="quarter" idx="5"/>
          </p:nvPr>
        </p:nvSpPr>
        <p:spPr>
          <a:noFill/>
        </p:spPr>
        <p:txBody>
          <a:bodyPr/>
          <a:lstStyle/>
          <a:p>
            <a:fld id="{9C4D691F-4A86-B74F-A358-15E8A8847D67}" type="slidenum">
              <a:rPr lang="en-US" smtClean="0">
                <a:latin typeface="Arial" pitchFamily="4" charset="0"/>
              </a:rPr>
              <a:pPr/>
              <a:t>44</a:t>
            </a:fld>
            <a:endParaRPr lang="en-US" smtClean="0">
              <a:latin typeface="Arial" pitchFamily="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Website put together by the Contraceptive Access Research Team out</a:t>
            </a:r>
            <a:r>
              <a:rPr lang="en-US" baseline="0" dirty="0" smtClean="0"/>
              <a:t> at UBC</a:t>
            </a:r>
            <a:r>
              <a:rPr lang="en-US" dirty="0" smtClean="0"/>
              <a:t> spearheaded</a:t>
            </a:r>
            <a:r>
              <a:rPr lang="en-US" baseline="0" dirty="0" smtClean="0"/>
              <a:t> by Dr. Wendy Norman, leading researcher in contraception and reproductive health</a:t>
            </a:r>
            <a:endParaRPr lang="en-US" dirty="0"/>
          </a:p>
        </p:txBody>
      </p:sp>
      <p:sp>
        <p:nvSpPr>
          <p:cNvPr id="4" name="Slide Number Placeholder 3"/>
          <p:cNvSpPr>
            <a:spLocks noGrp="1"/>
          </p:cNvSpPr>
          <p:nvPr>
            <p:ph type="sldNum" sz="quarter" idx="10"/>
          </p:nvPr>
        </p:nvSpPr>
        <p:spPr/>
        <p:txBody>
          <a:bodyPr/>
          <a:lstStyle/>
          <a:p>
            <a:pPr>
              <a:defRPr/>
            </a:pPr>
            <a:fld id="{D07B40B9-8678-3F42-B268-06B116E7BF85}" type="slidenum">
              <a:rPr lang="en-US" smtClean="0"/>
              <a:pPr>
                <a:defRPr/>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xfrm>
            <a:off x="381000" y="685800"/>
            <a:ext cx="6096000" cy="3429000"/>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ヒラギノ角ゴ Pro W3" charset="0"/>
                <a:cs typeface="ヒラギノ角ゴ Pro W3" charset="0"/>
              </a:rPr>
              <a:t>MEL</a:t>
            </a:r>
          </a:p>
          <a:p>
            <a:r>
              <a:rPr lang="en-US" dirty="0" smtClean="0">
                <a:ea typeface="ヒラギノ角ゴ Pro W3" charset="0"/>
                <a:cs typeface="ヒラギノ角ゴ Pro W3" charset="0"/>
              </a:rPr>
              <a:t>As </a:t>
            </a:r>
            <a:r>
              <a:rPr lang="en-US" dirty="0">
                <a:ea typeface="ヒラギノ角ゴ Pro W3" charset="0"/>
                <a:cs typeface="ヒラギノ角ゴ Pro W3" charset="0"/>
              </a:rPr>
              <a:t>of 2012, vast majority of abortions performed were </a:t>
            </a:r>
            <a:r>
              <a:rPr lang="en-US" dirty="0" smtClean="0">
                <a:ea typeface="ヒラギノ角ゴ Pro W3" charset="0"/>
                <a:cs typeface="ヒラギノ角ゴ Pro W3" charset="0"/>
              </a:rPr>
              <a:t>surgical, BC was the only</a:t>
            </a:r>
            <a:r>
              <a:rPr lang="en-US" baseline="0" dirty="0" smtClean="0">
                <a:ea typeface="ヒラギノ角ゴ Pro W3" charset="0"/>
                <a:cs typeface="ヒラギノ角ゴ Pro W3" charset="0"/>
              </a:rPr>
              <a:t> province providing much in the way of medical abortions.</a:t>
            </a:r>
            <a:endParaRPr lang="en-US" dirty="0">
              <a:ea typeface="ヒラギノ角ゴ Pro W3" charset="0"/>
              <a:cs typeface="ヒラギノ角ゴ Pro W3"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4300">
                <a:solidFill>
                  <a:schemeClr val="bg1"/>
                </a:solidFill>
                <a:latin typeface="L Frutiger Light" charset="0"/>
                <a:ea typeface="MS PGothic" charset="0"/>
                <a:cs typeface="MS PGothic" charset="0"/>
              </a:defRPr>
            </a:lvl1pPr>
            <a:lvl2pPr marL="37222402" indent="-36773751" defTabSz="914437">
              <a:defRPr sz="4300">
                <a:solidFill>
                  <a:schemeClr val="bg1"/>
                </a:solidFill>
                <a:latin typeface="L Frutiger Light" charset="0"/>
                <a:ea typeface="MS PGothic" charset="0"/>
                <a:cs typeface="MS PGothic" charset="0"/>
              </a:defRPr>
            </a:lvl2pPr>
            <a:lvl3pPr>
              <a:defRPr sz="4300">
                <a:solidFill>
                  <a:schemeClr val="bg1"/>
                </a:solidFill>
                <a:latin typeface="L Frutiger Light" charset="0"/>
                <a:ea typeface="MS PGothic" charset="0"/>
                <a:cs typeface="MS PGothic" charset="0"/>
              </a:defRPr>
            </a:lvl3pPr>
            <a:lvl4pPr>
              <a:defRPr sz="4300">
                <a:solidFill>
                  <a:schemeClr val="bg1"/>
                </a:solidFill>
                <a:latin typeface="L Frutiger Light" charset="0"/>
                <a:ea typeface="MS PGothic" charset="0"/>
                <a:cs typeface="MS PGothic" charset="0"/>
              </a:defRPr>
            </a:lvl4pPr>
            <a:lvl5pPr>
              <a:defRPr sz="4300">
                <a:solidFill>
                  <a:schemeClr val="bg1"/>
                </a:solidFill>
                <a:latin typeface="L Frutiger Light" charset="0"/>
                <a:ea typeface="MS PGothic" charset="0"/>
                <a:cs typeface="MS PGothic" charset="0"/>
              </a:defRPr>
            </a:lvl5pPr>
            <a:lvl6pPr marL="448650" eaLnBrk="0" fontAlgn="base" hangingPunct="0">
              <a:spcBef>
                <a:spcPct val="0"/>
              </a:spcBef>
              <a:spcAft>
                <a:spcPct val="0"/>
              </a:spcAft>
              <a:defRPr sz="4300">
                <a:solidFill>
                  <a:schemeClr val="bg1"/>
                </a:solidFill>
                <a:latin typeface="L Frutiger Light" charset="0"/>
                <a:ea typeface="MS PGothic" charset="0"/>
                <a:cs typeface="MS PGothic" charset="0"/>
              </a:defRPr>
            </a:lvl6pPr>
            <a:lvl7pPr marL="897301" eaLnBrk="0" fontAlgn="base" hangingPunct="0">
              <a:spcBef>
                <a:spcPct val="0"/>
              </a:spcBef>
              <a:spcAft>
                <a:spcPct val="0"/>
              </a:spcAft>
              <a:defRPr sz="4300">
                <a:solidFill>
                  <a:schemeClr val="bg1"/>
                </a:solidFill>
                <a:latin typeface="L Frutiger Light" charset="0"/>
                <a:ea typeface="MS PGothic" charset="0"/>
                <a:cs typeface="MS PGothic" charset="0"/>
              </a:defRPr>
            </a:lvl7pPr>
            <a:lvl8pPr marL="1345951" eaLnBrk="0" fontAlgn="base" hangingPunct="0">
              <a:spcBef>
                <a:spcPct val="0"/>
              </a:spcBef>
              <a:spcAft>
                <a:spcPct val="0"/>
              </a:spcAft>
              <a:defRPr sz="4300">
                <a:solidFill>
                  <a:schemeClr val="bg1"/>
                </a:solidFill>
                <a:latin typeface="L Frutiger Light" charset="0"/>
                <a:ea typeface="MS PGothic" charset="0"/>
                <a:cs typeface="MS PGothic" charset="0"/>
              </a:defRPr>
            </a:lvl8pPr>
            <a:lvl9pPr marL="1794601" eaLnBrk="0" fontAlgn="base" hangingPunct="0">
              <a:spcBef>
                <a:spcPct val="0"/>
              </a:spcBef>
              <a:spcAft>
                <a:spcPct val="0"/>
              </a:spcAft>
              <a:defRPr sz="4300">
                <a:solidFill>
                  <a:schemeClr val="bg1"/>
                </a:solidFill>
                <a:latin typeface="L Frutiger Light" charset="0"/>
                <a:ea typeface="MS PGothic" charset="0"/>
                <a:cs typeface="MS PGothic" charset="0"/>
              </a:defRPr>
            </a:lvl9pPr>
          </a:lstStyle>
          <a:p>
            <a:fld id="{6F57BE13-5F48-1D47-A4DD-8E184150B626}" type="slidenum">
              <a:rPr lang="en-US" sz="1200">
                <a:solidFill>
                  <a:schemeClr val="tx1"/>
                </a:solidFill>
                <a:latin typeface="Arial" charset="0"/>
              </a:rPr>
              <a:pPr/>
              <a:t>7</a:t>
            </a:fld>
            <a:endParaRPr lang="en-US" sz="1200">
              <a:solidFill>
                <a:schemeClr val="tx1"/>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xfrm>
            <a:off x="381000" y="685800"/>
            <a:ext cx="6096000" cy="3429000"/>
          </a:xfrm>
          <a:ln/>
        </p:spPr>
      </p:sp>
      <p:sp>
        <p:nvSpPr>
          <p:cNvPr id="24579" name="Notes Placeholder 2"/>
          <p:cNvSpPr>
            <a:spLocks noGrp="1"/>
          </p:cNvSpPr>
          <p:nvPr>
            <p:ph type="body" idx="1"/>
          </p:nvPr>
        </p:nvSpPr>
        <p:spPr>
          <a:noFill/>
          <a:ln/>
        </p:spPr>
        <p:txBody>
          <a:bodyPr/>
          <a:lstStyle/>
          <a:p>
            <a:r>
              <a:rPr lang="en-US" dirty="0" smtClean="0">
                <a:latin typeface="Arial" pitchFamily="4" charset="0"/>
                <a:ea typeface="ヒラギノ角ゴ Pro W3" pitchFamily="4" charset="-128"/>
                <a:cs typeface="ヒラギノ角ゴ Pro W3" pitchFamily="4" charset="-128"/>
              </a:rPr>
              <a:t>MEL</a:t>
            </a:r>
          </a:p>
          <a:p>
            <a:r>
              <a:rPr lang="en-US" dirty="0" smtClean="0">
                <a:latin typeface="Arial" pitchFamily="4" charset="0"/>
                <a:ea typeface="ヒラギノ角ゴ Pro W3" pitchFamily="4" charset="-128"/>
                <a:cs typeface="ヒラギノ角ゴ Pro W3" pitchFamily="4" charset="-128"/>
              </a:rPr>
              <a:t>Privacy may</a:t>
            </a:r>
            <a:r>
              <a:rPr lang="en-US" baseline="0" dirty="0" smtClean="0">
                <a:latin typeface="Arial" pitchFamily="4" charset="0"/>
                <a:ea typeface="ヒラギノ角ゴ Pro W3" pitchFamily="4" charset="-128"/>
                <a:cs typeface="ヒラギノ角ゴ Pro W3" pitchFamily="4" charset="-128"/>
              </a:rPr>
              <a:t> equal</a:t>
            </a:r>
            <a:r>
              <a:rPr lang="en-US" dirty="0" smtClean="0">
                <a:latin typeface="Arial" pitchFamily="4" charset="0"/>
                <a:ea typeface="ヒラギノ角ゴ Pro W3" pitchFamily="4" charset="-128"/>
                <a:cs typeface="ヒラギノ角ゴ Pro W3" pitchFamily="4" charset="-128"/>
              </a:rPr>
              <a:t> safety</a:t>
            </a:r>
            <a:r>
              <a:rPr lang="en-US" baseline="0" dirty="0" smtClean="0">
                <a:latin typeface="Arial" pitchFamily="4" charset="0"/>
                <a:ea typeface="ヒラギノ角ゴ Pro W3" pitchFamily="4" charset="-128"/>
                <a:cs typeface="ヒラギノ角ゴ Pro W3" pitchFamily="4" charset="-128"/>
              </a:rPr>
              <a:t> for some patients</a:t>
            </a:r>
            <a:endParaRPr lang="en-US" dirty="0" smtClean="0">
              <a:latin typeface="Arial" pitchFamily="4" charset="0"/>
              <a:ea typeface="ヒラギノ角ゴ Pro W3" pitchFamily="4" charset="-128"/>
              <a:cs typeface="ヒラギノ角ゴ Pro W3" pitchFamily="4" charset="-128"/>
            </a:endParaRPr>
          </a:p>
          <a:p>
            <a:r>
              <a:rPr lang="en-US" dirty="0" smtClean="0">
                <a:latin typeface="Arial" pitchFamily="4" charset="0"/>
                <a:ea typeface="ヒラギノ角ゴ Pro W3" pitchFamily="4" charset="-128"/>
                <a:cs typeface="ヒラギノ角ゴ Pro W3" pitchFamily="4" charset="-128"/>
              </a:rPr>
              <a:t>Less time away from families</a:t>
            </a:r>
          </a:p>
        </p:txBody>
      </p:sp>
      <p:sp>
        <p:nvSpPr>
          <p:cNvPr id="24580" name="Slide Number Placeholder 3"/>
          <p:cNvSpPr>
            <a:spLocks noGrp="1"/>
          </p:cNvSpPr>
          <p:nvPr>
            <p:ph type="sldNum" sz="quarter" idx="5"/>
          </p:nvPr>
        </p:nvSpPr>
        <p:spPr>
          <a:noFill/>
        </p:spPr>
        <p:txBody>
          <a:bodyPr/>
          <a:lstStyle/>
          <a:p>
            <a:fld id="{4941D85D-DCA6-404C-B910-D62752448211}" type="slidenum">
              <a:rPr lang="en-US" smtClean="0">
                <a:latin typeface="Arial" pitchFamily="4" charset="0"/>
              </a:rPr>
              <a:pPr/>
              <a:t>8</a:t>
            </a:fld>
            <a:endParaRPr lang="en-US" smtClean="0">
              <a:latin typeface="Arial" pitchFamily="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xfrm>
            <a:off x="381000" y="685800"/>
            <a:ext cx="6096000" cy="3429000"/>
          </a:xfrm>
          <a:ln/>
        </p:spPr>
      </p:sp>
      <p:sp>
        <p:nvSpPr>
          <p:cNvPr id="26627" name="Notes Placeholder 2"/>
          <p:cNvSpPr>
            <a:spLocks noGrp="1"/>
          </p:cNvSpPr>
          <p:nvPr>
            <p:ph type="body" idx="1"/>
          </p:nvPr>
        </p:nvSpPr>
        <p:spPr>
          <a:noFill/>
          <a:ln/>
        </p:spPr>
        <p:txBody>
          <a:bodyPr/>
          <a:lstStyle/>
          <a:p>
            <a:r>
              <a:rPr lang="en-US" dirty="0" smtClean="0">
                <a:latin typeface="Arial" pitchFamily="4" charset="0"/>
                <a:ea typeface="ヒラギノ角ゴ Pro W3" pitchFamily="4" charset="-128"/>
                <a:cs typeface="ヒラギノ角ゴ Pro W3" pitchFamily="4" charset="-128"/>
              </a:rPr>
              <a:t>MEL</a:t>
            </a:r>
          </a:p>
          <a:p>
            <a:r>
              <a:rPr lang="en-US" dirty="0" smtClean="0">
                <a:latin typeface="Arial" pitchFamily="4" charset="0"/>
                <a:ea typeface="ヒラギノ角ゴ Pro W3" pitchFamily="4" charset="-128"/>
                <a:cs typeface="ヒラギノ角ゴ Pro W3" pitchFamily="4" charset="-128"/>
              </a:rPr>
              <a:t>MA</a:t>
            </a:r>
            <a:r>
              <a:rPr lang="en-US" baseline="0" dirty="0" smtClean="0">
                <a:latin typeface="Arial" pitchFamily="4" charset="0"/>
                <a:ea typeface="ヒラギノ角ゴ Pro W3" pitchFamily="4" charset="-128"/>
                <a:cs typeface="ヒラギノ角ゴ Pro W3" pitchFamily="4" charset="-128"/>
              </a:rPr>
              <a:t> considered as safe and effective as SA before </a:t>
            </a:r>
            <a:r>
              <a:rPr lang="en-US" baseline="0" dirty="0" smtClean="0">
                <a:solidFill>
                  <a:srgbClr val="FF0000"/>
                </a:solidFill>
                <a:latin typeface="Arial" pitchFamily="4" charset="0"/>
                <a:ea typeface="ヒラギノ角ゴ Pro W3" pitchFamily="4" charset="-128"/>
                <a:cs typeface="ヒラギノ角ゴ Pro W3" pitchFamily="4" charset="-128"/>
              </a:rPr>
              <a:t>7 wks</a:t>
            </a:r>
          </a:p>
          <a:p>
            <a:r>
              <a:rPr lang="en-US" baseline="0" dirty="0" smtClean="0">
                <a:latin typeface="Arial" pitchFamily="4" charset="0"/>
                <a:ea typeface="ヒラギノ角ゴ Pro W3" pitchFamily="4" charset="-128"/>
                <a:cs typeface="ヒラギノ角ゴ Pro W3" pitchFamily="4" charset="-128"/>
              </a:rPr>
              <a:t>Cost for surgical – no cost for procedure itself but may be a charge in some clinics, cost of travel, lodging depending on how far pt is travelling</a:t>
            </a:r>
            <a:endParaRPr lang="en-US" dirty="0" smtClean="0">
              <a:latin typeface="Arial" pitchFamily="4" charset="0"/>
              <a:ea typeface="ヒラギノ角ゴ Pro W3" pitchFamily="4" charset="-128"/>
              <a:cs typeface="ヒラギノ角ゴ Pro W3" pitchFamily="4" charset="-128"/>
            </a:endParaRPr>
          </a:p>
        </p:txBody>
      </p:sp>
      <p:sp>
        <p:nvSpPr>
          <p:cNvPr id="26628" name="Slide Number Placeholder 3"/>
          <p:cNvSpPr>
            <a:spLocks noGrp="1"/>
          </p:cNvSpPr>
          <p:nvPr>
            <p:ph type="sldNum" sz="quarter" idx="5"/>
          </p:nvPr>
        </p:nvSpPr>
        <p:spPr>
          <a:noFill/>
        </p:spPr>
        <p:txBody>
          <a:bodyPr/>
          <a:lstStyle/>
          <a:p>
            <a:fld id="{57454F8D-EE04-C642-971D-05913EE3A521}" type="slidenum">
              <a:rPr lang="en-US" smtClean="0">
                <a:latin typeface="Arial" pitchFamily="4" charset="0"/>
              </a:rPr>
              <a:pPr/>
              <a:t>9</a:t>
            </a:fld>
            <a:endParaRPr lang="en-US" smtClean="0">
              <a:latin typeface="Arial" pitchFamily="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SARAH</a:t>
            </a:r>
          </a:p>
          <a:p>
            <a:r>
              <a:rPr lang="en-US" dirty="0" smtClean="0"/>
              <a:t>Neither MTX or miso</a:t>
            </a:r>
            <a:r>
              <a:rPr lang="en-US" baseline="0" dirty="0" smtClean="0"/>
              <a:t> indicated for medical abortion, so used ‘off label’</a:t>
            </a:r>
          </a:p>
          <a:p>
            <a:r>
              <a:rPr lang="en-US" baseline="0" dirty="0" smtClean="0"/>
              <a:t>Regimen at BCBC</a:t>
            </a:r>
            <a:endParaRPr lang="en-US" b="1" dirty="0"/>
          </a:p>
        </p:txBody>
      </p:sp>
      <p:sp>
        <p:nvSpPr>
          <p:cNvPr id="4" name="Slide Number Placeholder 3"/>
          <p:cNvSpPr>
            <a:spLocks noGrp="1"/>
          </p:cNvSpPr>
          <p:nvPr>
            <p:ph type="sldNum" sz="quarter" idx="10"/>
          </p:nvPr>
        </p:nvSpPr>
        <p:spPr/>
        <p:txBody>
          <a:bodyPr/>
          <a:lstStyle/>
          <a:p>
            <a:pPr>
              <a:defRPr/>
            </a:pPr>
            <a:fld id="{D07B40B9-8678-3F42-B268-06B116E7BF85}"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smtClean="0"/>
              <a:t>SARAH – discuss briefly</a:t>
            </a:r>
            <a:endParaRPr lang="en-US" b="0" dirty="0"/>
          </a:p>
        </p:txBody>
      </p:sp>
      <p:sp>
        <p:nvSpPr>
          <p:cNvPr id="4" name="Slide Number Placeholder 3"/>
          <p:cNvSpPr>
            <a:spLocks noGrp="1"/>
          </p:cNvSpPr>
          <p:nvPr>
            <p:ph type="sldNum" sz="quarter" idx="10"/>
          </p:nvPr>
        </p:nvSpPr>
        <p:spPr/>
        <p:txBody>
          <a:bodyPr/>
          <a:lstStyle/>
          <a:p>
            <a:fld id="{14B6A198-341A-F241-ADF1-6983A22C88D2}" type="slidenum">
              <a:rPr lang="en-US" smtClean="0"/>
              <a:pPr/>
              <a:t>11</a:t>
            </a:fld>
            <a:endParaRPr lang="en-US"/>
          </a:p>
        </p:txBody>
      </p:sp>
    </p:spTree>
    <p:extLst>
      <p:ext uri="{BB962C8B-B14F-4D97-AF65-F5344CB8AC3E}">
        <p14:creationId xmlns:p14="http://schemas.microsoft.com/office/powerpoint/2010/main" val="167010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308610"/>
            <a:ext cx="8170254" cy="452628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842962"/>
            <a:ext cx="7342188" cy="1443038"/>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CA" smtClean="0"/>
              <a:t>Click to edit Master title style</a:t>
            </a:r>
            <a:endParaRPr dirty="0"/>
          </a:p>
        </p:txBody>
      </p:sp>
      <p:sp>
        <p:nvSpPr>
          <p:cNvPr id="3" name="Subtitle 2"/>
          <p:cNvSpPr>
            <a:spLocks noGrp="1"/>
          </p:cNvSpPr>
          <p:nvPr>
            <p:ph type="subTitle" idx="1"/>
          </p:nvPr>
        </p:nvSpPr>
        <p:spPr>
          <a:xfrm>
            <a:off x="914400" y="2571750"/>
            <a:ext cx="7342188" cy="131445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573741" y="4592171"/>
            <a:ext cx="2133600" cy="194488"/>
          </a:xfrm>
        </p:spPr>
        <p:txBody>
          <a:bodyPr/>
          <a:lstStyle/>
          <a:p>
            <a:fld id="{19488EC1-22AE-0941-B8EA-67AB06AD3418}" type="datetimeFigureOut">
              <a:rPr lang="en-US" smtClean="0"/>
              <a:pPr/>
              <a:t>4/18/2018</a:t>
            </a:fld>
            <a:endParaRPr lang="en-US"/>
          </a:p>
        </p:txBody>
      </p:sp>
      <p:sp>
        <p:nvSpPr>
          <p:cNvPr id="5" name="Footer Placeholder 4"/>
          <p:cNvSpPr>
            <a:spLocks noGrp="1"/>
          </p:cNvSpPr>
          <p:nvPr>
            <p:ph type="ftr" sz="quarter" idx="11"/>
          </p:nvPr>
        </p:nvSpPr>
        <p:spPr>
          <a:xfrm>
            <a:off x="5638800" y="4592170"/>
            <a:ext cx="2895600" cy="193358"/>
          </a:xfrm>
        </p:spPr>
        <p:txBody>
          <a:bodyPr/>
          <a:lstStyle/>
          <a:p>
            <a:endParaRPr lang="en-US"/>
          </a:p>
        </p:txBody>
      </p:sp>
      <p:sp>
        <p:nvSpPr>
          <p:cNvPr id="6" name="Slide Number Placeholder 5"/>
          <p:cNvSpPr>
            <a:spLocks noGrp="1"/>
          </p:cNvSpPr>
          <p:nvPr>
            <p:ph type="sldNum" sz="quarter" idx="12"/>
          </p:nvPr>
        </p:nvSpPr>
        <p:spPr>
          <a:xfrm>
            <a:off x="4191000" y="4592171"/>
            <a:ext cx="762000" cy="203597"/>
          </a:xfrm>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30274"/>
            <a:ext cx="8778240" cy="488295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6" y="1270747"/>
            <a:ext cx="3008313" cy="6858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4328319" y="457201"/>
            <a:ext cx="4114800" cy="4099322"/>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0226" y="2004242"/>
            <a:ext cx="3008313" cy="255228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9488EC1-22AE-0941-B8EA-67AB06AD3418}"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40988-95A7-944E-B0A2-FB4DA193227F}" type="slidenum">
              <a:rPr lang="en-US" smtClean="0"/>
              <a:pPr/>
              <a:t>‹#›</a:t>
            </a:fld>
            <a:endParaRPr lang="en-US"/>
          </a:p>
        </p:txBody>
      </p:sp>
      <p:sp>
        <p:nvSpPr>
          <p:cNvPr id="17" name="Picture Placeholder 16"/>
          <p:cNvSpPr>
            <a:spLocks noGrp="1"/>
          </p:cNvSpPr>
          <p:nvPr>
            <p:ph type="pic" sz="quarter" idx="13"/>
          </p:nvPr>
        </p:nvSpPr>
        <p:spPr>
          <a:xfrm>
            <a:off x="352893" y="232592"/>
            <a:ext cx="3398837" cy="903684"/>
          </a:xfrm>
        </p:spPr>
        <p:txBody>
          <a:bodyPr>
            <a:normAutofit/>
          </a:bodyPr>
          <a:lstStyle>
            <a:lvl1pPr>
              <a:buNone/>
              <a:defRPr sz="1800"/>
            </a:lvl1pPr>
          </a:lstStyle>
          <a:p>
            <a:r>
              <a:rPr lang="en-CA"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30274"/>
            <a:ext cx="8778240" cy="488295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268730"/>
            <a:ext cx="3008376" cy="685800"/>
          </a:xfrm>
        </p:spPr>
        <p:txBody>
          <a:bodyPr anchor="b">
            <a:noAutofit/>
          </a:bodyPr>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4338559" y="459581"/>
            <a:ext cx="4114800" cy="410108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530352" y="2002536"/>
            <a:ext cx="3008376" cy="2551176"/>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CA" smtClean="0"/>
              <a:t>Click to edit Master text styles</a:t>
            </a:r>
          </a:p>
        </p:txBody>
      </p:sp>
      <p:sp>
        <p:nvSpPr>
          <p:cNvPr id="5" name="Date Placeholder 4"/>
          <p:cNvSpPr>
            <a:spLocks noGrp="1"/>
          </p:cNvSpPr>
          <p:nvPr>
            <p:ph type="dt" sz="half" idx="10"/>
          </p:nvPr>
        </p:nvSpPr>
        <p:spPr/>
        <p:txBody>
          <a:bodyPr/>
          <a:lstStyle/>
          <a:p>
            <a:fld id="{19488EC1-22AE-0941-B8EA-67AB06AD3418}"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40988-95A7-944E-B0A2-FB4DA193227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30274"/>
            <a:ext cx="8778240" cy="488295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3215865"/>
            <a:ext cx="8021977" cy="687145"/>
          </a:xfrm>
        </p:spPr>
        <p:txBody>
          <a:bodyPr anchor="b">
            <a:noAutofit/>
          </a:bodyPr>
          <a:lstStyle>
            <a:lvl1pPr algn="l">
              <a:defRPr sz="3600" b="0"/>
            </a:lvl1pPr>
          </a:lstStyle>
          <a:p>
            <a:r>
              <a:rPr lang="en-CA" smtClean="0"/>
              <a:t>Click to edit Master title style</a:t>
            </a:r>
            <a:endParaRPr dirty="0"/>
          </a:p>
        </p:txBody>
      </p:sp>
      <p:sp>
        <p:nvSpPr>
          <p:cNvPr id="3" name="Picture Placeholder 2"/>
          <p:cNvSpPr>
            <a:spLocks noGrp="1"/>
          </p:cNvSpPr>
          <p:nvPr>
            <p:ph type="pic" idx="1"/>
          </p:nvPr>
        </p:nvSpPr>
        <p:spPr>
          <a:xfrm>
            <a:off x="356347" y="248770"/>
            <a:ext cx="8421624" cy="283733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530352" y="3953436"/>
            <a:ext cx="8021977" cy="759758"/>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CA" smtClean="0"/>
              <a:t>Click to edit Master text styles</a:t>
            </a:r>
          </a:p>
        </p:txBody>
      </p:sp>
      <p:sp>
        <p:nvSpPr>
          <p:cNvPr id="5" name="Date Placeholder 4"/>
          <p:cNvSpPr>
            <a:spLocks noGrp="1"/>
          </p:cNvSpPr>
          <p:nvPr>
            <p:ph type="dt" sz="half" idx="10"/>
          </p:nvPr>
        </p:nvSpPr>
        <p:spPr/>
        <p:txBody>
          <a:bodyPr/>
          <a:lstStyle/>
          <a:p>
            <a:fld id="{19488EC1-22AE-0941-B8EA-67AB06AD3418}"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30274"/>
            <a:ext cx="8778240" cy="488295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19488EC1-22AE-0941-B8EA-67AB06AD3418}"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40988-95A7-944E-B0A2-FB4DA193227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30274"/>
            <a:ext cx="8778240" cy="488295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400" y="457201"/>
            <a:ext cx="1416423" cy="4137422"/>
          </a:xfrm>
        </p:spPr>
        <p:txBody>
          <a:bodyPr vert="eaVert">
            <a:normAutofit/>
          </a:bodyPr>
          <a:lstStyle>
            <a:lvl1pPr>
              <a:defRPr sz="3600"/>
            </a:lvl1pPr>
          </a:lstStyle>
          <a:p>
            <a:r>
              <a:rPr lang="en-CA" smtClean="0"/>
              <a:t>Click to edit Master title style</a:t>
            </a:r>
            <a:endParaRPr/>
          </a:p>
        </p:txBody>
      </p:sp>
      <p:sp>
        <p:nvSpPr>
          <p:cNvPr id="3" name="Vertical Text Placeholder 2"/>
          <p:cNvSpPr>
            <a:spLocks noGrp="1"/>
          </p:cNvSpPr>
          <p:nvPr>
            <p:ph type="body" orient="vert" idx="1"/>
          </p:nvPr>
        </p:nvSpPr>
        <p:spPr>
          <a:xfrm>
            <a:off x="578223" y="457201"/>
            <a:ext cx="6279777" cy="4137422"/>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19488EC1-22AE-0941-B8EA-67AB06AD3418}"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40988-95A7-944E-B0A2-FB4DA19322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30274"/>
            <a:ext cx="8778240" cy="488295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19488EC1-22AE-0941-B8EA-67AB06AD3418}"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40988-95A7-944E-B0A2-FB4DA19322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308610"/>
            <a:ext cx="8170254" cy="452628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2581836"/>
            <a:ext cx="7345362" cy="1149724"/>
          </a:xfrm>
        </p:spPr>
        <p:txBody>
          <a:bodyPr anchor="b" anchorCtr="0">
            <a:normAutofit/>
          </a:bodyPr>
          <a:lstStyle>
            <a:lvl1pPr>
              <a:defRPr sz="5400"/>
            </a:lvl1pPr>
          </a:lstStyle>
          <a:p>
            <a:r>
              <a:rPr lang="en-CA" smtClean="0"/>
              <a:t>Click to edit Master title style</a:t>
            </a:r>
            <a:endParaRPr/>
          </a:p>
        </p:txBody>
      </p:sp>
      <p:sp>
        <p:nvSpPr>
          <p:cNvPr id="3" name="Subtitle 2"/>
          <p:cNvSpPr>
            <a:spLocks noGrp="1"/>
          </p:cNvSpPr>
          <p:nvPr>
            <p:ph type="subTitle" idx="1"/>
          </p:nvPr>
        </p:nvSpPr>
        <p:spPr>
          <a:xfrm>
            <a:off x="900113" y="3771900"/>
            <a:ext cx="7345362" cy="74295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569259" y="4592171"/>
            <a:ext cx="2133600" cy="194488"/>
          </a:xfrm>
        </p:spPr>
        <p:txBody>
          <a:bodyPr/>
          <a:lstStyle/>
          <a:p>
            <a:fld id="{19488EC1-22AE-0941-B8EA-67AB06AD3418}" type="datetimeFigureOut">
              <a:rPr lang="en-US" smtClean="0"/>
              <a:pPr/>
              <a:t>4/18/2018</a:t>
            </a:fld>
            <a:endParaRPr lang="en-US"/>
          </a:p>
        </p:txBody>
      </p:sp>
      <p:sp>
        <p:nvSpPr>
          <p:cNvPr id="5" name="Footer Placeholder 4"/>
          <p:cNvSpPr>
            <a:spLocks noGrp="1"/>
          </p:cNvSpPr>
          <p:nvPr>
            <p:ph type="ftr" sz="quarter" idx="11"/>
          </p:nvPr>
        </p:nvSpPr>
        <p:spPr>
          <a:xfrm>
            <a:off x="5638800" y="4593301"/>
            <a:ext cx="2895600" cy="193358"/>
          </a:xfrm>
        </p:spPr>
        <p:txBody>
          <a:bodyPr/>
          <a:lstStyle/>
          <a:p>
            <a:endParaRPr lang="en-US"/>
          </a:p>
        </p:txBody>
      </p:sp>
      <p:sp>
        <p:nvSpPr>
          <p:cNvPr id="14" name="Picture Placeholder 13"/>
          <p:cNvSpPr>
            <a:spLocks noGrp="1"/>
          </p:cNvSpPr>
          <p:nvPr>
            <p:ph type="pic" sz="quarter" idx="12"/>
          </p:nvPr>
        </p:nvSpPr>
        <p:spPr>
          <a:xfrm>
            <a:off x="636493" y="400050"/>
            <a:ext cx="7836408" cy="2121694"/>
          </a:xfrm>
        </p:spPr>
        <p:txBody>
          <a:bodyPr>
            <a:normAutofit/>
          </a:bodyPr>
          <a:lstStyle>
            <a:lvl1pPr>
              <a:buNone/>
              <a:defRPr sz="2000"/>
            </a:lvl1pPr>
          </a:lstStyle>
          <a:p>
            <a:r>
              <a:rPr lang="en-CA"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30274"/>
            <a:ext cx="8778240" cy="488295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028700"/>
            <a:ext cx="7345362" cy="1257300"/>
          </a:xfrm>
        </p:spPr>
        <p:txBody>
          <a:bodyPr anchor="b" anchorCtr="0">
            <a:noAutofit/>
          </a:bodyPr>
          <a:lstStyle>
            <a:lvl1pPr algn="ctr">
              <a:defRPr sz="5400" b="0" i="0" cap="none" baseline="0">
                <a:solidFill>
                  <a:schemeClr val="tx1">
                    <a:lumMod val="75000"/>
                    <a:lumOff val="25000"/>
                  </a:schemeClr>
                </a:solidFill>
              </a:defRPr>
            </a:lvl1pPr>
          </a:lstStyle>
          <a:p>
            <a:r>
              <a:rPr lang="en-CA" smtClean="0"/>
              <a:t>Click to edit Master title style</a:t>
            </a:r>
            <a:endParaRPr dirty="0"/>
          </a:p>
        </p:txBody>
      </p:sp>
      <p:sp>
        <p:nvSpPr>
          <p:cNvPr id="3" name="Text Placeholder 2"/>
          <p:cNvSpPr>
            <a:spLocks noGrp="1"/>
          </p:cNvSpPr>
          <p:nvPr>
            <p:ph type="body" idx="1"/>
          </p:nvPr>
        </p:nvSpPr>
        <p:spPr>
          <a:xfrm>
            <a:off x="900113" y="2350925"/>
            <a:ext cx="7345362" cy="1125140"/>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9488EC1-22AE-0941-B8EA-67AB06AD3418}"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40988-95A7-944E-B0A2-FB4DA19322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30274"/>
            <a:ext cx="8778240" cy="488295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00111" y="1610917"/>
            <a:ext cx="3566160" cy="2945606"/>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648199" y="1610917"/>
            <a:ext cx="3566160" cy="2945606"/>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19488EC1-22AE-0941-B8EA-67AB06AD3418}"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40988-95A7-944E-B0A2-FB4DA19322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30274"/>
            <a:ext cx="8778240" cy="488295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632301" y="1281743"/>
            <a:ext cx="3566160" cy="624377"/>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32301" y="1943101"/>
            <a:ext cx="3566160" cy="261342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945539" y="1281743"/>
            <a:ext cx="3566160" cy="624377"/>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945539" y="1943101"/>
            <a:ext cx="3566160" cy="261342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19488EC1-22AE-0941-B8EA-67AB06AD3418}" type="datetimeFigureOut">
              <a:rPr lang="en-US" smtClean="0"/>
              <a:pPr/>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240988-95A7-944E-B0A2-FB4DA19322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30274"/>
            <a:ext cx="8778240" cy="488295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19488EC1-22AE-0941-B8EA-67AB06AD3418}" type="datetimeFigureOut">
              <a:rPr lang="en-US" smtClean="0"/>
              <a:pPr/>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40988-95A7-944E-B0A2-FB4DA19322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30274"/>
            <a:ext cx="8778240" cy="488295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19488EC1-22AE-0941-B8EA-67AB06AD3418}" type="datetimeFigureOut">
              <a:rPr lang="en-US" smtClean="0"/>
              <a:pPr/>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240988-95A7-944E-B0A2-FB4DA19322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30274"/>
            <a:ext cx="8778240" cy="488295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6" y="877419"/>
            <a:ext cx="3008313" cy="6858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4328319" y="457201"/>
            <a:ext cx="4114800" cy="4099322"/>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0226" y="1610916"/>
            <a:ext cx="3008313" cy="2446735"/>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CA" smtClean="0"/>
              <a:t>Click to edit Master text styles</a:t>
            </a:r>
          </a:p>
        </p:txBody>
      </p:sp>
      <p:sp>
        <p:nvSpPr>
          <p:cNvPr id="5" name="Date Placeholder 4"/>
          <p:cNvSpPr>
            <a:spLocks noGrp="1"/>
          </p:cNvSpPr>
          <p:nvPr>
            <p:ph type="dt" sz="half" idx="10"/>
          </p:nvPr>
        </p:nvSpPr>
        <p:spPr/>
        <p:txBody>
          <a:bodyPr/>
          <a:lstStyle/>
          <a:p>
            <a:fld id="{19488EC1-22AE-0941-B8EA-67AB06AD3418}"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183118"/>
            <a:ext cx="7345362" cy="1004888"/>
          </a:xfrm>
          <a:prstGeom prst="rect">
            <a:avLst/>
          </a:prstGeom>
        </p:spPr>
        <p:txBody>
          <a:bodyPr vert="horz" lIns="91440" tIns="45720" rIns="91440" bIns="45720" rtlCol="0" anchor="ctr">
            <a:normAutofit/>
          </a:bodyPr>
          <a:lstStyle/>
          <a:p>
            <a:r>
              <a:rPr lang="en-CA" smtClean="0"/>
              <a:t>Click to edit Master title style</a:t>
            </a:r>
            <a:endParaRPr dirty="0"/>
          </a:p>
        </p:txBody>
      </p:sp>
      <p:sp>
        <p:nvSpPr>
          <p:cNvPr id="3" name="Text Placeholder 2"/>
          <p:cNvSpPr>
            <a:spLocks noGrp="1"/>
          </p:cNvSpPr>
          <p:nvPr>
            <p:ph type="body" idx="1"/>
          </p:nvPr>
        </p:nvSpPr>
        <p:spPr>
          <a:xfrm>
            <a:off x="900113" y="1600201"/>
            <a:ext cx="7345363" cy="294894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243840" y="4778694"/>
            <a:ext cx="2133600" cy="194488"/>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19488EC1-22AE-0941-B8EA-67AB06AD3418}" type="datetimeFigureOut">
              <a:rPr lang="en-US" smtClean="0"/>
              <a:pPr/>
              <a:t>4/18/2018</a:t>
            </a:fld>
            <a:endParaRPr lang="en-US"/>
          </a:p>
        </p:txBody>
      </p:sp>
      <p:sp>
        <p:nvSpPr>
          <p:cNvPr id="5" name="Footer Placeholder 4"/>
          <p:cNvSpPr>
            <a:spLocks noGrp="1"/>
          </p:cNvSpPr>
          <p:nvPr>
            <p:ph type="ftr" sz="quarter" idx="3"/>
          </p:nvPr>
        </p:nvSpPr>
        <p:spPr>
          <a:xfrm>
            <a:off x="5958840" y="4778693"/>
            <a:ext cx="2895600" cy="193358"/>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4767263"/>
            <a:ext cx="762000" cy="203597"/>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63240988-95A7-944E-B0A2-FB4DA19322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sogc.org/online-courses/courses.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celopharma.com/en/health-professional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reproductiveaccess.org" TargetMode="External"/><Relationship Id="rId2" Type="http://schemas.openxmlformats.org/officeDocument/2006/relationships/hyperlink" Target="https://prochoice.org/resources/clinical-policy-guideline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mailto:sarah.warden@wchospital.ca" TargetMode="External"/><Relationship Id="rId2" Type="http://schemas.openxmlformats.org/officeDocument/2006/relationships/hyperlink" Target="mailto:mel.spence@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Mifepristone for Medical Abortion</a:t>
            </a:r>
            <a:endParaRPr lang="en-US" dirty="0"/>
          </a:p>
        </p:txBody>
      </p:sp>
      <p:sp>
        <p:nvSpPr>
          <p:cNvPr id="3" name="Subtitle 2"/>
          <p:cNvSpPr>
            <a:spLocks noGrp="1"/>
          </p:cNvSpPr>
          <p:nvPr>
            <p:ph type="subTitle" idx="1"/>
          </p:nvPr>
        </p:nvSpPr>
        <p:spPr>
          <a:xfrm>
            <a:off x="914400" y="2571750"/>
            <a:ext cx="7342188" cy="447675"/>
          </a:xfrm>
        </p:spPr>
        <p:txBody>
          <a:bodyPr>
            <a:normAutofit fontScale="85000" lnSpcReduction="20000"/>
          </a:bodyPr>
          <a:lstStyle/>
          <a:p>
            <a:r>
              <a:rPr lang="en-US" sz="3200" dirty="0" smtClean="0"/>
              <a:t>What Nurses Need to Know</a:t>
            </a:r>
            <a:endParaRPr lang="en-US" sz="3200" dirty="0"/>
          </a:p>
        </p:txBody>
      </p:sp>
      <p:sp>
        <p:nvSpPr>
          <p:cNvPr id="5" name="TextBox 4"/>
          <p:cNvSpPr txBox="1"/>
          <p:nvPr/>
        </p:nvSpPr>
        <p:spPr>
          <a:xfrm>
            <a:off x="4775200" y="4141232"/>
            <a:ext cx="3873500" cy="369332"/>
          </a:xfrm>
          <a:prstGeom prst="rect">
            <a:avLst/>
          </a:prstGeom>
          <a:noFill/>
        </p:spPr>
        <p:txBody>
          <a:bodyPr wrap="square" rtlCol="0">
            <a:spAutoFit/>
          </a:bodyPr>
          <a:lstStyle/>
          <a:p>
            <a:r>
              <a:rPr lang="en-US" dirty="0" smtClean="0"/>
              <a:t>Sarah Warden, MSc, MD, CCFP</a:t>
            </a:r>
          </a:p>
        </p:txBody>
      </p:sp>
      <p:sp>
        <p:nvSpPr>
          <p:cNvPr id="6" name="TextBox 5"/>
          <p:cNvSpPr txBox="1"/>
          <p:nvPr/>
        </p:nvSpPr>
        <p:spPr>
          <a:xfrm>
            <a:off x="685800" y="4143375"/>
            <a:ext cx="4089400" cy="369332"/>
          </a:xfrm>
          <a:prstGeom prst="rect">
            <a:avLst/>
          </a:prstGeom>
          <a:noFill/>
        </p:spPr>
        <p:txBody>
          <a:bodyPr wrap="square" rtlCol="0">
            <a:spAutoFit/>
          </a:bodyPr>
          <a:lstStyle/>
          <a:p>
            <a:r>
              <a:rPr lang="en-US" dirty="0" smtClean="0"/>
              <a:t>Melanie Spence, RN, </a:t>
            </a:r>
            <a:r>
              <a:rPr lang="en-US" dirty="0" err="1" smtClean="0"/>
              <a:t>BScN</a:t>
            </a:r>
            <a:r>
              <a:rPr lang="en-US" dirty="0" smtClean="0"/>
              <a:t>, BA(Hon)</a:t>
            </a:r>
            <a:endParaRPr lang="en-US" dirty="0"/>
          </a:p>
        </p:txBody>
      </p:sp>
    </p:spTree>
    <p:extLst>
      <p:ext uri="{BB962C8B-B14F-4D97-AF65-F5344CB8AC3E}">
        <p14:creationId xmlns:p14="http://schemas.microsoft.com/office/powerpoint/2010/main" val="3146329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Methotrexate and Misoprostol</a:t>
            </a:r>
            <a:endParaRPr lang="en-US" sz="4000" dirty="0"/>
          </a:p>
        </p:txBody>
      </p:sp>
      <p:sp>
        <p:nvSpPr>
          <p:cNvPr id="5" name="Content Placeholder 4"/>
          <p:cNvSpPr>
            <a:spLocks noGrp="1"/>
          </p:cNvSpPr>
          <p:nvPr>
            <p:ph idx="1"/>
          </p:nvPr>
        </p:nvSpPr>
        <p:spPr>
          <a:xfrm>
            <a:off x="900113" y="1387476"/>
            <a:ext cx="7345363" cy="2948940"/>
          </a:xfrm>
        </p:spPr>
        <p:txBody>
          <a:bodyPr>
            <a:normAutofit fontScale="25000" lnSpcReduction="20000"/>
          </a:bodyPr>
          <a:lstStyle/>
          <a:p>
            <a:pPr>
              <a:buNone/>
            </a:pPr>
            <a:r>
              <a:rPr lang="en-US" sz="6200" b="1" dirty="0" smtClean="0"/>
              <a:t>OFF LABEL</a:t>
            </a:r>
            <a:r>
              <a:rPr lang="en-US" sz="6200" dirty="0" smtClean="0"/>
              <a:t> for both medications</a:t>
            </a:r>
          </a:p>
          <a:p>
            <a:pPr>
              <a:buNone/>
            </a:pPr>
            <a:r>
              <a:rPr lang="en-US" sz="6200" b="1" dirty="0" smtClean="0"/>
              <a:t>MTX:</a:t>
            </a:r>
            <a:r>
              <a:rPr lang="en-US" sz="6200" dirty="0" smtClean="0"/>
              <a:t> blocks enzyme required for cells to grow</a:t>
            </a:r>
          </a:p>
          <a:p>
            <a:pPr marL="533400" indent="-355600">
              <a:spcBef>
                <a:spcPts val="1400"/>
              </a:spcBef>
            </a:pPr>
            <a:r>
              <a:rPr lang="en-US" sz="6200" dirty="0" smtClean="0"/>
              <a:t>GA up to 7 weeks</a:t>
            </a:r>
          </a:p>
          <a:p>
            <a:pPr marL="533400" indent="-355600">
              <a:spcBef>
                <a:spcPts val="1400"/>
              </a:spcBef>
            </a:pPr>
            <a:r>
              <a:rPr lang="en-US" sz="6200" dirty="0" smtClean="0"/>
              <a:t>MTX 50 mg/m2 IM</a:t>
            </a:r>
          </a:p>
          <a:p>
            <a:pPr marL="533400" indent="-355600">
              <a:spcBef>
                <a:spcPts val="1400"/>
              </a:spcBef>
            </a:pPr>
            <a:r>
              <a:rPr lang="en-US" sz="6200" dirty="0" smtClean="0"/>
              <a:t>Misoprostol 800 mcg 4-7 days later, repeated in 24 hours</a:t>
            </a:r>
          </a:p>
          <a:p>
            <a:pPr marL="533400" indent="-355600">
              <a:spcBef>
                <a:spcPts val="1400"/>
              </a:spcBef>
            </a:pPr>
            <a:r>
              <a:rPr lang="en-US" sz="6200" dirty="0" smtClean="0"/>
              <a:t>Follow up 2 weeks later with </a:t>
            </a:r>
            <a:r>
              <a:rPr lang="en-US" sz="6200" dirty="0" err="1" smtClean="0"/>
              <a:t>u/s</a:t>
            </a:r>
            <a:r>
              <a:rPr lang="en-US" sz="6200" dirty="0" smtClean="0"/>
              <a:t>, exam</a:t>
            </a:r>
          </a:p>
          <a:p>
            <a:pPr marL="533400" indent="-355600">
              <a:spcBef>
                <a:spcPts val="1400"/>
              </a:spcBef>
            </a:pPr>
            <a:r>
              <a:rPr lang="en-US" sz="6200" dirty="0" smtClean="0"/>
              <a:t>Success rate 87 - 95% by 30d</a:t>
            </a:r>
          </a:p>
          <a:p>
            <a:pPr marL="533400" indent="-355600">
              <a:spcBef>
                <a:spcPts val="1400"/>
              </a:spcBef>
            </a:pPr>
            <a:r>
              <a:rPr lang="en-US" sz="6200" dirty="0" smtClean="0"/>
              <a:t>Used to treat ectopic pregnancies</a:t>
            </a:r>
          </a:p>
          <a:p>
            <a:endParaRPr lang="en-US" dirty="0" smtClean="0"/>
          </a:p>
          <a:p>
            <a:endParaRPr lang="en-US" dirty="0" smtClean="0"/>
          </a:p>
          <a:p>
            <a:endParaRPr lang="en-US" dirty="0"/>
          </a:p>
        </p:txBody>
      </p:sp>
    </p:spTree>
    <p:extLst>
      <p:ext uri="{BB962C8B-B14F-4D97-AF65-F5344CB8AC3E}">
        <p14:creationId xmlns:p14="http://schemas.microsoft.com/office/powerpoint/2010/main" val="3075173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gimen Comparison Chart FINAL.pdf"/>
          <p:cNvPicPr>
            <a:picLocks noChangeAspect="1"/>
          </p:cNvPicPr>
          <p:nvPr/>
        </p:nvPicPr>
        <p:blipFill>
          <a:blip r:embed="rId3"/>
          <a:stretch>
            <a:fillRect/>
          </a:stretch>
        </p:blipFill>
        <p:spPr>
          <a:xfrm>
            <a:off x="190500" y="-215900"/>
            <a:ext cx="8686800" cy="5372100"/>
          </a:xfrm>
          <a:prstGeom prst="rect">
            <a:avLst/>
          </a:prstGeom>
        </p:spPr>
      </p:pic>
    </p:spTree>
    <p:extLst>
      <p:ext uri="{BB962C8B-B14F-4D97-AF65-F5344CB8AC3E}">
        <p14:creationId xmlns:p14="http://schemas.microsoft.com/office/powerpoint/2010/main" val="1330847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Experience at BCBC:</a:t>
            </a:r>
            <a:endParaRPr lang="en-US" sz="4000" dirty="0"/>
          </a:p>
        </p:txBody>
      </p:sp>
      <p:sp>
        <p:nvSpPr>
          <p:cNvPr id="6" name="TextBox 5"/>
          <p:cNvSpPr txBox="1"/>
          <p:nvPr/>
        </p:nvSpPr>
        <p:spPr>
          <a:xfrm>
            <a:off x="457200" y="1422400"/>
            <a:ext cx="6754598" cy="3170099"/>
          </a:xfrm>
          <a:prstGeom prst="rect">
            <a:avLst/>
          </a:prstGeom>
          <a:noFill/>
        </p:spPr>
        <p:txBody>
          <a:bodyPr wrap="square" rtlCol="0">
            <a:spAutoFit/>
          </a:bodyPr>
          <a:lstStyle/>
          <a:p>
            <a:r>
              <a:rPr lang="en-US" sz="2000" b="1" dirty="0" smtClean="0">
                <a:solidFill>
                  <a:srgbClr val="000000"/>
                </a:solidFill>
              </a:rPr>
              <a:t>April 2016 – March 2017:</a:t>
            </a:r>
          </a:p>
          <a:p>
            <a:r>
              <a:rPr lang="en-US" sz="2000" dirty="0" smtClean="0">
                <a:solidFill>
                  <a:srgbClr val="000000"/>
                </a:solidFill>
              </a:rPr>
              <a:t>1853 assessments</a:t>
            </a:r>
          </a:p>
          <a:p>
            <a:r>
              <a:rPr lang="en-US" sz="2000" dirty="0" smtClean="0">
                <a:solidFill>
                  <a:srgbClr val="000000"/>
                </a:solidFill>
              </a:rPr>
              <a:t>MTX: 58/1853 = 3% of abortions </a:t>
            </a:r>
          </a:p>
          <a:p>
            <a:endParaRPr lang="en-US" sz="2000" dirty="0" smtClean="0">
              <a:solidFill>
                <a:srgbClr val="000000"/>
              </a:solidFill>
            </a:endParaRPr>
          </a:p>
          <a:p>
            <a:r>
              <a:rPr lang="en-US" sz="2000" b="1" dirty="0" smtClean="0">
                <a:solidFill>
                  <a:srgbClr val="000000"/>
                </a:solidFill>
              </a:rPr>
              <a:t>March 2017 – December 2017:</a:t>
            </a:r>
          </a:p>
          <a:p>
            <a:r>
              <a:rPr lang="en-US" sz="2000" dirty="0" smtClean="0">
                <a:solidFill>
                  <a:srgbClr val="000000"/>
                </a:solidFill>
              </a:rPr>
              <a:t>1344 assessments</a:t>
            </a:r>
          </a:p>
          <a:p>
            <a:r>
              <a:rPr lang="en-US" sz="2000" dirty="0" smtClean="0">
                <a:solidFill>
                  <a:srgbClr val="000000"/>
                </a:solidFill>
              </a:rPr>
              <a:t>Mife: 540/1344 = 40% of abortions </a:t>
            </a:r>
          </a:p>
          <a:p>
            <a:r>
              <a:rPr lang="en-US" sz="2000" dirty="0" smtClean="0">
                <a:solidFill>
                  <a:srgbClr val="000000"/>
                </a:solidFill>
              </a:rPr>
              <a:t>MTX: 2/1344 = 0.09% of abortions*</a:t>
            </a:r>
          </a:p>
          <a:p>
            <a:endParaRPr lang="en-US" sz="2000" dirty="0" smtClean="0">
              <a:solidFill>
                <a:srgbClr val="000000"/>
              </a:solidFill>
            </a:endParaRPr>
          </a:p>
          <a:p>
            <a:r>
              <a:rPr lang="en-US" sz="1600" dirty="0" smtClean="0">
                <a:solidFill>
                  <a:srgbClr val="000000"/>
                </a:solidFill>
              </a:rPr>
              <a:t>*2 MTX cases before OHIP coverage </a:t>
            </a:r>
          </a:p>
        </p:txBody>
      </p:sp>
    </p:spTree>
    <p:extLst>
      <p:ext uri="{BB962C8B-B14F-4D97-AF65-F5344CB8AC3E}">
        <p14:creationId xmlns:p14="http://schemas.microsoft.com/office/powerpoint/2010/main" val="3655423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9900" y="183118"/>
            <a:ext cx="8401050" cy="1004888"/>
          </a:xfrm>
        </p:spPr>
        <p:txBody>
          <a:bodyPr>
            <a:noAutofit/>
          </a:bodyPr>
          <a:lstStyle/>
          <a:p>
            <a:r>
              <a:rPr lang="en-US" sz="3600" dirty="0"/>
              <a:t>History of Mifepristone</a:t>
            </a:r>
            <a:r>
              <a:rPr lang="en-US" sz="3600" dirty="0" smtClean="0"/>
              <a:t> for </a:t>
            </a:r>
            <a:r>
              <a:rPr lang="en-US" sz="3600" dirty="0"/>
              <a:t>MA</a:t>
            </a:r>
          </a:p>
        </p:txBody>
      </p:sp>
      <p:sp>
        <p:nvSpPr>
          <p:cNvPr id="27651" name="Content Placeholder 2"/>
          <p:cNvSpPr>
            <a:spLocks noGrp="1"/>
          </p:cNvSpPr>
          <p:nvPr>
            <p:ph idx="1"/>
          </p:nvPr>
        </p:nvSpPr>
        <p:spPr>
          <a:xfrm>
            <a:off x="228600" y="1638301"/>
            <a:ext cx="8642350" cy="2819400"/>
          </a:xfrm>
        </p:spPr>
        <p:txBody>
          <a:bodyPr>
            <a:normAutofit fontScale="85000" lnSpcReduction="20000"/>
          </a:bodyPr>
          <a:lstStyle/>
          <a:p>
            <a:pPr>
              <a:spcAft>
                <a:spcPts val="1800"/>
              </a:spcAft>
            </a:pPr>
            <a:r>
              <a:rPr lang="en-US" dirty="0" smtClean="0"/>
              <a:t>Mifepristone first approved in France in 1988 “RU-486”</a:t>
            </a:r>
          </a:p>
          <a:p>
            <a:pPr>
              <a:spcAft>
                <a:spcPts val="1800"/>
              </a:spcAft>
            </a:pPr>
            <a:r>
              <a:rPr lang="en-US" dirty="0" smtClean="0"/>
              <a:t>Now gold standard for medical abortion worldwide, available in 62 countries approved between 1988 and 2015</a:t>
            </a:r>
          </a:p>
          <a:p>
            <a:pPr>
              <a:spcAft>
                <a:spcPts val="1800"/>
              </a:spcAft>
            </a:pPr>
            <a:r>
              <a:rPr lang="en-US" dirty="0" smtClean="0"/>
              <a:t>WHO List of Essential Medicines</a:t>
            </a:r>
          </a:p>
          <a:p>
            <a:pPr>
              <a:spcAft>
                <a:spcPts val="1800"/>
              </a:spcAft>
            </a:pPr>
            <a:r>
              <a:rPr lang="en-US" dirty="0" smtClean="0"/>
              <a:t>“Mifegymiso” (</a:t>
            </a:r>
            <a:r>
              <a:rPr lang="en-US" dirty="0" err="1" smtClean="0"/>
              <a:t>Celopharma</a:t>
            </a:r>
            <a:r>
              <a:rPr lang="en-US" dirty="0" smtClean="0"/>
              <a:t>) = </a:t>
            </a:r>
            <a:r>
              <a:rPr lang="en-US" dirty="0"/>
              <a:t>M</a:t>
            </a:r>
            <a:r>
              <a:rPr lang="en-US" dirty="0" smtClean="0"/>
              <a:t>ifepristone + Misoprostol</a:t>
            </a:r>
          </a:p>
        </p:txBody>
      </p:sp>
    </p:spTree>
    <p:extLst>
      <p:ext uri="{BB962C8B-B14F-4D97-AF65-F5344CB8AC3E}">
        <p14:creationId xmlns:p14="http://schemas.microsoft.com/office/powerpoint/2010/main" val="2435914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r>
              <a:rPr lang="en-US" dirty="0" smtClean="0"/>
              <a:t>Rollout in Canada</a:t>
            </a:r>
            <a:endParaRPr lang="en-US" dirty="0"/>
          </a:p>
        </p:txBody>
      </p:sp>
      <p:sp>
        <p:nvSpPr>
          <p:cNvPr id="29699" name="Content Placeholder 2"/>
          <p:cNvSpPr>
            <a:spLocks noGrp="1"/>
          </p:cNvSpPr>
          <p:nvPr>
            <p:ph idx="1"/>
          </p:nvPr>
        </p:nvSpPr>
        <p:spPr>
          <a:xfrm>
            <a:off x="228600" y="1035606"/>
            <a:ext cx="8642350" cy="3512344"/>
          </a:xfrm>
        </p:spPr>
        <p:txBody>
          <a:bodyPr>
            <a:noAutofit/>
          </a:bodyPr>
          <a:lstStyle/>
          <a:p>
            <a:pPr marL="342900" lvl="1" indent="-342900">
              <a:spcBef>
                <a:spcPts val="2000"/>
              </a:spcBef>
              <a:buClr>
                <a:schemeClr val="tx1">
                  <a:lumMod val="75000"/>
                  <a:lumOff val="25000"/>
                </a:schemeClr>
              </a:buClr>
              <a:buNone/>
            </a:pPr>
            <a:endParaRPr lang="en-US" sz="1500" dirty="0" smtClean="0"/>
          </a:p>
          <a:p>
            <a:pPr lvl="1">
              <a:spcAft>
                <a:spcPts val="600"/>
              </a:spcAft>
            </a:pPr>
            <a:r>
              <a:rPr lang="en-US" sz="1500" dirty="0" smtClean="0"/>
              <a:t>2015: Health Canada approved</a:t>
            </a:r>
            <a:endParaRPr lang="en-US" sz="1500" b="1" dirty="0" smtClean="0">
              <a:solidFill>
                <a:srgbClr val="008CA8"/>
              </a:solidFill>
              <a:ea typeface="Arial" pitchFamily="4" charset="0"/>
              <a:cs typeface="Arial" pitchFamily="4" charset="0"/>
            </a:endParaRPr>
          </a:p>
          <a:p>
            <a:pPr marL="350838" lvl="1" indent="0">
              <a:spcAft>
                <a:spcPts val="600"/>
              </a:spcAft>
              <a:buNone/>
            </a:pPr>
            <a:r>
              <a:rPr lang="en-US" sz="1500" b="1" dirty="0" smtClean="0">
                <a:solidFill>
                  <a:srgbClr val="008CA8"/>
                </a:solidFill>
                <a:ea typeface="Arial" pitchFamily="4" charset="0"/>
                <a:cs typeface="Arial" pitchFamily="4" charset="0"/>
              </a:rPr>
              <a:t>Multiple barriers:</a:t>
            </a:r>
            <a:endParaRPr lang="en-US" sz="1500" b="1" dirty="0">
              <a:solidFill>
                <a:srgbClr val="008CA8"/>
              </a:solidFill>
              <a:ea typeface="Arial" pitchFamily="4" charset="0"/>
              <a:cs typeface="Arial" pitchFamily="4" charset="0"/>
            </a:endParaRPr>
          </a:p>
          <a:p>
            <a:pPr lvl="1">
              <a:spcAft>
                <a:spcPts val="600"/>
              </a:spcAft>
              <a:buFont typeface="Arial"/>
              <a:buChar char="•"/>
            </a:pPr>
            <a:r>
              <a:rPr lang="en-US" sz="1500" dirty="0" smtClean="0"/>
              <a:t>49d gestational limit</a:t>
            </a:r>
          </a:p>
          <a:p>
            <a:pPr lvl="1">
              <a:spcAft>
                <a:spcPts val="600"/>
              </a:spcAft>
              <a:buFont typeface="Arial"/>
              <a:buChar char="•"/>
            </a:pPr>
            <a:r>
              <a:rPr lang="en-US" sz="1500" dirty="0" smtClean="0"/>
              <a:t>Physician </a:t>
            </a:r>
            <a:r>
              <a:rPr lang="en-US" sz="1500" dirty="0"/>
              <a:t>stocking, dispensing</a:t>
            </a:r>
            <a:r>
              <a:rPr lang="en-US" sz="1500" dirty="0" smtClean="0"/>
              <a:t> </a:t>
            </a:r>
          </a:p>
          <a:p>
            <a:pPr lvl="1">
              <a:spcAft>
                <a:spcPts val="600"/>
              </a:spcAft>
              <a:buFont typeface="Arial"/>
              <a:buChar char="•"/>
            </a:pPr>
            <a:r>
              <a:rPr lang="en-US" sz="1500" dirty="0" smtClean="0"/>
              <a:t>Physician consent </a:t>
            </a:r>
            <a:r>
              <a:rPr lang="en-US" sz="1500" dirty="0"/>
              <a:t>and prescription</a:t>
            </a:r>
            <a:endParaRPr lang="en-US" sz="1500" dirty="0" smtClean="0"/>
          </a:p>
          <a:p>
            <a:pPr lvl="1">
              <a:spcAft>
                <a:spcPts val="600"/>
              </a:spcAft>
              <a:buFont typeface="Arial"/>
              <a:buChar char="•"/>
            </a:pPr>
            <a:r>
              <a:rPr lang="en-US" sz="1500" dirty="0" smtClean="0"/>
              <a:t>Mandatory online </a:t>
            </a:r>
            <a:r>
              <a:rPr lang="en-US" sz="1500" dirty="0"/>
              <a:t>training modules</a:t>
            </a:r>
          </a:p>
          <a:p>
            <a:pPr lvl="1">
              <a:spcAft>
                <a:spcPts val="600"/>
              </a:spcAft>
              <a:buFont typeface="Arial"/>
              <a:buChar char="•"/>
            </a:pPr>
            <a:r>
              <a:rPr lang="en-US" sz="1500" i="1" dirty="0"/>
              <a:t>Observed treatment</a:t>
            </a:r>
            <a:r>
              <a:rPr lang="en-US" sz="1500" i="1" dirty="0" smtClean="0"/>
              <a:t> </a:t>
            </a:r>
          </a:p>
          <a:p>
            <a:pPr lvl="1">
              <a:spcAft>
                <a:spcPts val="600"/>
              </a:spcAft>
              <a:buFont typeface="Arial"/>
              <a:buChar char="•"/>
            </a:pPr>
            <a:r>
              <a:rPr lang="en-US" sz="1500" dirty="0"/>
              <a:t>Requirement for ultrasound</a:t>
            </a:r>
            <a:endParaRPr lang="en-US" sz="1500" dirty="0" smtClean="0"/>
          </a:p>
          <a:p>
            <a:pPr lvl="1">
              <a:spcAft>
                <a:spcPts val="600"/>
              </a:spcAft>
              <a:buFont typeface="Arial"/>
              <a:buChar char="•"/>
            </a:pPr>
            <a:r>
              <a:rPr lang="en-US" sz="1500" dirty="0" smtClean="0"/>
              <a:t>Significant cost </a:t>
            </a:r>
            <a:r>
              <a:rPr lang="en-US" sz="1500" dirty="0"/>
              <a:t>to patients</a:t>
            </a:r>
            <a:r>
              <a:rPr lang="en-US" sz="1500" dirty="0" smtClean="0"/>
              <a:t> </a:t>
            </a:r>
          </a:p>
          <a:p>
            <a:pPr>
              <a:buFontTx/>
              <a:buNone/>
            </a:pPr>
            <a:endParaRPr lang="en-US" sz="1500" dirty="0"/>
          </a:p>
        </p:txBody>
      </p:sp>
    </p:spTree>
    <p:extLst>
      <p:ext uri="{BB962C8B-B14F-4D97-AF65-F5344CB8AC3E}">
        <p14:creationId xmlns:p14="http://schemas.microsoft.com/office/powerpoint/2010/main" val="1450214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r>
              <a:rPr lang="en-US" sz="4000" dirty="0" smtClean="0"/>
              <a:t>November 2017: Updates</a:t>
            </a:r>
          </a:p>
        </p:txBody>
      </p:sp>
      <p:sp>
        <p:nvSpPr>
          <p:cNvPr id="31747" name="Content Placeholder 2"/>
          <p:cNvSpPr>
            <a:spLocks noGrp="1"/>
          </p:cNvSpPr>
          <p:nvPr>
            <p:ph idx="1"/>
          </p:nvPr>
        </p:nvSpPr>
        <p:spPr>
          <a:xfrm>
            <a:off x="250825" y="1354932"/>
            <a:ext cx="8642350" cy="3512344"/>
          </a:xfrm>
        </p:spPr>
        <p:txBody>
          <a:bodyPr>
            <a:normAutofit/>
          </a:bodyPr>
          <a:lstStyle/>
          <a:p>
            <a:pPr eaLnBrk="1" hangingPunct="1">
              <a:spcBef>
                <a:spcPts val="1400"/>
              </a:spcBef>
              <a:spcAft>
                <a:spcPts val="600"/>
              </a:spcAft>
              <a:buFontTx/>
              <a:buNone/>
            </a:pPr>
            <a:r>
              <a:rPr lang="en-US" sz="1600" b="1" dirty="0">
                <a:solidFill>
                  <a:srgbClr val="008CA8"/>
                </a:solidFill>
                <a:ea typeface="Arial" pitchFamily="4" charset="0"/>
                <a:cs typeface="Arial" pitchFamily="4" charset="0"/>
              </a:rPr>
              <a:t>Currently:</a:t>
            </a:r>
          </a:p>
          <a:p>
            <a:pPr>
              <a:spcBef>
                <a:spcPts val="1400"/>
              </a:spcBef>
            </a:pPr>
            <a:r>
              <a:rPr lang="en-US" sz="1600" dirty="0"/>
              <a:t>Use up to 63d gestation</a:t>
            </a:r>
          </a:p>
          <a:p>
            <a:pPr>
              <a:spcBef>
                <a:spcPts val="1400"/>
              </a:spcBef>
            </a:pPr>
            <a:r>
              <a:rPr lang="en-US" sz="1600" dirty="0"/>
              <a:t>Pharmacist dispensing</a:t>
            </a:r>
            <a:endParaRPr lang="en-US" sz="1600" dirty="0" smtClean="0"/>
          </a:p>
          <a:p>
            <a:pPr>
              <a:spcBef>
                <a:spcPts val="1400"/>
              </a:spcBef>
            </a:pPr>
            <a:r>
              <a:rPr lang="en-US" sz="1600" i="1" dirty="0" smtClean="0"/>
              <a:t>Health Professional</a:t>
            </a:r>
            <a:r>
              <a:rPr lang="en-US" sz="1600" dirty="0" smtClean="0"/>
              <a:t> </a:t>
            </a:r>
            <a:r>
              <a:rPr lang="en-US" sz="1600" dirty="0"/>
              <a:t>prescribing</a:t>
            </a:r>
          </a:p>
          <a:p>
            <a:pPr>
              <a:spcBef>
                <a:spcPts val="1400"/>
              </a:spcBef>
            </a:pPr>
            <a:r>
              <a:rPr lang="en-US" sz="1600" dirty="0"/>
              <a:t>Training program not mandatory</a:t>
            </a:r>
          </a:p>
          <a:p>
            <a:pPr>
              <a:spcBef>
                <a:spcPts val="1400"/>
              </a:spcBef>
            </a:pPr>
            <a:r>
              <a:rPr lang="en-US" sz="1600" dirty="0"/>
              <a:t>Registration with </a:t>
            </a:r>
            <a:r>
              <a:rPr lang="en-US" sz="1600" dirty="0" err="1"/>
              <a:t>Celopharma</a:t>
            </a:r>
            <a:r>
              <a:rPr lang="en-US" sz="1600" dirty="0"/>
              <a:t> not required</a:t>
            </a:r>
          </a:p>
          <a:p>
            <a:pPr>
              <a:spcBef>
                <a:spcPts val="1400"/>
              </a:spcBef>
            </a:pPr>
            <a:r>
              <a:rPr lang="en-US" sz="1600" dirty="0"/>
              <a:t>Written informed consent not </a:t>
            </a:r>
            <a:r>
              <a:rPr lang="en-US" sz="1600" dirty="0" smtClean="0"/>
              <a:t>required</a:t>
            </a:r>
          </a:p>
          <a:p>
            <a:pPr>
              <a:spcBef>
                <a:spcPts val="1400"/>
              </a:spcBef>
            </a:pPr>
            <a:r>
              <a:rPr lang="en-US" sz="1600" dirty="0" smtClean="0"/>
              <a:t>Ultrasound dating still required</a:t>
            </a:r>
          </a:p>
          <a:p>
            <a:pPr>
              <a:spcBef>
                <a:spcPts val="1400"/>
              </a:spcBef>
            </a:pPr>
            <a:endParaRPr lang="en-US" sz="1600" dirty="0"/>
          </a:p>
        </p:txBody>
      </p:sp>
    </p:spTree>
    <p:extLst>
      <p:ext uri="{BB962C8B-B14F-4D97-AF65-F5344CB8AC3E}">
        <p14:creationId xmlns:p14="http://schemas.microsoft.com/office/powerpoint/2010/main" val="1291401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33400" y="183118"/>
            <a:ext cx="8013700" cy="1004888"/>
          </a:xfrm>
        </p:spPr>
        <p:txBody>
          <a:bodyPr>
            <a:noAutofit/>
          </a:bodyPr>
          <a:lstStyle/>
          <a:p>
            <a:r>
              <a:rPr lang="en-US" sz="4000" dirty="0"/>
              <a:t>Mifepristone/misoprostol regimen:</a:t>
            </a:r>
          </a:p>
        </p:txBody>
      </p:sp>
      <p:sp>
        <p:nvSpPr>
          <p:cNvPr id="34819" name="Content Placeholder 1"/>
          <p:cNvSpPr>
            <a:spLocks noGrp="1"/>
          </p:cNvSpPr>
          <p:nvPr>
            <p:ph idx="1"/>
          </p:nvPr>
        </p:nvSpPr>
        <p:spPr>
          <a:xfrm>
            <a:off x="228600" y="2857500"/>
            <a:ext cx="8642350" cy="2114550"/>
          </a:xfrm>
        </p:spPr>
        <p:txBody>
          <a:bodyPr>
            <a:noAutofit/>
          </a:bodyPr>
          <a:lstStyle/>
          <a:p>
            <a:pPr marL="0" indent="0">
              <a:spcBef>
                <a:spcPts val="800"/>
              </a:spcBef>
              <a:defRPr/>
            </a:pPr>
            <a:endParaRPr lang="en-US" sz="1600" dirty="0" smtClean="0"/>
          </a:p>
          <a:p>
            <a:pPr marL="449263" indent="-449263">
              <a:spcBef>
                <a:spcPts val="800"/>
              </a:spcBef>
              <a:defRPr/>
            </a:pPr>
            <a:r>
              <a:rPr lang="en-US" sz="1600" dirty="0" smtClean="0"/>
              <a:t>Mifepristone 200 mg PO in clinic or at home</a:t>
            </a:r>
          </a:p>
          <a:p>
            <a:pPr marL="449263" indent="-449263">
              <a:spcBef>
                <a:spcPts val="800"/>
              </a:spcBef>
              <a:defRPr/>
            </a:pPr>
            <a:r>
              <a:rPr lang="en-US" sz="1600" dirty="0" smtClean="0"/>
              <a:t>Misoprostol 800 mcg </a:t>
            </a:r>
            <a:r>
              <a:rPr lang="en-US" sz="1600" dirty="0" err="1" smtClean="0"/>
              <a:t>buccal</a:t>
            </a:r>
            <a:r>
              <a:rPr lang="en-US" sz="1600" dirty="0" smtClean="0"/>
              <a:t>* 24-48 hours later</a:t>
            </a:r>
          </a:p>
          <a:p>
            <a:pPr marL="449263" indent="-449263">
              <a:spcBef>
                <a:spcPts val="800"/>
              </a:spcBef>
              <a:defRPr/>
            </a:pPr>
            <a:endParaRPr lang="en-US" sz="1600" dirty="0" smtClean="0"/>
          </a:p>
          <a:p>
            <a:pPr marL="449263" indent="-449263">
              <a:spcBef>
                <a:spcPts val="800"/>
              </a:spcBef>
              <a:buNone/>
              <a:defRPr/>
            </a:pPr>
            <a:r>
              <a:rPr lang="en-US" sz="1600" dirty="0" smtClean="0"/>
              <a:t>*</a:t>
            </a:r>
            <a:r>
              <a:rPr lang="en-US" sz="1600" dirty="0" smtClean="0">
                <a:solidFill>
                  <a:srgbClr val="0194B1"/>
                </a:solidFill>
              </a:rPr>
              <a:t>OFF LABEL:</a:t>
            </a:r>
            <a:r>
              <a:rPr lang="en-US" sz="1600" dirty="0" smtClean="0"/>
              <a:t> vaginal </a:t>
            </a:r>
            <a:r>
              <a:rPr lang="en-US" sz="1600" dirty="0" err="1" smtClean="0"/>
              <a:t>miso</a:t>
            </a:r>
            <a:r>
              <a:rPr lang="en-US" sz="1600" dirty="0" smtClean="0"/>
              <a:t> has similar pharmacokinetics, may have less side effects, can use 6-72 hours after mifepristone</a:t>
            </a:r>
          </a:p>
          <a:p>
            <a:pPr marL="449263" indent="-449263">
              <a:spcBef>
                <a:spcPts val="800"/>
              </a:spcBef>
              <a:buFontTx/>
              <a:buNone/>
              <a:defRPr/>
            </a:pPr>
            <a:endParaRPr lang="en-US" sz="1600" dirty="0" smtClean="0"/>
          </a:p>
          <a:p>
            <a:pPr marL="0" indent="0">
              <a:spcBef>
                <a:spcPts val="800"/>
              </a:spcBef>
              <a:defRPr/>
            </a:pPr>
            <a:endParaRPr lang="en-US" sz="1600" dirty="0" smtClean="0"/>
          </a:p>
          <a:p>
            <a:pPr marL="0" indent="0">
              <a:spcBef>
                <a:spcPts val="800"/>
              </a:spcBef>
              <a:buFontTx/>
              <a:buNone/>
              <a:defRPr/>
            </a:pPr>
            <a:endParaRPr lang="en-CA" sz="1600" dirty="0" smtClean="0"/>
          </a:p>
        </p:txBody>
      </p:sp>
      <p:pic>
        <p:nvPicPr>
          <p:cNvPr id="39940" name="Picture 3" descr="mife boxes.jpg"/>
          <p:cNvPicPr>
            <a:picLocks noChangeAspect="1"/>
          </p:cNvPicPr>
          <p:nvPr/>
        </p:nvPicPr>
        <p:blipFill>
          <a:blip r:embed="rId3"/>
          <a:stretch>
            <a:fillRect/>
          </a:stretch>
        </p:blipFill>
        <p:spPr bwMode="auto">
          <a:xfrm>
            <a:off x="533400" y="1390650"/>
            <a:ext cx="4334934" cy="1828800"/>
          </a:xfrm>
          <a:prstGeom prst="rect">
            <a:avLst/>
          </a:prstGeom>
          <a:noFill/>
          <a:ln w="9525">
            <a:noFill/>
            <a:miter lim="800000"/>
            <a:headEnd/>
            <a:tailEnd/>
          </a:ln>
        </p:spPr>
      </p:pic>
    </p:spTree>
    <p:extLst>
      <p:ext uri="{BB962C8B-B14F-4D97-AF65-F5344CB8AC3E}">
        <p14:creationId xmlns:p14="http://schemas.microsoft.com/office/powerpoint/2010/main" val="3982151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68325" y="183118"/>
            <a:ext cx="7994650" cy="1004888"/>
          </a:xfrm>
        </p:spPr>
        <p:txBody>
          <a:bodyPr>
            <a:noAutofit/>
          </a:bodyPr>
          <a:lstStyle/>
          <a:p>
            <a:r>
              <a:rPr lang="en-US" sz="4000" dirty="0" smtClean="0"/>
              <a:t>Mifegymiso – Pharmacology</a:t>
            </a:r>
            <a:endParaRPr lang="en-US" sz="4000" dirty="0"/>
          </a:p>
        </p:txBody>
      </p:sp>
      <p:sp>
        <p:nvSpPr>
          <p:cNvPr id="33795" name="Content Placeholder 2"/>
          <p:cNvSpPr>
            <a:spLocks noGrp="1"/>
          </p:cNvSpPr>
          <p:nvPr>
            <p:ph idx="1"/>
          </p:nvPr>
        </p:nvSpPr>
        <p:spPr>
          <a:xfrm>
            <a:off x="250825" y="1373982"/>
            <a:ext cx="8642350" cy="3512344"/>
          </a:xfrm>
        </p:spPr>
        <p:txBody>
          <a:bodyPr>
            <a:normAutofit fontScale="92500" lnSpcReduction="20000"/>
          </a:bodyPr>
          <a:lstStyle/>
          <a:p>
            <a:pPr eaLnBrk="1" hangingPunct="1">
              <a:buFontTx/>
              <a:buNone/>
            </a:pPr>
            <a:r>
              <a:rPr lang="en-US" b="1" dirty="0">
                <a:solidFill>
                  <a:srgbClr val="008CA8"/>
                </a:solidFill>
                <a:ea typeface="Arial" pitchFamily="4" charset="0"/>
                <a:cs typeface="Arial" pitchFamily="4" charset="0"/>
              </a:rPr>
              <a:t>Mifepristone</a:t>
            </a:r>
            <a:endParaRPr lang="en-US" dirty="0"/>
          </a:p>
          <a:p>
            <a:pPr lvl="1"/>
            <a:r>
              <a:rPr lang="en-US" dirty="0" smtClean="0"/>
              <a:t>Competitive </a:t>
            </a:r>
            <a:r>
              <a:rPr lang="en-US" dirty="0"/>
              <a:t>progesterone receptor antagonist</a:t>
            </a:r>
          </a:p>
          <a:p>
            <a:pPr lvl="1"/>
            <a:r>
              <a:rPr lang="en-US" dirty="0"/>
              <a:t>endometrial </a:t>
            </a:r>
            <a:r>
              <a:rPr lang="en-US" dirty="0" err="1"/>
              <a:t>decidual</a:t>
            </a:r>
            <a:r>
              <a:rPr lang="en-US" dirty="0"/>
              <a:t> degeneration, cervical softening and dilatation</a:t>
            </a:r>
          </a:p>
          <a:p>
            <a:pPr lvl="1"/>
            <a:r>
              <a:rPr lang="en-US" dirty="0"/>
              <a:t>Increase in sensitivity of uterus to prostaglandins</a:t>
            </a:r>
          </a:p>
          <a:p>
            <a:pPr lvl="1"/>
            <a:r>
              <a:rPr lang="en-US" dirty="0"/>
              <a:t>Rapidly absorbed, half-life</a:t>
            </a:r>
            <a:r>
              <a:rPr lang="en-US" dirty="0" smtClean="0"/>
              <a:t> 37 then 18 </a:t>
            </a:r>
            <a:r>
              <a:rPr lang="en-US" dirty="0"/>
              <a:t>hours</a:t>
            </a:r>
            <a:endParaRPr lang="en-US" b="1" dirty="0">
              <a:solidFill>
                <a:srgbClr val="008CA8"/>
              </a:solidFill>
              <a:ea typeface="Arial" pitchFamily="4" charset="0"/>
              <a:cs typeface="Arial" pitchFamily="4" charset="0"/>
            </a:endParaRPr>
          </a:p>
          <a:p>
            <a:pPr eaLnBrk="1" hangingPunct="1">
              <a:buFontTx/>
              <a:buNone/>
            </a:pPr>
            <a:r>
              <a:rPr lang="en-US" b="1" dirty="0">
                <a:solidFill>
                  <a:srgbClr val="008CA8"/>
                </a:solidFill>
                <a:ea typeface="Arial" pitchFamily="4" charset="0"/>
                <a:cs typeface="Arial" pitchFamily="4" charset="0"/>
              </a:rPr>
              <a:t>Misoprostol</a:t>
            </a:r>
          </a:p>
          <a:p>
            <a:pPr lvl="1"/>
            <a:r>
              <a:rPr lang="en-US" dirty="0"/>
              <a:t>Prostaglandin analogue, binds to </a:t>
            </a:r>
            <a:r>
              <a:rPr lang="en-US" dirty="0" err="1"/>
              <a:t>myometrial</a:t>
            </a:r>
            <a:r>
              <a:rPr lang="en-US" dirty="0"/>
              <a:t> cells and causes uterine contractions, ripens/dilates cervix</a:t>
            </a:r>
          </a:p>
          <a:p>
            <a:pPr lvl="1"/>
            <a:r>
              <a:rPr lang="en-US" dirty="0"/>
              <a:t>Peak levels in 80 </a:t>
            </a:r>
            <a:r>
              <a:rPr lang="en-US" dirty="0" err="1"/>
              <a:t>mins</a:t>
            </a:r>
            <a:r>
              <a:rPr lang="en-US" dirty="0"/>
              <a:t>, half life</a:t>
            </a:r>
            <a:r>
              <a:rPr lang="en-US" dirty="0" smtClean="0"/>
              <a:t> 20-40 </a:t>
            </a:r>
            <a:r>
              <a:rPr lang="en-US" dirty="0" err="1"/>
              <a:t>mins</a:t>
            </a:r>
            <a:r>
              <a:rPr lang="en-US" dirty="0" smtClean="0"/>
              <a:t> </a:t>
            </a:r>
          </a:p>
          <a:p>
            <a:pPr lvl="1"/>
            <a:r>
              <a:rPr lang="en-US" dirty="0" smtClean="0">
                <a:ea typeface="Arial" pitchFamily="4" charset="0"/>
                <a:cs typeface="Arial" pitchFamily="4" charset="0"/>
              </a:rPr>
              <a:t>Peak uterine activity after 4 hours</a:t>
            </a:r>
          </a:p>
          <a:p>
            <a:pPr>
              <a:buFontTx/>
              <a:buNone/>
            </a:pPr>
            <a:endParaRPr lang="en-US" dirty="0"/>
          </a:p>
        </p:txBody>
      </p:sp>
    </p:spTree>
    <p:extLst>
      <p:ext uri="{BB962C8B-B14F-4D97-AF65-F5344CB8AC3E}">
        <p14:creationId xmlns:p14="http://schemas.microsoft.com/office/powerpoint/2010/main" val="127462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23913" y="183118"/>
            <a:ext cx="7345362" cy="1004888"/>
          </a:xfrm>
        </p:spPr>
        <p:txBody>
          <a:bodyPr>
            <a:normAutofit/>
          </a:bodyPr>
          <a:lstStyle/>
          <a:p>
            <a:r>
              <a:rPr lang="en-US" sz="4000" dirty="0"/>
              <a:t>Absolute Contraindications:</a:t>
            </a:r>
          </a:p>
        </p:txBody>
      </p:sp>
      <p:sp>
        <p:nvSpPr>
          <p:cNvPr id="35843" name="Content Placeholder 2"/>
          <p:cNvSpPr>
            <a:spLocks noGrp="1"/>
          </p:cNvSpPr>
          <p:nvPr>
            <p:ph idx="1"/>
          </p:nvPr>
        </p:nvSpPr>
        <p:spPr>
          <a:xfrm>
            <a:off x="228600" y="1428750"/>
            <a:ext cx="8642350" cy="3512344"/>
          </a:xfrm>
        </p:spPr>
        <p:txBody>
          <a:bodyPr>
            <a:noAutofit/>
          </a:bodyPr>
          <a:lstStyle/>
          <a:p>
            <a:pPr>
              <a:spcBef>
                <a:spcPts val="800"/>
              </a:spcBef>
              <a:spcAft>
                <a:spcPts val="600"/>
              </a:spcAft>
            </a:pPr>
            <a:r>
              <a:rPr lang="en-US" sz="2000" dirty="0"/>
              <a:t>Known ectopic pregnancy</a:t>
            </a:r>
            <a:endParaRPr lang="en-US" sz="2000" dirty="0" smtClean="0"/>
          </a:p>
          <a:p>
            <a:pPr>
              <a:spcBef>
                <a:spcPts val="800"/>
              </a:spcBef>
              <a:spcAft>
                <a:spcPts val="600"/>
              </a:spcAft>
            </a:pPr>
            <a:r>
              <a:rPr lang="en-US" sz="2000" dirty="0" smtClean="0"/>
              <a:t>Uncontrolled asthma</a:t>
            </a:r>
          </a:p>
          <a:p>
            <a:pPr>
              <a:spcBef>
                <a:spcPts val="800"/>
              </a:spcBef>
              <a:spcAft>
                <a:spcPts val="600"/>
              </a:spcAft>
            </a:pPr>
            <a:r>
              <a:rPr lang="en-US" sz="2000" dirty="0" smtClean="0"/>
              <a:t>Chronic </a:t>
            </a:r>
            <a:r>
              <a:rPr lang="en-US" sz="2000" dirty="0"/>
              <a:t>adrenal </a:t>
            </a:r>
            <a:r>
              <a:rPr lang="en-US" sz="2000" dirty="0" smtClean="0"/>
              <a:t>failure</a:t>
            </a:r>
          </a:p>
          <a:p>
            <a:pPr>
              <a:spcBef>
                <a:spcPts val="800"/>
              </a:spcBef>
              <a:spcAft>
                <a:spcPts val="600"/>
              </a:spcAft>
            </a:pPr>
            <a:r>
              <a:rPr lang="en-US" sz="2000" dirty="0" smtClean="0"/>
              <a:t>Inherited </a:t>
            </a:r>
            <a:r>
              <a:rPr lang="en-US" sz="2000" dirty="0" err="1" smtClean="0"/>
              <a:t>porphyrias</a:t>
            </a:r>
            <a:endParaRPr lang="en-US" sz="2000" dirty="0" smtClean="0"/>
          </a:p>
          <a:p>
            <a:pPr>
              <a:spcBef>
                <a:spcPts val="800"/>
              </a:spcBef>
              <a:spcAft>
                <a:spcPts val="600"/>
              </a:spcAft>
            </a:pPr>
            <a:r>
              <a:rPr lang="en-US" sz="2000" dirty="0" smtClean="0"/>
              <a:t>Hemorrhagic </a:t>
            </a:r>
            <a:r>
              <a:rPr lang="en-US" sz="2000" dirty="0" err="1" smtClean="0"/>
              <a:t>d/o</a:t>
            </a:r>
            <a:r>
              <a:rPr lang="en-US" sz="2000" dirty="0" smtClean="0"/>
              <a:t> or anticoagulants (</a:t>
            </a:r>
            <a:r>
              <a:rPr lang="en-US" sz="2000" dirty="0" err="1" smtClean="0"/>
              <a:t>Hb</a:t>
            </a:r>
            <a:r>
              <a:rPr lang="en-US" sz="2000" dirty="0" smtClean="0"/>
              <a:t>&lt;95)</a:t>
            </a:r>
          </a:p>
          <a:p>
            <a:pPr>
              <a:spcBef>
                <a:spcPts val="800"/>
              </a:spcBef>
              <a:spcAft>
                <a:spcPts val="600"/>
              </a:spcAft>
            </a:pPr>
            <a:r>
              <a:rPr lang="en-US" sz="2000" dirty="0"/>
              <a:t>Known hypersensitivity to</a:t>
            </a:r>
            <a:r>
              <a:rPr lang="en-US" sz="2000" dirty="0" smtClean="0"/>
              <a:t> ingredients</a:t>
            </a:r>
          </a:p>
          <a:p>
            <a:pPr>
              <a:spcBef>
                <a:spcPts val="800"/>
              </a:spcBef>
              <a:spcAft>
                <a:spcPts val="600"/>
              </a:spcAft>
            </a:pPr>
            <a:r>
              <a:rPr lang="en-US" sz="2000" dirty="0"/>
              <a:t>Ambivalence about </a:t>
            </a:r>
            <a:r>
              <a:rPr lang="en-US" sz="2000" dirty="0" smtClean="0"/>
              <a:t>abortion</a:t>
            </a:r>
          </a:p>
          <a:p>
            <a:pPr>
              <a:spcBef>
                <a:spcPts val="800"/>
              </a:spcBef>
              <a:spcAft>
                <a:spcPts val="600"/>
              </a:spcAft>
              <a:buNone/>
            </a:pPr>
            <a:endParaRPr lang="en-US" sz="2000" dirty="0"/>
          </a:p>
        </p:txBody>
      </p:sp>
    </p:spTree>
    <p:extLst>
      <p:ext uri="{BB962C8B-B14F-4D97-AF65-F5344CB8AC3E}">
        <p14:creationId xmlns:p14="http://schemas.microsoft.com/office/powerpoint/2010/main" val="2660320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en-US" sz="4000"/>
              <a:t>Relative contraindications:</a:t>
            </a:r>
          </a:p>
        </p:txBody>
      </p:sp>
      <p:sp>
        <p:nvSpPr>
          <p:cNvPr id="36867" name="Content Placeholder 1"/>
          <p:cNvSpPr>
            <a:spLocks noGrp="1"/>
          </p:cNvSpPr>
          <p:nvPr>
            <p:ph idx="1"/>
          </p:nvPr>
        </p:nvSpPr>
        <p:spPr>
          <a:xfrm>
            <a:off x="228600" y="1543050"/>
            <a:ext cx="8642350" cy="3512344"/>
          </a:xfrm>
        </p:spPr>
        <p:txBody>
          <a:bodyPr>
            <a:normAutofit/>
          </a:bodyPr>
          <a:lstStyle/>
          <a:p>
            <a:pPr>
              <a:spcAft>
                <a:spcPts val="1200"/>
              </a:spcAft>
            </a:pPr>
            <a:r>
              <a:rPr lang="en-US" dirty="0" smtClean="0"/>
              <a:t>Gestational age unconfirmed by ultrasound</a:t>
            </a:r>
          </a:p>
          <a:p>
            <a:pPr>
              <a:spcAft>
                <a:spcPts val="1200"/>
              </a:spcAft>
            </a:pPr>
            <a:r>
              <a:rPr lang="en-US" dirty="0" smtClean="0"/>
              <a:t>Concurrent </a:t>
            </a:r>
            <a:r>
              <a:rPr lang="en-US" dirty="0"/>
              <a:t>long term corticosteroid therapy: effectiveness may be reduced for 3-4 days after taking </a:t>
            </a:r>
            <a:r>
              <a:rPr lang="en-US" dirty="0" smtClean="0"/>
              <a:t>mifepristone</a:t>
            </a:r>
          </a:p>
          <a:p>
            <a:pPr>
              <a:spcAft>
                <a:spcPts val="1200"/>
              </a:spcAft>
            </a:pPr>
            <a:r>
              <a:rPr lang="en-US" dirty="0" smtClean="0"/>
              <a:t>IUD in place</a:t>
            </a:r>
          </a:p>
          <a:p>
            <a:pPr>
              <a:spcAft>
                <a:spcPts val="600"/>
              </a:spcAft>
            </a:pPr>
            <a:endParaRPr lang="en-US" dirty="0" smtClean="0"/>
          </a:p>
          <a:p>
            <a:pPr>
              <a:spcAft>
                <a:spcPts val="600"/>
              </a:spcAft>
            </a:pPr>
            <a:endParaRPr lang="en-US" dirty="0"/>
          </a:p>
          <a:p>
            <a:pPr>
              <a:spcAft>
                <a:spcPts val="600"/>
              </a:spcAft>
              <a:buFontTx/>
              <a:buNone/>
            </a:pPr>
            <a:endParaRPr lang="en-CA" dirty="0"/>
          </a:p>
        </p:txBody>
      </p:sp>
    </p:spTree>
    <p:extLst>
      <p:ext uri="{BB962C8B-B14F-4D97-AF65-F5344CB8AC3E}">
        <p14:creationId xmlns:p14="http://schemas.microsoft.com/office/powerpoint/2010/main" val="3583690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normAutofit/>
          </a:bodyPr>
          <a:lstStyle/>
          <a:p>
            <a:r>
              <a:rPr lang="en-US" sz="4000" dirty="0" smtClean="0"/>
              <a:t>Disclosure &amp; Affiliations</a:t>
            </a:r>
          </a:p>
        </p:txBody>
      </p:sp>
      <p:sp>
        <p:nvSpPr>
          <p:cNvPr id="17411" name="Content Placeholder 5"/>
          <p:cNvSpPr>
            <a:spLocks noGrp="1"/>
          </p:cNvSpPr>
          <p:nvPr>
            <p:ph idx="1"/>
          </p:nvPr>
        </p:nvSpPr>
        <p:spPr/>
        <p:txBody>
          <a:bodyPr>
            <a:normAutofit/>
          </a:bodyPr>
          <a:lstStyle/>
          <a:p>
            <a:pPr>
              <a:buNone/>
            </a:pPr>
            <a:r>
              <a:rPr lang="en-US" dirty="0" smtClean="0"/>
              <a:t>Relationship with Commercial Interests: none</a:t>
            </a:r>
          </a:p>
          <a:p>
            <a:pPr>
              <a:buNone/>
            </a:pPr>
            <a:r>
              <a:rPr lang="en-US" b="1" dirty="0" smtClean="0"/>
              <a:t>Melanie Spence</a:t>
            </a:r>
            <a:r>
              <a:rPr lang="en-US" dirty="0" smtClean="0"/>
              <a:t> </a:t>
            </a:r>
            <a:r>
              <a:rPr lang="mr-IN" dirty="0" smtClean="0"/>
              <a:t>–</a:t>
            </a:r>
            <a:r>
              <a:rPr lang="en-US" dirty="0" smtClean="0"/>
              <a:t> </a:t>
            </a:r>
            <a:r>
              <a:rPr lang="en-US" sz="2000" dirty="0" smtClean="0"/>
              <a:t>RN currently at CHC, formerly at 				the Bay Centre for Birth Control</a:t>
            </a:r>
          </a:p>
          <a:p>
            <a:pPr>
              <a:buNone/>
            </a:pPr>
            <a:r>
              <a:rPr lang="en-US" b="1" dirty="0" smtClean="0"/>
              <a:t>Sarah Warden</a:t>
            </a:r>
            <a:r>
              <a:rPr lang="en-US" dirty="0" smtClean="0"/>
              <a:t> </a:t>
            </a:r>
            <a:r>
              <a:rPr lang="mr-IN" dirty="0" smtClean="0"/>
              <a:t>–</a:t>
            </a:r>
            <a:r>
              <a:rPr lang="en-US" dirty="0" smtClean="0"/>
              <a:t> </a:t>
            </a:r>
            <a:r>
              <a:rPr lang="en-US" sz="2000" dirty="0" smtClean="0"/>
              <a:t>Lead Physician, Mifepristone Program, 			Bay Centre for Birth Control, 				Women’s College Hospital</a:t>
            </a:r>
          </a:p>
          <a:p>
            <a:pPr>
              <a:buNone/>
            </a:pPr>
            <a:endParaRPr lang="en-US" dirty="0" smtClean="0"/>
          </a:p>
        </p:txBody>
      </p:sp>
    </p:spTree>
    <p:extLst>
      <p:ext uri="{BB962C8B-B14F-4D97-AF65-F5344CB8AC3E}">
        <p14:creationId xmlns:p14="http://schemas.microsoft.com/office/powerpoint/2010/main" val="870260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5799" y="183118"/>
            <a:ext cx="6276975" cy="1004888"/>
          </a:xfrm>
        </p:spPr>
        <p:txBody>
          <a:bodyPr>
            <a:normAutofit/>
          </a:bodyPr>
          <a:lstStyle/>
          <a:p>
            <a:r>
              <a:rPr lang="en-US" sz="4000" dirty="0" smtClean="0"/>
              <a:t>Breastfeeding</a:t>
            </a:r>
          </a:p>
        </p:txBody>
      </p:sp>
      <p:sp>
        <p:nvSpPr>
          <p:cNvPr id="43011" name="Content Placeholder 1"/>
          <p:cNvSpPr>
            <a:spLocks noGrp="1"/>
          </p:cNvSpPr>
          <p:nvPr>
            <p:ph idx="1"/>
          </p:nvPr>
        </p:nvSpPr>
        <p:spPr>
          <a:xfrm>
            <a:off x="900113" y="1419225"/>
            <a:ext cx="7345363" cy="3215641"/>
          </a:xfrm>
        </p:spPr>
        <p:txBody>
          <a:bodyPr>
            <a:normAutofit fontScale="85000" lnSpcReduction="20000"/>
          </a:bodyPr>
          <a:lstStyle/>
          <a:p>
            <a:pPr marL="0" indent="0">
              <a:buFontTx/>
              <a:buNone/>
              <a:defRPr/>
            </a:pPr>
            <a:r>
              <a:rPr lang="en-US" sz="2800" b="1" dirty="0" smtClean="0">
                <a:solidFill>
                  <a:srgbClr val="008CA8"/>
                </a:solidFill>
                <a:ea typeface="Arial" pitchFamily="-108" charset="0"/>
                <a:cs typeface="Arial" pitchFamily="-108" charset="0"/>
              </a:rPr>
              <a:t>Breastfeeding is SAFE</a:t>
            </a:r>
          </a:p>
          <a:p>
            <a:pPr marL="355600" indent="-355600">
              <a:defRPr/>
            </a:pPr>
            <a:r>
              <a:rPr lang="en-US" b="1" dirty="0" smtClean="0">
                <a:solidFill>
                  <a:srgbClr val="207A9A"/>
                </a:solidFill>
              </a:rPr>
              <a:t>Mifepristone:</a:t>
            </a:r>
            <a:r>
              <a:rPr lang="en-US" dirty="0" smtClean="0"/>
              <a:t> Relative Infant Dose (RID) is 1.5%</a:t>
            </a:r>
          </a:p>
          <a:p>
            <a:pPr marL="2159000" lvl="5" indent="-368300">
              <a:defRPr/>
            </a:pPr>
            <a:r>
              <a:rPr lang="en-US" sz="1882" dirty="0" smtClean="0"/>
              <a:t>No known adverse effects</a:t>
            </a:r>
          </a:p>
          <a:p>
            <a:pPr marL="2527300" lvl="5" indent="-355600">
              <a:defRPr/>
            </a:pPr>
            <a:endParaRPr lang="en-US" dirty="0" smtClean="0"/>
          </a:p>
          <a:p>
            <a:pPr marL="355600" indent="-355600">
              <a:defRPr/>
            </a:pPr>
            <a:r>
              <a:rPr lang="en-US" b="1" dirty="0" smtClean="0">
                <a:solidFill>
                  <a:srgbClr val="207A9A"/>
                </a:solidFill>
              </a:rPr>
              <a:t>Misoprostol:</a:t>
            </a:r>
            <a:r>
              <a:rPr lang="en-US" dirty="0" smtClean="0"/>
              <a:t> theoretical risk of diarrhea in feeding infant </a:t>
            </a:r>
          </a:p>
          <a:p>
            <a:pPr marL="2187575" lvl="8" indent="-396875">
              <a:defRPr/>
            </a:pPr>
            <a:r>
              <a:rPr lang="en-US" sz="1882" dirty="0" smtClean="0"/>
              <a:t>No reported cases of any adverse events in millions of women around the world</a:t>
            </a:r>
          </a:p>
          <a:p>
            <a:pPr marL="355600" indent="-355600">
              <a:defRPr/>
            </a:pPr>
            <a:r>
              <a:rPr lang="en-US" dirty="0" smtClean="0">
                <a:solidFill>
                  <a:srgbClr val="207A9A"/>
                </a:solidFill>
              </a:rPr>
              <a:t>National Abortion Federation</a:t>
            </a:r>
            <a:r>
              <a:rPr lang="en-US" dirty="0" smtClean="0"/>
              <a:t> guidelines recommend that breastfeeding continues uninterrupted</a:t>
            </a:r>
          </a:p>
          <a:p>
            <a:pPr marL="355600" indent="-355600">
              <a:buFontTx/>
              <a:buNone/>
              <a:defRPr/>
            </a:pPr>
            <a:endParaRPr lang="en-US" dirty="0" smtClean="0"/>
          </a:p>
          <a:p>
            <a:pPr marL="0" indent="0">
              <a:defRPr/>
            </a:pPr>
            <a:endParaRPr lang="en-US" dirty="0"/>
          </a:p>
          <a:p>
            <a:pPr marL="0" indent="0">
              <a:buFontTx/>
              <a:buNone/>
              <a:defRPr/>
            </a:pPr>
            <a:endParaRPr lang="en-CA" dirty="0"/>
          </a:p>
        </p:txBody>
      </p:sp>
    </p:spTree>
    <p:extLst>
      <p:ext uri="{BB962C8B-B14F-4D97-AF65-F5344CB8AC3E}">
        <p14:creationId xmlns:p14="http://schemas.microsoft.com/office/powerpoint/2010/main" val="3934122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6713" y="183118"/>
            <a:ext cx="7345362" cy="1004888"/>
          </a:xfrm>
        </p:spPr>
        <p:txBody>
          <a:bodyPr>
            <a:normAutofit/>
          </a:bodyPr>
          <a:lstStyle/>
          <a:p>
            <a:r>
              <a:rPr lang="en-US" sz="4000" dirty="0" smtClean="0"/>
              <a:t>Common Side Effects</a:t>
            </a:r>
            <a:endParaRPr lang="en-US" sz="4000" dirty="0"/>
          </a:p>
        </p:txBody>
      </p:sp>
      <p:sp>
        <p:nvSpPr>
          <p:cNvPr id="5" name="Content Placeholder 4"/>
          <p:cNvSpPr>
            <a:spLocks noGrp="1"/>
          </p:cNvSpPr>
          <p:nvPr>
            <p:ph idx="1"/>
          </p:nvPr>
        </p:nvSpPr>
        <p:spPr>
          <a:xfrm>
            <a:off x="228600" y="1428750"/>
            <a:ext cx="8640960" cy="3512418"/>
          </a:xfrm>
        </p:spPr>
        <p:txBody>
          <a:bodyPr>
            <a:noAutofit/>
          </a:bodyPr>
          <a:lstStyle/>
          <a:p>
            <a:r>
              <a:rPr lang="en-US" sz="2000" b="1" dirty="0" smtClean="0">
                <a:solidFill>
                  <a:srgbClr val="0194B1"/>
                </a:solidFill>
              </a:rPr>
              <a:t>Mifepristone:</a:t>
            </a:r>
          </a:p>
          <a:p>
            <a:pPr lvl="1"/>
            <a:r>
              <a:rPr lang="en-US" sz="2000" dirty="0" smtClean="0"/>
              <a:t>no side effects or nausea only, occasionally cramping/spotting (5%)</a:t>
            </a:r>
          </a:p>
          <a:p>
            <a:r>
              <a:rPr lang="en-US" sz="2000" b="1" dirty="0" smtClean="0">
                <a:solidFill>
                  <a:srgbClr val="0194B1"/>
                </a:solidFill>
              </a:rPr>
              <a:t>Misoprostol:</a:t>
            </a:r>
            <a:r>
              <a:rPr lang="en-US" sz="2000" dirty="0" smtClean="0"/>
              <a:t>	</a:t>
            </a:r>
          </a:p>
          <a:p>
            <a:pPr lvl="1">
              <a:buNone/>
            </a:pPr>
            <a:r>
              <a:rPr lang="en-US" sz="2000" dirty="0" smtClean="0"/>
              <a:t>Common: 	cramping – may be strong </a:t>
            </a:r>
            <a:r>
              <a:rPr lang="en-US" sz="1800" dirty="0" smtClean="0"/>
              <a:t>(7-10/10)</a:t>
            </a:r>
          </a:p>
          <a:p>
            <a:pPr lvl="1">
              <a:buNone/>
            </a:pPr>
            <a:r>
              <a:rPr lang="en-US" sz="2000" dirty="0" smtClean="0"/>
              <a:t>			bleeding – clots sized dime - lemon</a:t>
            </a:r>
          </a:p>
          <a:p>
            <a:pPr lvl="1">
              <a:buNone/>
            </a:pPr>
            <a:r>
              <a:rPr lang="en-US" sz="2000" dirty="0" smtClean="0"/>
              <a:t>			diarrhea </a:t>
            </a:r>
            <a:r>
              <a:rPr lang="en-US" sz="1800" dirty="0" smtClean="0"/>
              <a:t>(~50%)</a:t>
            </a:r>
          </a:p>
          <a:p>
            <a:pPr lvl="1">
              <a:buNone/>
            </a:pPr>
            <a:r>
              <a:rPr lang="en-US" sz="2000" dirty="0" smtClean="0"/>
              <a:t>			fever/chills </a:t>
            </a:r>
            <a:r>
              <a:rPr lang="en-US" sz="1800" dirty="0" smtClean="0"/>
              <a:t>(~50%)</a:t>
            </a:r>
          </a:p>
          <a:p>
            <a:pPr lvl="1">
              <a:buNone/>
            </a:pPr>
            <a:r>
              <a:rPr lang="en-US" sz="2000" dirty="0" smtClean="0"/>
              <a:t>			nausea/vomiting </a:t>
            </a:r>
            <a:r>
              <a:rPr lang="en-US" sz="1800" dirty="0" smtClean="0"/>
              <a:t>(~30%)</a:t>
            </a:r>
          </a:p>
          <a:p>
            <a:pPr lvl="1">
              <a:buNone/>
            </a:pPr>
            <a:r>
              <a:rPr lang="en-US" sz="2000" dirty="0" smtClean="0"/>
              <a:t>		</a:t>
            </a:r>
          </a:p>
        </p:txBody>
      </p:sp>
    </p:spTree>
    <p:extLst>
      <p:ext uri="{BB962C8B-B14F-4D97-AF65-F5344CB8AC3E}">
        <p14:creationId xmlns:p14="http://schemas.microsoft.com/office/powerpoint/2010/main" val="592433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30213" y="183118"/>
            <a:ext cx="7345362" cy="1004888"/>
          </a:xfrm>
        </p:spPr>
        <p:txBody>
          <a:bodyPr>
            <a:normAutofit/>
          </a:bodyPr>
          <a:lstStyle/>
          <a:p>
            <a:r>
              <a:rPr lang="en-US" sz="4000" dirty="0"/>
              <a:t>Patient </a:t>
            </a:r>
            <a:r>
              <a:rPr lang="en-US" sz="4000" dirty="0" smtClean="0"/>
              <a:t>experience</a:t>
            </a:r>
            <a:endParaRPr lang="en-US" sz="4000" dirty="0"/>
          </a:p>
        </p:txBody>
      </p:sp>
      <p:sp>
        <p:nvSpPr>
          <p:cNvPr id="35843" name="Content Placeholder 1"/>
          <p:cNvSpPr>
            <a:spLocks noGrp="1"/>
          </p:cNvSpPr>
          <p:nvPr>
            <p:ph idx="1"/>
          </p:nvPr>
        </p:nvSpPr>
        <p:spPr>
          <a:xfrm>
            <a:off x="481013" y="1330881"/>
            <a:ext cx="7913687" cy="3361135"/>
          </a:xfrm>
        </p:spPr>
        <p:txBody>
          <a:bodyPr>
            <a:noAutofit/>
          </a:bodyPr>
          <a:lstStyle/>
          <a:p>
            <a:pPr marL="619125" indent="-433388">
              <a:spcBef>
                <a:spcPts val="200"/>
              </a:spcBef>
              <a:spcAft>
                <a:spcPts val="800"/>
              </a:spcAft>
              <a:defRPr/>
            </a:pPr>
            <a:r>
              <a:rPr lang="en-US" sz="2000" dirty="0" smtClean="0"/>
              <a:t>Heavy cramping and bleeding</a:t>
            </a:r>
          </a:p>
          <a:p>
            <a:pPr marL="619125" indent="-433388">
              <a:spcBef>
                <a:spcPts val="200"/>
              </a:spcBef>
              <a:spcAft>
                <a:spcPts val="800"/>
              </a:spcAft>
              <a:defRPr/>
            </a:pPr>
            <a:r>
              <a:rPr lang="en-US" sz="2000" dirty="0" smtClean="0"/>
              <a:t>Clots and possible tissue</a:t>
            </a:r>
          </a:p>
          <a:p>
            <a:pPr marL="619125" indent="-433388">
              <a:spcBef>
                <a:spcPts val="200"/>
              </a:spcBef>
              <a:spcAft>
                <a:spcPts val="800"/>
              </a:spcAft>
              <a:defRPr/>
            </a:pPr>
            <a:r>
              <a:rPr lang="en-US" sz="2000" dirty="0" smtClean="0"/>
              <a:t>Most will pass pregnancy within 6 hours after taking misoprostol, 90% within 24h</a:t>
            </a:r>
          </a:p>
          <a:p>
            <a:pPr marL="619125" indent="-433388">
              <a:spcBef>
                <a:spcPts val="200"/>
              </a:spcBef>
              <a:spcAft>
                <a:spcPts val="800"/>
              </a:spcAft>
              <a:defRPr/>
            </a:pPr>
            <a:r>
              <a:rPr lang="en-US" sz="2000" dirty="0" smtClean="0"/>
              <a:t>Average 9-16 days of bleeding</a:t>
            </a:r>
          </a:p>
          <a:p>
            <a:pPr marL="619125" indent="-433388">
              <a:spcBef>
                <a:spcPts val="200"/>
              </a:spcBef>
              <a:spcAft>
                <a:spcPts val="800"/>
              </a:spcAft>
              <a:defRPr/>
            </a:pPr>
            <a:r>
              <a:rPr lang="en-US" sz="2000" dirty="0" smtClean="0"/>
              <a:t>Recommend patients take off work/dependent care the day of misoprostol, possibly next day</a:t>
            </a:r>
            <a:endParaRPr lang="en-US" sz="2000" dirty="0" smtClean="0">
              <a:solidFill>
                <a:srgbClr val="FFFF00"/>
              </a:solidFill>
            </a:endParaRPr>
          </a:p>
          <a:p>
            <a:pPr marL="619125" indent="-433388">
              <a:spcBef>
                <a:spcPts val="200"/>
              </a:spcBef>
              <a:spcAft>
                <a:spcPts val="800"/>
              </a:spcAft>
              <a:defRPr/>
            </a:pPr>
            <a:r>
              <a:rPr lang="en-US" sz="2000" dirty="0" smtClean="0"/>
              <a:t>8% of patients bleed for &gt;30d, including delayed heavy bleeds</a:t>
            </a:r>
          </a:p>
        </p:txBody>
      </p:sp>
    </p:spTree>
    <p:extLst>
      <p:ext uri="{BB962C8B-B14F-4D97-AF65-F5344CB8AC3E}">
        <p14:creationId xmlns:p14="http://schemas.microsoft.com/office/powerpoint/2010/main" val="35333917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8740" y="183118"/>
            <a:ext cx="7856735" cy="1004888"/>
          </a:xfrm>
        </p:spPr>
        <p:txBody>
          <a:bodyPr>
            <a:normAutofit fontScale="90000"/>
          </a:bodyPr>
          <a:lstStyle/>
          <a:p>
            <a:r>
              <a:rPr lang="en-US" dirty="0" smtClean="0"/>
              <a:t> </a:t>
            </a:r>
            <a:r>
              <a:rPr lang="en-US" sz="4200" dirty="0" smtClean="0"/>
              <a:t>Sample timeline after misoprostol</a:t>
            </a:r>
            <a:endParaRPr lang="en-US" sz="4200" dirty="0"/>
          </a:p>
        </p:txBody>
      </p:sp>
      <p:sp>
        <p:nvSpPr>
          <p:cNvPr id="5" name="Content Placeholder 4"/>
          <p:cNvSpPr>
            <a:spLocks noGrp="1"/>
          </p:cNvSpPr>
          <p:nvPr>
            <p:ph idx="1"/>
          </p:nvPr>
        </p:nvSpPr>
        <p:spPr>
          <a:xfrm>
            <a:off x="388740" y="1419225"/>
            <a:ext cx="8640960" cy="3512418"/>
          </a:xfrm>
        </p:spPr>
        <p:txBody>
          <a:bodyPr>
            <a:normAutofit/>
          </a:bodyPr>
          <a:lstStyle/>
          <a:p>
            <a:pPr>
              <a:spcAft>
                <a:spcPts val="600"/>
              </a:spcAft>
            </a:pPr>
            <a:r>
              <a:rPr lang="en-US" b="1" dirty="0" smtClean="0">
                <a:solidFill>
                  <a:srgbClr val="0194B1"/>
                </a:solidFill>
              </a:rPr>
              <a:t>Hour 0:</a:t>
            </a:r>
            <a:r>
              <a:rPr lang="en-US" dirty="0" smtClean="0"/>
              <a:t> take misoprostol</a:t>
            </a:r>
          </a:p>
          <a:p>
            <a:pPr>
              <a:spcAft>
                <a:spcPts val="600"/>
              </a:spcAft>
            </a:pPr>
            <a:r>
              <a:rPr lang="en-US" b="1" dirty="0" smtClean="0">
                <a:solidFill>
                  <a:srgbClr val="0194B1"/>
                </a:solidFill>
              </a:rPr>
              <a:t>Hour 2:</a:t>
            </a:r>
            <a:r>
              <a:rPr lang="en-US" dirty="0" smtClean="0"/>
              <a:t> strong cramps, bleeding heavier than period</a:t>
            </a:r>
          </a:p>
          <a:p>
            <a:pPr>
              <a:spcAft>
                <a:spcPts val="600"/>
              </a:spcAft>
            </a:pPr>
            <a:r>
              <a:rPr lang="en-US" b="1" dirty="0" smtClean="0">
                <a:solidFill>
                  <a:srgbClr val="0194B1"/>
                </a:solidFill>
              </a:rPr>
              <a:t>Hour 4-6:</a:t>
            </a:r>
            <a:r>
              <a:rPr lang="en-US" dirty="0" smtClean="0"/>
              <a:t> strongest cramps and bleeding, pass pregnancy</a:t>
            </a:r>
          </a:p>
          <a:p>
            <a:pPr>
              <a:spcAft>
                <a:spcPts val="600"/>
              </a:spcAft>
            </a:pPr>
            <a:r>
              <a:rPr lang="en-US" b="1" dirty="0" smtClean="0">
                <a:solidFill>
                  <a:srgbClr val="0194B1"/>
                </a:solidFill>
              </a:rPr>
              <a:t>Hour 8-72:</a:t>
            </a:r>
            <a:r>
              <a:rPr lang="en-US" dirty="0" smtClean="0"/>
              <a:t> heavy period-style bleeding</a:t>
            </a:r>
          </a:p>
          <a:p>
            <a:pPr>
              <a:spcAft>
                <a:spcPts val="600"/>
              </a:spcAft>
            </a:pPr>
            <a:r>
              <a:rPr lang="en-US" b="1" dirty="0" smtClean="0">
                <a:solidFill>
                  <a:srgbClr val="0194B1"/>
                </a:solidFill>
              </a:rPr>
              <a:t>For 1-3 weeks after:</a:t>
            </a:r>
            <a:r>
              <a:rPr lang="en-US" dirty="0" smtClean="0"/>
              <a:t> light bleeding or spotting</a:t>
            </a:r>
            <a:endParaRPr lang="en-US" dirty="0"/>
          </a:p>
        </p:txBody>
      </p:sp>
    </p:spTree>
    <p:extLst>
      <p:ext uri="{BB962C8B-B14F-4D97-AF65-F5344CB8AC3E}">
        <p14:creationId xmlns:p14="http://schemas.microsoft.com/office/powerpoint/2010/main" val="4013128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413" y="183118"/>
            <a:ext cx="7345362" cy="1004888"/>
          </a:xfrm>
        </p:spPr>
        <p:txBody>
          <a:bodyPr>
            <a:normAutofit/>
          </a:bodyPr>
          <a:lstStyle/>
          <a:p>
            <a:r>
              <a:rPr lang="en-US" sz="4000" dirty="0" smtClean="0"/>
              <a:t>Analgesia</a:t>
            </a:r>
            <a:endParaRPr lang="en-US" sz="4000" dirty="0"/>
          </a:p>
        </p:txBody>
      </p:sp>
      <p:sp>
        <p:nvSpPr>
          <p:cNvPr id="5" name="Content Placeholder 4"/>
          <p:cNvSpPr>
            <a:spLocks noGrp="1"/>
          </p:cNvSpPr>
          <p:nvPr>
            <p:ph idx="1"/>
          </p:nvPr>
        </p:nvSpPr>
        <p:spPr>
          <a:xfrm>
            <a:off x="228600" y="1207056"/>
            <a:ext cx="8640960" cy="3112368"/>
          </a:xfrm>
        </p:spPr>
        <p:txBody>
          <a:bodyPr>
            <a:noAutofit/>
          </a:bodyPr>
          <a:lstStyle/>
          <a:p>
            <a:pPr>
              <a:buNone/>
            </a:pPr>
            <a:endParaRPr lang="en-US" dirty="0" smtClean="0"/>
          </a:p>
          <a:p>
            <a:r>
              <a:rPr lang="en-US" dirty="0" smtClean="0"/>
              <a:t>1</a:t>
            </a:r>
            <a:r>
              <a:rPr lang="en-US" baseline="30000" dirty="0" smtClean="0"/>
              <a:t>st</a:t>
            </a:r>
            <a:r>
              <a:rPr lang="en-US" dirty="0" smtClean="0"/>
              <a:t> Line: NSAID (ibuprofen or naproxen)</a:t>
            </a:r>
          </a:p>
          <a:p>
            <a:pPr lvl="1"/>
            <a:r>
              <a:rPr lang="en-US" sz="2000" dirty="0" smtClean="0"/>
              <a:t>Naproxen 500 mg BID or ibuprofen 400-800 mg q6h </a:t>
            </a:r>
            <a:r>
              <a:rPr lang="en-US" sz="2000" dirty="0" err="1" smtClean="0"/>
              <a:t>prn</a:t>
            </a:r>
            <a:endParaRPr lang="en-US" sz="2000" dirty="0" smtClean="0"/>
          </a:p>
          <a:p>
            <a:r>
              <a:rPr lang="en-US" dirty="0" smtClean="0"/>
              <a:t>2</a:t>
            </a:r>
            <a:r>
              <a:rPr lang="en-US" baseline="30000" dirty="0" smtClean="0"/>
              <a:t>nd</a:t>
            </a:r>
            <a:r>
              <a:rPr lang="en-US" dirty="0" smtClean="0"/>
              <a:t> line: Mild opioid (acetaminophen with codeine)</a:t>
            </a:r>
          </a:p>
          <a:p>
            <a:pPr lvl="1"/>
            <a:r>
              <a:rPr lang="en-US" sz="2000" dirty="0" smtClean="0"/>
              <a:t>Tylenol #3 1-2 q4h </a:t>
            </a:r>
            <a:r>
              <a:rPr lang="en-US" sz="2000" dirty="0" err="1" smtClean="0"/>
              <a:t>prn</a:t>
            </a:r>
            <a:endParaRPr lang="en-US" sz="2000" dirty="0" smtClean="0"/>
          </a:p>
          <a:p>
            <a:r>
              <a:rPr lang="en-US" sz="2000" dirty="0" smtClean="0"/>
              <a:t>Patients usually use pain medication for first 1-2 days only but some use for longer</a:t>
            </a:r>
            <a:endParaRPr lang="en-US" sz="2000" dirty="0"/>
          </a:p>
        </p:txBody>
      </p:sp>
    </p:spTree>
    <p:extLst>
      <p:ext uri="{BB962C8B-B14F-4D97-AF65-F5344CB8AC3E}">
        <p14:creationId xmlns:p14="http://schemas.microsoft.com/office/powerpoint/2010/main" val="3820800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99" y="183118"/>
            <a:ext cx="6569075" cy="1004888"/>
          </a:xfrm>
        </p:spPr>
        <p:txBody>
          <a:bodyPr>
            <a:normAutofit/>
          </a:bodyPr>
          <a:lstStyle/>
          <a:p>
            <a:r>
              <a:rPr lang="en-US" sz="4000" dirty="0" smtClean="0"/>
              <a:t>Nursing Competencies</a:t>
            </a:r>
            <a:endParaRPr lang="en-US" sz="4000" dirty="0"/>
          </a:p>
        </p:txBody>
      </p:sp>
      <p:sp>
        <p:nvSpPr>
          <p:cNvPr id="3" name="Content Placeholder 2"/>
          <p:cNvSpPr>
            <a:spLocks noGrp="1"/>
          </p:cNvSpPr>
          <p:nvPr>
            <p:ph idx="1"/>
          </p:nvPr>
        </p:nvSpPr>
        <p:spPr>
          <a:xfrm>
            <a:off x="900113" y="1416606"/>
            <a:ext cx="7345363" cy="3584019"/>
          </a:xfrm>
        </p:spPr>
        <p:txBody>
          <a:bodyPr>
            <a:noAutofit/>
          </a:bodyPr>
          <a:lstStyle/>
          <a:p>
            <a:pPr>
              <a:spcBef>
                <a:spcPts val="600"/>
              </a:spcBef>
            </a:pPr>
            <a:r>
              <a:rPr lang="en-US" sz="1600" b="1" dirty="0" smtClean="0"/>
              <a:t>Decision</a:t>
            </a:r>
            <a:r>
              <a:rPr lang="mr-IN" sz="1600" b="1" dirty="0" smtClean="0"/>
              <a:t>–</a:t>
            </a:r>
            <a:r>
              <a:rPr lang="en-US" sz="1600" b="1" dirty="0" smtClean="0"/>
              <a:t>making counseling </a:t>
            </a:r>
          </a:p>
          <a:p>
            <a:pPr lvl="1"/>
            <a:r>
              <a:rPr lang="en-US" sz="1600" dirty="0" smtClean="0"/>
              <a:t>Clear re decision to terminate?</a:t>
            </a:r>
          </a:p>
          <a:p>
            <a:pPr lvl="1"/>
            <a:r>
              <a:rPr lang="en-US" sz="1600" dirty="0" smtClean="0"/>
              <a:t>If not, explore ambivalence </a:t>
            </a:r>
          </a:p>
          <a:p>
            <a:pPr lvl="1"/>
            <a:r>
              <a:rPr lang="en-US" sz="1600" dirty="0" smtClean="0"/>
              <a:t>Red flags</a:t>
            </a:r>
          </a:p>
          <a:p>
            <a:pPr>
              <a:spcBef>
                <a:spcPts val="600"/>
              </a:spcBef>
            </a:pPr>
            <a:r>
              <a:rPr lang="en-US" sz="1600" b="1" dirty="0" smtClean="0"/>
              <a:t>Options for termination </a:t>
            </a:r>
          </a:p>
          <a:p>
            <a:pPr lvl="1"/>
            <a:r>
              <a:rPr lang="en-US" sz="1600" dirty="0" smtClean="0"/>
              <a:t>Pros/cons </a:t>
            </a:r>
          </a:p>
          <a:p>
            <a:pPr lvl="1"/>
            <a:r>
              <a:rPr lang="en-US" sz="1600" dirty="0" smtClean="0"/>
              <a:t>What to expect</a:t>
            </a:r>
          </a:p>
          <a:p>
            <a:pPr>
              <a:spcBef>
                <a:spcPts val="600"/>
              </a:spcBef>
            </a:pPr>
            <a:r>
              <a:rPr lang="en-US" sz="1600" b="1" dirty="0" smtClean="0"/>
              <a:t>Review candidacy </a:t>
            </a:r>
          </a:p>
          <a:p>
            <a:pPr>
              <a:spcBef>
                <a:spcPts val="600"/>
              </a:spcBef>
            </a:pPr>
            <a:r>
              <a:rPr lang="en-US" sz="1600" b="1" dirty="0" smtClean="0"/>
              <a:t>Targeted medical/social </a:t>
            </a:r>
            <a:r>
              <a:rPr lang="en-US" sz="1600" b="1" dirty="0" err="1" smtClean="0"/>
              <a:t>hx</a:t>
            </a:r>
            <a:endParaRPr lang="en-US" sz="1600" b="1" dirty="0" smtClean="0"/>
          </a:p>
          <a:p>
            <a:pPr>
              <a:spcBef>
                <a:spcPts val="600"/>
              </a:spcBef>
            </a:pPr>
            <a:r>
              <a:rPr lang="en-US" sz="1600" b="1" dirty="0" smtClean="0"/>
              <a:t>Contraceptive counseling </a:t>
            </a:r>
          </a:p>
        </p:txBody>
      </p:sp>
    </p:spTree>
    <p:extLst>
      <p:ext uri="{BB962C8B-B14F-4D97-AF65-F5344CB8AC3E}">
        <p14:creationId xmlns:p14="http://schemas.microsoft.com/office/powerpoint/2010/main" val="3245830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Don’t Forget</a:t>
            </a:r>
            <a:r>
              <a:rPr lang="mr-IN" sz="4000" dirty="0" smtClean="0"/>
              <a:t>…</a:t>
            </a:r>
            <a:endParaRPr lang="en-US" sz="4000" dirty="0"/>
          </a:p>
        </p:txBody>
      </p:sp>
      <p:sp>
        <p:nvSpPr>
          <p:cNvPr id="3" name="Content Placeholder 2"/>
          <p:cNvSpPr>
            <a:spLocks noGrp="1"/>
          </p:cNvSpPr>
          <p:nvPr>
            <p:ph idx="1"/>
          </p:nvPr>
        </p:nvSpPr>
        <p:spPr/>
        <p:txBody>
          <a:bodyPr/>
          <a:lstStyle/>
          <a:p>
            <a:r>
              <a:rPr lang="en-US" dirty="0" smtClean="0"/>
              <a:t>Always screen for intimate partner violence</a:t>
            </a:r>
          </a:p>
          <a:p>
            <a:r>
              <a:rPr lang="en-US" dirty="0" smtClean="0"/>
              <a:t>Assess for coercion </a:t>
            </a:r>
            <a:endParaRPr lang="en-US" dirty="0"/>
          </a:p>
        </p:txBody>
      </p:sp>
    </p:spTree>
    <p:extLst>
      <p:ext uri="{BB962C8B-B14F-4D97-AF65-F5344CB8AC3E}">
        <p14:creationId xmlns:p14="http://schemas.microsoft.com/office/powerpoint/2010/main" val="836598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747713" y="183118"/>
            <a:ext cx="7345362" cy="1004888"/>
          </a:xfrm>
        </p:spPr>
        <p:txBody>
          <a:bodyPr>
            <a:normAutofit/>
          </a:bodyPr>
          <a:lstStyle/>
          <a:p>
            <a:r>
              <a:rPr lang="en-US" sz="4000" dirty="0" smtClean="0"/>
              <a:t>Contraception post-abortion</a:t>
            </a:r>
            <a:endParaRPr lang="en-US" sz="4000" dirty="0"/>
          </a:p>
        </p:txBody>
      </p:sp>
      <p:sp>
        <p:nvSpPr>
          <p:cNvPr id="48131" name="Content Placeholder 1"/>
          <p:cNvSpPr>
            <a:spLocks noGrp="1"/>
          </p:cNvSpPr>
          <p:nvPr>
            <p:ph idx="1"/>
          </p:nvPr>
        </p:nvSpPr>
        <p:spPr/>
        <p:txBody>
          <a:bodyPr>
            <a:noAutofit/>
          </a:bodyPr>
          <a:lstStyle/>
          <a:p>
            <a:pPr>
              <a:spcAft>
                <a:spcPts val="600"/>
              </a:spcAft>
            </a:pPr>
            <a:r>
              <a:rPr lang="en-US" sz="1800" b="1" dirty="0" smtClean="0"/>
              <a:t>Rapid return to fertility</a:t>
            </a:r>
            <a:r>
              <a:rPr lang="en-US" sz="1800" b="1" dirty="0" smtClean="0">
                <a:solidFill>
                  <a:srgbClr val="008CA8"/>
                </a:solidFill>
                <a:ea typeface="Arial" pitchFamily="4" charset="0"/>
                <a:cs typeface="Arial" pitchFamily="4" charset="0"/>
              </a:rPr>
              <a:t>: </a:t>
            </a:r>
            <a:r>
              <a:rPr lang="en-US" sz="1800" dirty="0" smtClean="0"/>
              <a:t>ovulation as early as one week after mifepristone</a:t>
            </a:r>
          </a:p>
          <a:p>
            <a:pPr>
              <a:spcAft>
                <a:spcPts val="600"/>
              </a:spcAft>
            </a:pPr>
            <a:r>
              <a:rPr lang="en-US" sz="1800" b="1" dirty="0" smtClean="0"/>
              <a:t>Pill/patch:</a:t>
            </a:r>
            <a:r>
              <a:rPr lang="en-US" sz="1800" dirty="0" smtClean="0"/>
              <a:t> first visit, start day after misoprostol</a:t>
            </a:r>
          </a:p>
          <a:p>
            <a:pPr>
              <a:spcAft>
                <a:spcPts val="600"/>
              </a:spcAft>
            </a:pPr>
            <a:r>
              <a:rPr lang="en-US" sz="1800" b="1" dirty="0" err="1" smtClean="0"/>
              <a:t>Nuvaring</a:t>
            </a:r>
            <a:r>
              <a:rPr lang="en-US" sz="1800" b="1" dirty="0" smtClean="0"/>
              <a:t>: </a:t>
            </a:r>
            <a:r>
              <a:rPr lang="en-US" sz="1800" dirty="0" smtClean="0"/>
              <a:t>after heavy bleeding has stopped</a:t>
            </a:r>
          </a:p>
          <a:p>
            <a:pPr>
              <a:spcAft>
                <a:spcPts val="600"/>
              </a:spcAft>
            </a:pPr>
            <a:r>
              <a:rPr lang="en-US" sz="1800" b="1" dirty="0" err="1" smtClean="0"/>
              <a:t>Depo</a:t>
            </a:r>
            <a:r>
              <a:rPr lang="en-US" sz="1800" b="1" dirty="0" smtClean="0"/>
              <a:t>/IUD:</a:t>
            </a:r>
            <a:r>
              <a:rPr lang="en-US" sz="1800" dirty="0" smtClean="0"/>
              <a:t> follow-up visit provided abortion complete</a:t>
            </a:r>
          </a:p>
          <a:p>
            <a:pPr lvl="1">
              <a:spcAft>
                <a:spcPts val="600"/>
              </a:spcAft>
            </a:pPr>
            <a:r>
              <a:rPr lang="en-US" sz="1800" dirty="0" smtClean="0"/>
              <a:t>IUD: Higher insertion rates, no increase in expulsion </a:t>
            </a:r>
          </a:p>
          <a:p>
            <a:pPr>
              <a:buFontTx/>
              <a:buNone/>
            </a:pPr>
            <a:endParaRPr lang="en-US" sz="1800" dirty="0" smtClean="0"/>
          </a:p>
          <a:p>
            <a:pPr>
              <a:buFontTx/>
              <a:buNone/>
            </a:pPr>
            <a:endParaRPr lang="en-CA" sz="1800" dirty="0" smtClean="0"/>
          </a:p>
        </p:txBody>
      </p:sp>
    </p:spTree>
    <p:extLst>
      <p:ext uri="{BB962C8B-B14F-4D97-AF65-F5344CB8AC3E}">
        <p14:creationId xmlns:p14="http://schemas.microsoft.com/office/powerpoint/2010/main" val="3732852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20700" y="183118"/>
            <a:ext cx="5972174" cy="1004888"/>
          </a:xfrm>
        </p:spPr>
        <p:txBody>
          <a:bodyPr>
            <a:normAutofit/>
          </a:bodyPr>
          <a:lstStyle/>
          <a:p>
            <a:r>
              <a:rPr lang="en-US" sz="4000" dirty="0"/>
              <a:t>Initial visit (at </a:t>
            </a:r>
            <a:r>
              <a:rPr lang="en-US" sz="4000" dirty="0" smtClean="0"/>
              <a:t>BCBC)</a:t>
            </a:r>
            <a:r>
              <a:rPr lang="en-US" sz="4000" dirty="0"/>
              <a:t>:</a:t>
            </a:r>
          </a:p>
        </p:txBody>
      </p:sp>
      <p:sp>
        <p:nvSpPr>
          <p:cNvPr id="41987" name="Content Placeholder 2"/>
          <p:cNvSpPr>
            <a:spLocks noGrp="1"/>
          </p:cNvSpPr>
          <p:nvPr>
            <p:ph idx="1"/>
          </p:nvPr>
        </p:nvSpPr>
        <p:spPr>
          <a:xfrm>
            <a:off x="555625" y="1333263"/>
            <a:ext cx="8642350" cy="3512344"/>
          </a:xfrm>
        </p:spPr>
        <p:txBody>
          <a:bodyPr>
            <a:normAutofit/>
          </a:bodyPr>
          <a:lstStyle/>
          <a:p>
            <a:pPr marL="514350" indent="-514350">
              <a:spcBef>
                <a:spcPts val="600"/>
              </a:spcBef>
              <a:buFont typeface="+mj-lt"/>
              <a:buAutoNum type="arabicPeriod"/>
            </a:pPr>
            <a:r>
              <a:rPr lang="en-US" sz="1600" b="1" dirty="0"/>
              <a:t>Screening, options, decision-making</a:t>
            </a:r>
          </a:p>
          <a:p>
            <a:pPr marL="514350" indent="-514350">
              <a:spcBef>
                <a:spcPts val="600"/>
              </a:spcBef>
              <a:buFont typeface="+mj-lt"/>
              <a:buAutoNum type="arabicPeriod"/>
            </a:pPr>
            <a:r>
              <a:rPr lang="en-US" sz="1600" b="1" dirty="0"/>
              <a:t>Pelvic </a:t>
            </a:r>
            <a:r>
              <a:rPr lang="en-US" sz="1600" b="1" dirty="0" smtClean="0"/>
              <a:t>ultrasound</a:t>
            </a:r>
          </a:p>
          <a:p>
            <a:pPr marL="914400" lvl="1" indent="-457200"/>
            <a:r>
              <a:rPr lang="en-US" sz="1600" dirty="0"/>
              <a:t>gestational age/location of pregnancy</a:t>
            </a:r>
          </a:p>
          <a:p>
            <a:pPr marL="514350" indent="-514350">
              <a:spcBef>
                <a:spcPts val="600"/>
              </a:spcBef>
              <a:buFont typeface="+mj-lt"/>
              <a:buAutoNum type="arabicPeriod"/>
            </a:pPr>
            <a:r>
              <a:rPr lang="en-US" sz="1600" b="1" dirty="0" err="1"/>
              <a:t>Bloodwork</a:t>
            </a:r>
            <a:r>
              <a:rPr lang="en-US" sz="1600" b="1" dirty="0"/>
              <a:t> </a:t>
            </a:r>
            <a:r>
              <a:rPr lang="en-US" sz="1600" dirty="0"/>
              <a:t>(baseline </a:t>
            </a:r>
            <a:r>
              <a:rPr lang="en-US" sz="1600" dirty="0" smtClean="0"/>
              <a:t>BHCG, </a:t>
            </a:r>
            <a:r>
              <a:rPr lang="en-US" sz="1600" dirty="0"/>
              <a:t>G&amp;</a:t>
            </a:r>
            <a:r>
              <a:rPr lang="en-US" sz="1600" dirty="0" smtClean="0"/>
              <a:t>S, CBC </a:t>
            </a:r>
            <a:r>
              <a:rPr lang="en-US" sz="1600" dirty="0" err="1" smtClean="0"/>
              <a:t>prn</a:t>
            </a:r>
            <a:r>
              <a:rPr lang="en-US" sz="1600" dirty="0" smtClean="0"/>
              <a:t>)</a:t>
            </a:r>
            <a:endParaRPr lang="en-US" sz="1600" dirty="0"/>
          </a:p>
          <a:p>
            <a:pPr marL="514350" indent="-514350">
              <a:spcBef>
                <a:spcPts val="600"/>
              </a:spcBef>
              <a:buFont typeface="+mj-lt"/>
              <a:buAutoNum type="arabicPeriod"/>
            </a:pPr>
            <a:r>
              <a:rPr lang="en-US" sz="1600" b="1" dirty="0"/>
              <a:t>Clinical Assessment:</a:t>
            </a:r>
          </a:p>
          <a:p>
            <a:pPr marL="914400" lvl="1" indent="-457200"/>
            <a:r>
              <a:rPr lang="en-US" sz="1600" dirty="0"/>
              <a:t>Exclude medical contraindications</a:t>
            </a:r>
          </a:p>
          <a:p>
            <a:pPr marL="914400" lvl="1" indent="-457200"/>
            <a:r>
              <a:rPr lang="en-US" sz="1600" dirty="0"/>
              <a:t>Vitals,</a:t>
            </a:r>
            <a:r>
              <a:rPr lang="en-US" sz="1600" dirty="0" smtClean="0"/>
              <a:t> urine </a:t>
            </a:r>
            <a:r>
              <a:rPr lang="en-US" sz="1600" dirty="0" err="1" smtClean="0"/>
              <a:t>ng</a:t>
            </a:r>
            <a:r>
              <a:rPr lang="en-US" sz="1600" dirty="0" smtClean="0"/>
              <a:t>/ct, </a:t>
            </a:r>
            <a:r>
              <a:rPr lang="en-US" sz="1600" dirty="0"/>
              <a:t>focused PE </a:t>
            </a:r>
            <a:r>
              <a:rPr lang="en-US" sz="1600" dirty="0" err="1"/>
              <a:t>prn</a:t>
            </a:r>
            <a:endParaRPr lang="en-US" sz="1600" dirty="0"/>
          </a:p>
          <a:p>
            <a:pPr marL="914400" lvl="1" indent="-457200"/>
            <a:r>
              <a:rPr lang="en-US" sz="1600" dirty="0"/>
              <a:t>Ensure patient knows what to </a:t>
            </a:r>
            <a:r>
              <a:rPr lang="en-US" sz="1600" dirty="0" smtClean="0"/>
              <a:t>expect</a:t>
            </a:r>
          </a:p>
          <a:p>
            <a:pPr marL="914400" lvl="1" indent="-457200"/>
            <a:r>
              <a:rPr lang="en-US" sz="1600" dirty="0"/>
              <a:t>Consent form reviewed and </a:t>
            </a:r>
            <a:r>
              <a:rPr lang="en-US" sz="1600" dirty="0" smtClean="0"/>
              <a:t>signed</a:t>
            </a:r>
          </a:p>
          <a:p>
            <a:pPr marL="444500" indent="-444500">
              <a:spcBef>
                <a:spcPts val="600"/>
              </a:spcBef>
              <a:buFont typeface="+mj-lt"/>
              <a:buAutoNum type="arabicPeriod"/>
            </a:pPr>
            <a:r>
              <a:rPr lang="en-US" sz="1600" b="1" dirty="0" smtClean="0"/>
              <a:t>Prescription</a:t>
            </a:r>
            <a:r>
              <a:rPr lang="en-US" sz="1600" dirty="0" smtClean="0"/>
              <a:t> given +/- </a:t>
            </a:r>
            <a:r>
              <a:rPr lang="en-US" sz="1600" dirty="0" err="1" smtClean="0"/>
              <a:t>RhIG</a:t>
            </a:r>
            <a:endParaRPr lang="en-US" sz="1600" dirty="0" smtClean="0"/>
          </a:p>
          <a:p>
            <a:pPr>
              <a:spcBef>
                <a:spcPts val="600"/>
              </a:spcBef>
              <a:buFontTx/>
              <a:buNone/>
            </a:pPr>
            <a:endParaRPr lang="en-US" sz="1600" dirty="0"/>
          </a:p>
        </p:txBody>
      </p:sp>
    </p:spTree>
    <p:extLst>
      <p:ext uri="{BB962C8B-B14F-4D97-AF65-F5344CB8AC3E}">
        <p14:creationId xmlns:p14="http://schemas.microsoft.com/office/powerpoint/2010/main" val="1985785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900" y="183118"/>
            <a:ext cx="5857874" cy="1004888"/>
          </a:xfrm>
        </p:spPr>
        <p:txBody>
          <a:bodyPr>
            <a:normAutofit/>
          </a:bodyPr>
          <a:lstStyle/>
          <a:p>
            <a:r>
              <a:rPr lang="en-US" sz="4000" dirty="0" smtClean="0"/>
              <a:t>Consent Discussion</a:t>
            </a:r>
            <a:endParaRPr lang="en-US" sz="4000" dirty="0"/>
          </a:p>
        </p:txBody>
      </p:sp>
      <p:sp>
        <p:nvSpPr>
          <p:cNvPr id="5" name="Content Placeholder 4"/>
          <p:cNvSpPr>
            <a:spLocks noGrp="1"/>
          </p:cNvSpPr>
          <p:nvPr>
            <p:ph idx="1"/>
          </p:nvPr>
        </p:nvSpPr>
        <p:spPr>
          <a:xfrm>
            <a:off x="546100" y="1304925"/>
            <a:ext cx="8640960" cy="3512418"/>
          </a:xfrm>
        </p:spPr>
        <p:txBody>
          <a:bodyPr>
            <a:noAutofit/>
          </a:bodyPr>
          <a:lstStyle/>
          <a:p>
            <a:pPr>
              <a:spcBef>
                <a:spcPts val="800"/>
              </a:spcBef>
              <a:spcAft>
                <a:spcPts val="600"/>
              </a:spcAft>
            </a:pPr>
            <a:r>
              <a:rPr lang="en-US" sz="1600" dirty="0" smtClean="0"/>
              <a:t>Ensuring pt is clear in decision with no coercion</a:t>
            </a:r>
          </a:p>
          <a:p>
            <a:pPr>
              <a:spcBef>
                <a:spcPts val="800"/>
              </a:spcBef>
              <a:spcAft>
                <a:spcPts val="600"/>
              </a:spcAft>
            </a:pPr>
            <a:r>
              <a:rPr lang="en-US" sz="1600" dirty="0" smtClean="0"/>
              <a:t>Medical abortion is irreversible</a:t>
            </a:r>
          </a:p>
          <a:p>
            <a:pPr>
              <a:spcBef>
                <a:spcPts val="800"/>
              </a:spcBef>
              <a:spcAft>
                <a:spcPts val="600"/>
              </a:spcAft>
            </a:pPr>
            <a:r>
              <a:rPr lang="en-US" sz="1600" dirty="0" smtClean="0"/>
              <a:t>Possible failure of regimen and need for surgical management given teratogenic risks</a:t>
            </a:r>
          </a:p>
          <a:p>
            <a:pPr>
              <a:spcBef>
                <a:spcPts val="800"/>
              </a:spcBef>
              <a:spcAft>
                <a:spcPts val="600"/>
              </a:spcAft>
            </a:pPr>
            <a:r>
              <a:rPr lang="en-US" sz="1600" dirty="0" smtClean="0"/>
              <a:t>What to expect: heavy bleeding/cramping</a:t>
            </a:r>
          </a:p>
          <a:p>
            <a:pPr>
              <a:spcBef>
                <a:spcPts val="800"/>
              </a:spcBef>
              <a:spcAft>
                <a:spcPts val="600"/>
              </a:spcAft>
            </a:pPr>
            <a:r>
              <a:rPr lang="en-US" sz="1600" dirty="0" smtClean="0"/>
              <a:t>Other risks: nausea/vomiting/diarrhea, fever/chills, infection</a:t>
            </a:r>
          </a:p>
          <a:p>
            <a:pPr>
              <a:spcBef>
                <a:spcPts val="800"/>
              </a:spcBef>
              <a:spcAft>
                <a:spcPts val="600"/>
              </a:spcAft>
            </a:pPr>
            <a:r>
              <a:rPr lang="en-US" sz="1600" dirty="0" smtClean="0"/>
              <a:t>Ensure access to emergency care for next 7 - 14 days</a:t>
            </a:r>
          </a:p>
          <a:p>
            <a:pPr>
              <a:spcBef>
                <a:spcPts val="800"/>
              </a:spcBef>
              <a:spcAft>
                <a:spcPts val="600"/>
              </a:spcAft>
            </a:pPr>
            <a:r>
              <a:rPr lang="en-US" sz="1600" dirty="0" smtClean="0"/>
              <a:t>Need for follow-up to ensure completion</a:t>
            </a:r>
          </a:p>
          <a:p>
            <a:pPr>
              <a:spcBef>
                <a:spcPts val="800"/>
              </a:spcBef>
              <a:spcAft>
                <a:spcPts val="600"/>
              </a:spcAft>
            </a:pPr>
            <a:r>
              <a:rPr lang="en-US" sz="1600" dirty="0" smtClean="0"/>
              <a:t>Rapid return to fertility</a:t>
            </a:r>
            <a:endParaRPr lang="en-US" sz="1600" dirty="0"/>
          </a:p>
        </p:txBody>
      </p:sp>
    </p:spTree>
    <p:extLst>
      <p:ext uri="{BB962C8B-B14F-4D97-AF65-F5344CB8AC3E}">
        <p14:creationId xmlns:p14="http://schemas.microsoft.com/office/powerpoint/2010/main" val="2649416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a:lstStyle/>
          <a:p>
            <a:r>
              <a:rPr lang="en-US" smtClean="0"/>
              <a:t>Objectives:</a:t>
            </a:r>
          </a:p>
        </p:txBody>
      </p:sp>
      <p:sp>
        <p:nvSpPr>
          <p:cNvPr id="6" name="Content Placeholder 5"/>
          <p:cNvSpPr>
            <a:spLocks noGrp="1"/>
          </p:cNvSpPr>
          <p:nvPr>
            <p:ph idx="1"/>
          </p:nvPr>
        </p:nvSpPr>
        <p:spPr/>
        <p:txBody>
          <a:bodyPr>
            <a:normAutofit fontScale="85000" lnSpcReduction="20000"/>
          </a:bodyPr>
          <a:lstStyle/>
          <a:p>
            <a:pPr>
              <a:spcAft>
                <a:spcPts val="600"/>
              </a:spcAft>
              <a:buFontTx/>
              <a:buNone/>
              <a:defRPr/>
            </a:pPr>
            <a:r>
              <a:rPr lang="en-US" dirty="0" smtClean="0"/>
              <a:t>At the end of this presentation, attendees should be able to:</a:t>
            </a:r>
          </a:p>
          <a:p>
            <a:pPr marL="457200" indent="-457200">
              <a:spcAft>
                <a:spcPts val="1200"/>
              </a:spcAft>
              <a:buFont typeface="+mj-lt"/>
              <a:buAutoNum type="arabicPeriod"/>
              <a:defRPr/>
            </a:pPr>
            <a:r>
              <a:rPr lang="en-US" dirty="0" smtClean="0"/>
              <a:t>Discuss the pros/cons of Mifepristone/Misoprostol related to other options for first trimester pregnancy termination</a:t>
            </a:r>
          </a:p>
          <a:p>
            <a:pPr marL="457200" indent="-457200">
              <a:spcAft>
                <a:spcPts val="1200"/>
              </a:spcAft>
              <a:buFont typeface="+mj-lt"/>
              <a:buAutoNum type="arabicPeriod"/>
              <a:defRPr/>
            </a:pPr>
            <a:r>
              <a:rPr lang="en-US" dirty="0" smtClean="0"/>
              <a:t>Describe Mifepristone/Misoprostol regimen and understand common side effects and expected outcomes</a:t>
            </a:r>
          </a:p>
          <a:p>
            <a:pPr marL="457200" indent="-457200">
              <a:spcAft>
                <a:spcPts val="1200"/>
              </a:spcAft>
              <a:buFont typeface="+mj-lt"/>
              <a:buAutoNum type="arabicPeriod"/>
              <a:defRPr/>
            </a:pPr>
            <a:r>
              <a:rPr lang="en-US" dirty="0" smtClean="0"/>
              <a:t>Identify opportunities for integrating Mifepristone/Misoprostol provision into their family practice settings!</a:t>
            </a:r>
          </a:p>
        </p:txBody>
      </p:sp>
    </p:spTree>
    <p:extLst>
      <p:ext uri="{BB962C8B-B14F-4D97-AF65-F5344CB8AC3E}">
        <p14:creationId xmlns:p14="http://schemas.microsoft.com/office/powerpoint/2010/main" val="2339022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113" y="183118"/>
            <a:ext cx="7345362" cy="1004888"/>
          </a:xfrm>
        </p:spPr>
        <p:txBody>
          <a:bodyPr>
            <a:normAutofit/>
          </a:bodyPr>
          <a:lstStyle/>
          <a:p>
            <a:r>
              <a:rPr lang="en-US" sz="4000" dirty="0" smtClean="0"/>
              <a:t>Nursing vs. Prescriber Role</a:t>
            </a:r>
            <a:endParaRPr lang="en-US" sz="4000" dirty="0"/>
          </a:p>
        </p:txBody>
      </p:sp>
      <p:sp>
        <p:nvSpPr>
          <p:cNvPr id="3" name="Content Placeholder 2"/>
          <p:cNvSpPr>
            <a:spLocks noGrp="1"/>
          </p:cNvSpPr>
          <p:nvPr>
            <p:ph idx="1"/>
          </p:nvPr>
        </p:nvSpPr>
        <p:spPr/>
        <p:txBody>
          <a:bodyPr/>
          <a:lstStyle/>
          <a:p>
            <a:r>
              <a:rPr lang="en-US" dirty="0" smtClean="0"/>
              <a:t>Knowledge overlap</a:t>
            </a:r>
          </a:p>
          <a:p>
            <a:r>
              <a:rPr lang="en-US" dirty="0" smtClean="0"/>
              <a:t>Counseling key to nursing role</a:t>
            </a:r>
          </a:p>
          <a:p>
            <a:r>
              <a:rPr lang="en-US" dirty="0" smtClean="0"/>
              <a:t>Nurses must be familiar with regimen, side effects, expected outcomes</a:t>
            </a:r>
          </a:p>
          <a:p>
            <a:r>
              <a:rPr lang="en-US" dirty="0" smtClean="0"/>
              <a:t>Prescribers responsible for consenting clients</a:t>
            </a:r>
          </a:p>
          <a:p>
            <a:pPr lvl="1"/>
            <a:endParaRPr lang="en-US" dirty="0" smtClean="0"/>
          </a:p>
        </p:txBody>
      </p:sp>
    </p:spTree>
    <p:extLst>
      <p:ext uri="{BB962C8B-B14F-4D97-AF65-F5344CB8AC3E}">
        <p14:creationId xmlns:p14="http://schemas.microsoft.com/office/powerpoint/2010/main" val="3499965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83118"/>
            <a:ext cx="6480175" cy="1004888"/>
          </a:xfrm>
        </p:spPr>
        <p:txBody>
          <a:bodyPr>
            <a:normAutofit/>
          </a:bodyPr>
          <a:lstStyle/>
          <a:p>
            <a:r>
              <a:rPr lang="en-US" sz="4000" dirty="0" smtClean="0"/>
              <a:t>Ethics Standard of Care</a:t>
            </a:r>
            <a:endParaRPr lang="en-US" sz="4000" dirty="0"/>
          </a:p>
        </p:txBody>
      </p:sp>
      <p:sp>
        <p:nvSpPr>
          <p:cNvPr id="3" name="Content Placeholder 2"/>
          <p:cNvSpPr>
            <a:spLocks noGrp="1"/>
          </p:cNvSpPr>
          <p:nvPr>
            <p:ph idx="1"/>
          </p:nvPr>
        </p:nvSpPr>
        <p:spPr/>
        <p:txBody>
          <a:bodyPr/>
          <a:lstStyle/>
          <a:p>
            <a:pPr marL="0" indent="0">
              <a:buNone/>
            </a:pPr>
            <a:r>
              <a:rPr lang="en-US" dirty="0" smtClean="0"/>
              <a:t>CNO Ethics Practice Standard (p. 9)</a:t>
            </a:r>
          </a:p>
          <a:p>
            <a:pPr marL="0" indent="0">
              <a:buNone/>
            </a:pPr>
            <a:r>
              <a:rPr lang="en-US" dirty="0" smtClean="0"/>
              <a:t>“When a client’s wish conflicts with a nurse’s personal values, and the nurse believes that she/he cannot provide care, the nurse needs to arrange for another caregiver and withdraw from the situation. If no other caregiver can be arranged, the nurse must provide the immediate care required.”</a:t>
            </a:r>
            <a:endParaRPr lang="en-US" dirty="0"/>
          </a:p>
        </p:txBody>
      </p:sp>
    </p:spTree>
    <p:extLst>
      <p:ext uri="{BB962C8B-B14F-4D97-AF65-F5344CB8AC3E}">
        <p14:creationId xmlns:p14="http://schemas.microsoft.com/office/powerpoint/2010/main" val="29771272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a:bodyPr>
          <a:lstStyle/>
          <a:p>
            <a:r>
              <a:rPr lang="en-US" sz="4000" dirty="0" smtClean="0"/>
              <a:t>Emergencies post-</a:t>
            </a:r>
            <a:r>
              <a:rPr lang="en-US" sz="4000" dirty="0" err="1" smtClean="0"/>
              <a:t>tx</a:t>
            </a:r>
            <a:endParaRPr lang="en-US" sz="4000" dirty="0" smtClean="0"/>
          </a:p>
        </p:txBody>
      </p:sp>
      <p:sp>
        <p:nvSpPr>
          <p:cNvPr id="71683" name="Content Placeholder 1"/>
          <p:cNvSpPr>
            <a:spLocks noGrp="1"/>
          </p:cNvSpPr>
          <p:nvPr>
            <p:ph idx="1"/>
          </p:nvPr>
        </p:nvSpPr>
        <p:spPr>
          <a:xfrm>
            <a:off x="862013" y="1358901"/>
            <a:ext cx="7345363" cy="2948940"/>
          </a:xfrm>
        </p:spPr>
        <p:txBody>
          <a:bodyPr>
            <a:noAutofit/>
          </a:bodyPr>
          <a:lstStyle/>
          <a:p>
            <a:pPr marL="0" indent="0">
              <a:spcBef>
                <a:spcPts val="800"/>
              </a:spcBef>
              <a:buFontTx/>
              <a:buNone/>
              <a:defRPr/>
            </a:pPr>
            <a:r>
              <a:rPr lang="en-US" sz="1800" b="1" dirty="0" smtClean="0">
                <a:solidFill>
                  <a:srgbClr val="008CA8"/>
                </a:solidFill>
                <a:ea typeface="Arial" pitchFamily="-93" charset="0"/>
                <a:cs typeface="Arial" pitchFamily="-93" charset="0"/>
              </a:rPr>
              <a:t>Patients are advised to go to Emergency if:</a:t>
            </a:r>
          </a:p>
          <a:p>
            <a:pPr marL="0" indent="0">
              <a:spcBef>
                <a:spcPts val="800"/>
              </a:spcBef>
              <a:buFontTx/>
              <a:buNone/>
              <a:defRPr/>
            </a:pPr>
            <a:endParaRPr lang="en-US" sz="1800" b="1" dirty="0" smtClean="0">
              <a:solidFill>
                <a:srgbClr val="008CA8"/>
              </a:solidFill>
              <a:ea typeface="Arial" pitchFamily="-93" charset="0"/>
              <a:cs typeface="Arial" pitchFamily="-93" charset="0"/>
            </a:endParaRPr>
          </a:p>
          <a:p>
            <a:pPr marL="174625" indent="-174625">
              <a:spcBef>
                <a:spcPts val="800"/>
              </a:spcBef>
              <a:spcAft>
                <a:spcPts val="600"/>
              </a:spcAft>
              <a:defRPr/>
            </a:pPr>
            <a:r>
              <a:rPr lang="en-US" sz="1800" dirty="0" smtClean="0"/>
              <a:t> </a:t>
            </a:r>
            <a:r>
              <a:rPr lang="en-US" sz="1800" dirty="0" smtClean="0">
                <a:solidFill>
                  <a:srgbClr val="3C3C3C"/>
                </a:solidFill>
                <a:latin typeface="ArialMT" charset="0"/>
              </a:rPr>
              <a:t>Soaking 2 maxi pads/hour for more than 2 hours</a:t>
            </a:r>
          </a:p>
          <a:p>
            <a:pPr marL="174625" indent="-174625">
              <a:spcBef>
                <a:spcPts val="800"/>
              </a:spcBef>
              <a:spcAft>
                <a:spcPts val="600"/>
              </a:spcAft>
              <a:defRPr/>
            </a:pPr>
            <a:r>
              <a:rPr lang="en-US" sz="1800" dirty="0" smtClean="0">
                <a:solidFill>
                  <a:srgbClr val="3C3C3C"/>
                </a:solidFill>
                <a:latin typeface="ArialMT" charset="0"/>
              </a:rPr>
              <a:t> Fever &gt;38° C and &gt;24h after misoprostol</a:t>
            </a:r>
          </a:p>
          <a:p>
            <a:pPr marL="174625" indent="-174625">
              <a:spcBef>
                <a:spcPts val="800"/>
              </a:spcBef>
              <a:spcAft>
                <a:spcPts val="600"/>
              </a:spcAft>
              <a:defRPr/>
            </a:pPr>
            <a:r>
              <a:rPr lang="en-US" sz="1800" dirty="0" smtClean="0">
                <a:solidFill>
                  <a:srgbClr val="3C3C3C"/>
                </a:solidFill>
                <a:latin typeface="ArialMT" charset="0"/>
              </a:rPr>
              <a:t> Severe pain not controlled by analgesics</a:t>
            </a:r>
            <a:endParaRPr lang="en-US" sz="1800" dirty="0" smtClean="0"/>
          </a:p>
          <a:p>
            <a:pPr marL="174625" indent="-174625">
              <a:spcBef>
                <a:spcPts val="800"/>
              </a:spcBef>
              <a:spcAft>
                <a:spcPts val="600"/>
              </a:spcAft>
              <a:defRPr/>
            </a:pPr>
            <a:r>
              <a:rPr lang="en-US" sz="1800" dirty="0" smtClean="0">
                <a:solidFill>
                  <a:srgbClr val="3C3C3C"/>
                </a:solidFill>
                <a:latin typeface="ArialMT" charset="0"/>
              </a:rPr>
              <a:t> Lightheadedness, fainting, tachycardia</a:t>
            </a:r>
          </a:p>
          <a:p>
            <a:pPr marL="263525" indent="-263525">
              <a:spcBef>
                <a:spcPts val="800"/>
              </a:spcBef>
              <a:spcAft>
                <a:spcPts val="600"/>
              </a:spcAft>
              <a:defRPr/>
            </a:pPr>
            <a:r>
              <a:rPr lang="en-US" sz="1800" dirty="0" smtClean="0">
                <a:solidFill>
                  <a:srgbClr val="3C3C3C"/>
                </a:solidFill>
                <a:latin typeface="ArialMT" charset="0"/>
              </a:rPr>
              <a:t>Feeling ‘sick’ with flu-like symptoms (weakness/malaise, nausea, vomiting, diarrhea) in the days after the abortion, </a:t>
            </a:r>
            <a:r>
              <a:rPr lang="en-US" sz="1800" i="1" dirty="0" smtClean="0">
                <a:solidFill>
                  <a:srgbClr val="3C3C3C"/>
                </a:solidFill>
                <a:latin typeface="ArialMT" charset="0"/>
              </a:rPr>
              <a:t>often without fever</a:t>
            </a:r>
            <a:endParaRPr lang="en-US" sz="1800" i="1" dirty="0" smtClean="0"/>
          </a:p>
          <a:p>
            <a:pPr marL="0" indent="0">
              <a:spcBef>
                <a:spcPts val="800"/>
              </a:spcBef>
              <a:buFontTx/>
              <a:buNone/>
              <a:defRPr/>
            </a:pPr>
            <a:endParaRPr lang="en-CA" sz="1800" dirty="0" smtClean="0"/>
          </a:p>
        </p:txBody>
      </p:sp>
    </p:spTree>
    <p:extLst>
      <p:ext uri="{BB962C8B-B14F-4D97-AF65-F5344CB8AC3E}">
        <p14:creationId xmlns:p14="http://schemas.microsoft.com/office/powerpoint/2010/main" val="3945686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836613" y="183118"/>
            <a:ext cx="7345362" cy="1004888"/>
          </a:xfrm>
        </p:spPr>
        <p:txBody>
          <a:bodyPr>
            <a:normAutofit/>
          </a:bodyPr>
          <a:lstStyle/>
          <a:p>
            <a:r>
              <a:rPr lang="en-US" sz="4000" dirty="0"/>
              <a:t>Follow up </a:t>
            </a:r>
            <a:r>
              <a:rPr lang="en-US" sz="4000" dirty="0" smtClean="0"/>
              <a:t>visit: 1-2 wks</a:t>
            </a:r>
            <a:endParaRPr lang="en-US" sz="4000" dirty="0"/>
          </a:p>
        </p:txBody>
      </p:sp>
      <p:sp>
        <p:nvSpPr>
          <p:cNvPr id="36867" name="Content Placeholder 1"/>
          <p:cNvSpPr>
            <a:spLocks noGrp="1"/>
          </p:cNvSpPr>
          <p:nvPr>
            <p:ph idx="1"/>
          </p:nvPr>
        </p:nvSpPr>
        <p:spPr>
          <a:xfrm>
            <a:off x="342900" y="1302306"/>
            <a:ext cx="8642350" cy="3512344"/>
          </a:xfrm>
        </p:spPr>
        <p:txBody>
          <a:bodyPr>
            <a:noAutofit/>
          </a:bodyPr>
          <a:lstStyle/>
          <a:p>
            <a:pPr marL="352425" indent="-352425">
              <a:spcBef>
                <a:spcPts val="600"/>
              </a:spcBef>
              <a:defRPr/>
            </a:pPr>
            <a:r>
              <a:rPr lang="en-US" sz="1800" dirty="0" smtClean="0"/>
              <a:t>Confirmation of abortion completion</a:t>
            </a:r>
          </a:p>
          <a:p>
            <a:pPr marL="352425" indent="-352425">
              <a:spcBef>
                <a:spcPts val="600"/>
              </a:spcBef>
              <a:defRPr/>
            </a:pPr>
            <a:r>
              <a:rPr lang="en-US" sz="1800" dirty="0" smtClean="0"/>
              <a:t>Assessment of cramping/bleeding, resolution of pregnancy symptoms, emotional/coping.</a:t>
            </a:r>
          </a:p>
          <a:p>
            <a:pPr marL="355600" indent="-355600">
              <a:spcBef>
                <a:spcPts val="600"/>
              </a:spcBef>
              <a:defRPr/>
            </a:pPr>
            <a:r>
              <a:rPr lang="en-US" sz="1800" dirty="0" smtClean="0"/>
              <a:t>Repeat serum BHCG*</a:t>
            </a:r>
          </a:p>
          <a:p>
            <a:pPr marL="1212850" lvl="3" indent="-355600">
              <a:defRPr/>
            </a:pPr>
            <a:r>
              <a:rPr lang="en-US" dirty="0" smtClean="0"/>
              <a:t>Abortion complete if level has dropped </a:t>
            </a:r>
            <a:r>
              <a:rPr lang="en-US" u="sng" dirty="0" smtClean="0"/>
              <a:t>&gt;</a:t>
            </a:r>
            <a:r>
              <a:rPr lang="en-US" dirty="0" smtClean="0"/>
              <a:t>80% from baseline (day 8-15)</a:t>
            </a:r>
          </a:p>
          <a:p>
            <a:pPr marL="1212850" lvl="3" indent="-355600">
              <a:defRPr/>
            </a:pPr>
            <a:r>
              <a:rPr lang="en-US" dirty="0" smtClean="0"/>
              <a:t>Alternative: </a:t>
            </a:r>
            <a:r>
              <a:rPr lang="en-US" u="sng" dirty="0" smtClean="0"/>
              <a:t>&gt;</a:t>
            </a:r>
            <a:r>
              <a:rPr lang="en-US" dirty="0" smtClean="0"/>
              <a:t>50% drop 24h after misoprostol (day 3-4)</a:t>
            </a:r>
          </a:p>
          <a:p>
            <a:pPr marL="355600" indent="-355600">
              <a:spcBef>
                <a:spcPts val="600"/>
              </a:spcBef>
              <a:defRPr/>
            </a:pPr>
            <a:r>
              <a:rPr lang="en-US" sz="1800" dirty="0" smtClean="0"/>
              <a:t>Pelvic exam/ultrasound if concern</a:t>
            </a:r>
          </a:p>
          <a:p>
            <a:pPr marL="355600" indent="-355600">
              <a:spcBef>
                <a:spcPts val="600"/>
              </a:spcBef>
              <a:defRPr/>
            </a:pPr>
            <a:r>
              <a:rPr lang="en-US" sz="1800" dirty="0" smtClean="0"/>
              <a:t>IUD insertion/</a:t>
            </a:r>
            <a:r>
              <a:rPr lang="en-US" sz="1800" dirty="0" err="1" smtClean="0"/>
              <a:t>Depo</a:t>
            </a:r>
            <a:r>
              <a:rPr lang="en-US" sz="1800" dirty="0" smtClean="0"/>
              <a:t> injection if chosen method</a:t>
            </a:r>
          </a:p>
          <a:p>
            <a:pPr marL="355600" indent="-355600">
              <a:spcBef>
                <a:spcPts val="600"/>
              </a:spcBef>
              <a:defRPr/>
            </a:pPr>
            <a:r>
              <a:rPr lang="en-US" sz="1800" dirty="0" smtClean="0"/>
              <a:t>Info re: prolonged/delayed bleeding</a:t>
            </a:r>
          </a:p>
          <a:p>
            <a:pPr marL="355600" indent="-355600">
              <a:spcBef>
                <a:spcPts val="600"/>
              </a:spcBef>
              <a:defRPr/>
            </a:pPr>
            <a:endParaRPr lang="en-US" sz="1000" dirty="0" smtClean="0"/>
          </a:p>
          <a:p>
            <a:pPr marL="355600" indent="-355600">
              <a:spcBef>
                <a:spcPts val="600"/>
              </a:spcBef>
              <a:buNone/>
              <a:defRPr/>
            </a:pPr>
            <a:r>
              <a:rPr lang="en-US" sz="1600" dirty="0" smtClean="0"/>
              <a:t>*particularly in Pregnancies of Unknown Location (PUL)</a:t>
            </a:r>
          </a:p>
          <a:p>
            <a:pPr marL="355600" indent="-355600">
              <a:spcBef>
                <a:spcPts val="600"/>
              </a:spcBef>
              <a:buNone/>
              <a:defRPr/>
            </a:pPr>
            <a:endParaRPr lang="en-US" sz="1600" dirty="0" smtClean="0"/>
          </a:p>
          <a:p>
            <a:pPr marL="0" indent="0">
              <a:spcBef>
                <a:spcPts val="600"/>
              </a:spcBef>
              <a:defRPr/>
            </a:pPr>
            <a:endParaRPr lang="en-US" sz="1600" dirty="0" smtClean="0"/>
          </a:p>
          <a:p>
            <a:pPr marL="0" indent="0">
              <a:spcBef>
                <a:spcPts val="600"/>
              </a:spcBef>
              <a:buFontTx/>
              <a:buNone/>
              <a:defRPr/>
            </a:pPr>
            <a:endParaRPr lang="en-CA" sz="1600" dirty="0" smtClean="0"/>
          </a:p>
        </p:txBody>
      </p:sp>
    </p:spTree>
    <p:extLst>
      <p:ext uri="{BB962C8B-B14F-4D97-AF65-F5344CB8AC3E}">
        <p14:creationId xmlns:p14="http://schemas.microsoft.com/office/powerpoint/2010/main" val="41049110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83118"/>
            <a:ext cx="8115300" cy="1004888"/>
          </a:xfrm>
        </p:spPr>
        <p:txBody>
          <a:bodyPr>
            <a:noAutofit/>
          </a:bodyPr>
          <a:lstStyle/>
          <a:p>
            <a:r>
              <a:rPr lang="en-US" sz="4000" dirty="0" smtClean="0"/>
              <a:t>Typical protocol (Family Practice)</a:t>
            </a:r>
            <a:endParaRPr lang="en-US" sz="4000" dirty="0"/>
          </a:p>
        </p:txBody>
      </p:sp>
      <p:sp>
        <p:nvSpPr>
          <p:cNvPr id="3" name="Content Placeholder 2"/>
          <p:cNvSpPr>
            <a:spLocks noGrp="1"/>
          </p:cNvSpPr>
          <p:nvPr>
            <p:ph idx="1"/>
          </p:nvPr>
        </p:nvSpPr>
        <p:spPr/>
        <p:txBody>
          <a:bodyPr>
            <a:normAutofit fontScale="92500"/>
          </a:bodyPr>
          <a:lstStyle/>
          <a:p>
            <a:r>
              <a:rPr lang="en-US" b="1" dirty="0" smtClean="0"/>
              <a:t>Visit 1:</a:t>
            </a:r>
            <a:r>
              <a:rPr lang="en-US" dirty="0" smtClean="0"/>
              <a:t> decision making, inclusion/exclusion criteria 	 reviewed, </a:t>
            </a:r>
            <a:r>
              <a:rPr lang="en-US" dirty="0" err="1" smtClean="0"/>
              <a:t>req</a:t>
            </a:r>
            <a:r>
              <a:rPr lang="en-US" dirty="0" smtClean="0"/>
              <a:t> given for </a:t>
            </a:r>
            <a:r>
              <a:rPr lang="en-US" dirty="0" err="1" smtClean="0"/>
              <a:t>labwork</a:t>
            </a:r>
            <a:r>
              <a:rPr lang="en-US" dirty="0" smtClean="0"/>
              <a:t> and ultrasound</a:t>
            </a:r>
          </a:p>
          <a:p>
            <a:r>
              <a:rPr lang="en-US" b="1" dirty="0" smtClean="0"/>
              <a:t>Visit 2:</a:t>
            </a:r>
            <a:r>
              <a:rPr lang="en-US" dirty="0" smtClean="0"/>
              <a:t> review </a:t>
            </a:r>
            <a:r>
              <a:rPr lang="en-US" dirty="0" err="1" smtClean="0"/>
              <a:t>u/s</a:t>
            </a:r>
            <a:r>
              <a:rPr lang="en-US" dirty="0" smtClean="0"/>
              <a:t> / labs, informed consent, counseling 	on instructions, prescription for Mifegymiso</a:t>
            </a:r>
          </a:p>
          <a:p>
            <a:r>
              <a:rPr lang="en-US" b="1" dirty="0" smtClean="0"/>
              <a:t>Visit 3:</a:t>
            </a:r>
            <a:r>
              <a:rPr lang="en-US" dirty="0" smtClean="0"/>
              <a:t> follow up visit 1-2 weeks after Visit 2 (or after 	mife administration)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82600" y="183118"/>
            <a:ext cx="8178800" cy="1004888"/>
          </a:xfrm>
        </p:spPr>
        <p:txBody>
          <a:bodyPr>
            <a:noAutofit/>
          </a:bodyPr>
          <a:lstStyle/>
          <a:p>
            <a:r>
              <a:rPr lang="en-US" sz="4000" dirty="0" smtClean="0"/>
              <a:t>Overall Risks of Serious Outcomes</a:t>
            </a:r>
          </a:p>
        </p:txBody>
      </p:sp>
      <p:sp>
        <p:nvSpPr>
          <p:cNvPr id="51203" name="Content Placeholder 1"/>
          <p:cNvSpPr>
            <a:spLocks noGrp="1"/>
          </p:cNvSpPr>
          <p:nvPr>
            <p:ph idx="1"/>
          </p:nvPr>
        </p:nvSpPr>
        <p:spPr>
          <a:xfrm>
            <a:off x="658813" y="1485901"/>
            <a:ext cx="8002587" cy="2948940"/>
          </a:xfrm>
        </p:spPr>
        <p:txBody>
          <a:bodyPr>
            <a:noAutofit/>
          </a:bodyPr>
          <a:lstStyle/>
          <a:p>
            <a:pPr marL="0" indent="0">
              <a:spcBef>
                <a:spcPts val="800"/>
              </a:spcBef>
              <a:spcAft>
                <a:spcPts val="600"/>
              </a:spcAft>
              <a:buFontTx/>
              <a:buNone/>
            </a:pPr>
            <a:r>
              <a:rPr lang="en-US" sz="1600" b="1" dirty="0" smtClean="0">
                <a:solidFill>
                  <a:srgbClr val="008CA8"/>
                </a:solidFill>
                <a:ea typeface="Arial" pitchFamily="4" charset="0"/>
                <a:cs typeface="Arial" pitchFamily="4" charset="0"/>
              </a:rPr>
              <a:t>Medical Abortion is Safe and Effective</a:t>
            </a:r>
            <a:endParaRPr lang="en-US" sz="1600" b="1" dirty="0" smtClean="0">
              <a:solidFill>
                <a:srgbClr val="3C3C3C"/>
              </a:solidFill>
              <a:latin typeface="ArialMT" charset="0"/>
            </a:endParaRPr>
          </a:p>
          <a:p>
            <a:pPr marL="355600" indent="-355600">
              <a:spcBef>
                <a:spcPts val="800"/>
              </a:spcBef>
              <a:spcAft>
                <a:spcPts val="600"/>
              </a:spcAft>
            </a:pPr>
            <a:r>
              <a:rPr lang="en-US" sz="1600" dirty="0" smtClean="0">
                <a:solidFill>
                  <a:srgbClr val="3C3C3C"/>
                </a:solidFill>
                <a:latin typeface="ArialMT" charset="0"/>
              </a:rPr>
              <a:t>Ongoing pregnancy 				</a:t>
            </a:r>
            <a:r>
              <a:rPr lang="en-US" sz="1600" b="1" dirty="0" smtClean="0">
                <a:solidFill>
                  <a:srgbClr val="3C3C3C"/>
                </a:solidFill>
                <a:latin typeface="ArialMT" charset="0"/>
              </a:rPr>
              <a:t>0.5%</a:t>
            </a:r>
          </a:p>
          <a:p>
            <a:pPr marL="355600" indent="-355600">
              <a:spcBef>
                <a:spcPts val="800"/>
              </a:spcBef>
              <a:spcAft>
                <a:spcPts val="600"/>
              </a:spcAft>
            </a:pPr>
            <a:r>
              <a:rPr lang="en-US" sz="1600" dirty="0" smtClean="0">
                <a:solidFill>
                  <a:srgbClr val="3C3C3C"/>
                </a:solidFill>
                <a:latin typeface="ArialMT" charset="0"/>
              </a:rPr>
              <a:t>Heavy bleeding requiring aspiration   		</a:t>
            </a:r>
            <a:r>
              <a:rPr lang="en-US" sz="1600" b="1" dirty="0" smtClean="0">
                <a:solidFill>
                  <a:srgbClr val="3C3C3C"/>
                </a:solidFill>
                <a:latin typeface="ArialMT" charset="0"/>
              </a:rPr>
              <a:t>0.65 – 2.5%</a:t>
            </a:r>
          </a:p>
          <a:p>
            <a:pPr marL="355600" indent="-355600">
              <a:spcBef>
                <a:spcPts val="800"/>
              </a:spcBef>
              <a:spcAft>
                <a:spcPts val="600"/>
              </a:spcAft>
            </a:pPr>
            <a:r>
              <a:rPr lang="en-US" sz="1600" dirty="0" smtClean="0">
                <a:solidFill>
                  <a:srgbClr val="3C3C3C"/>
                </a:solidFill>
                <a:latin typeface="ArialMT" charset="0"/>
              </a:rPr>
              <a:t>Admission or transfusion				</a:t>
            </a:r>
            <a:r>
              <a:rPr lang="en-US" sz="1600" b="1" dirty="0" smtClean="0">
                <a:solidFill>
                  <a:srgbClr val="3C3C3C"/>
                </a:solidFill>
                <a:latin typeface="ArialMT" charset="0"/>
              </a:rPr>
              <a:t>0.16%</a:t>
            </a:r>
          </a:p>
          <a:p>
            <a:pPr marL="355600" indent="-355600">
              <a:spcBef>
                <a:spcPts val="800"/>
              </a:spcBef>
              <a:spcAft>
                <a:spcPts val="600"/>
              </a:spcAft>
            </a:pPr>
            <a:r>
              <a:rPr lang="en-US" sz="1600" dirty="0" smtClean="0">
                <a:solidFill>
                  <a:srgbClr val="3C3C3C"/>
                </a:solidFill>
                <a:latin typeface="ArialMT" charset="0"/>
              </a:rPr>
              <a:t>Severe infections 				</a:t>
            </a:r>
            <a:r>
              <a:rPr lang="en-US" sz="1600" b="1" dirty="0" smtClean="0">
                <a:solidFill>
                  <a:srgbClr val="3C3C3C"/>
                </a:solidFill>
                <a:latin typeface="ArialMT" charset="0"/>
              </a:rPr>
              <a:t>&lt;1%</a:t>
            </a:r>
          </a:p>
          <a:p>
            <a:pPr marL="355600" indent="-355600">
              <a:spcBef>
                <a:spcPts val="800"/>
              </a:spcBef>
              <a:spcAft>
                <a:spcPts val="600"/>
              </a:spcAft>
            </a:pPr>
            <a:r>
              <a:rPr lang="en-US" sz="1600" dirty="0" smtClean="0">
                <a:solidFill>
                  <a:srgbClr val="3C3C3C"/>
                </a:solidFill>
                <a:latin typeface="ArialMT" charset="0"/>
              </a:rPr>
              <a:t>Risk of mortality is</a:t>
            </a:r>
            <a:r>
              <a:rPr lang="en-US" sz="1600" b="1" dirty="0" smtClean="0">
                <a:solidFill>
                  <a:srgbClr val="3C3C3C"/>
                </a:solidFill>
                <a:latin typeface="ArialMT" charset="0"/>
              </a:rPr>
              <a:t> 0.4-7/100,000</a:t>
            </a:r>
            <a:r>
              <a:rPr lang="en-US" sz="1600" dirty="0" smtClean="0">
                <a:solidFill>
                  <a:srgbClr val="3C3C3C"/>
                </a:solidFill>
                <a:latin typeface="ArialMT" charset="0"/>
              </a:rPr>
              <a:t>, lower than for a term delivery, similar to surgical abortion and is mostly linked to sepsis and unrecognized ectopic pregnancy. </a:t>
            </a:r>
            <a:endParaRPr lang="en-US" sz="1600" dirty="0" smtClean="0"/>
          </a:p>
          <a:p>
            <a:pPr marL="0" indent="0">
              <a:spcBef>
                <a:spcPts val="800"/>
              </a:spcBef>
              <a:spcAft>
                <a:spcPts val="600"/>
              </a:spcAft>
            </a:pPr>
            <a:endParaRPr lang="en-US" sz="1600" dirty="0" smtClean="0"/>
          </a:p>
          <a:p>
            <a:pPr marL="0" indent="0">
              <a:spcBef>
                <a:spcPts val="800"/>
              </a:spcBef>
              <a:spcAft>
                <a:spcPts val="600"/>
              </a:spcAft>
              <a:buFontTx/>
              <a:buNone/>
            </a:pPr>
            <a:endParaRPr lang="en-CA" sz="1600" dirty="0" smtClean="0"/>
          </a:p>
        </p:txBody>
      </p:sp>
    </p:spTree>
    <p:extLst>
      <p:ext uri="{BB962C8B-B14F-4D97-AF65-F5344CB8AC3E}">
        <p14:creationId xmlns:p14="http://schemas.microsoft.com/office/powerpoint/2010/main" val="4801391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Managing ‘failures’</a:t>
            </a:r>
            <a:endParaRPr lang="en-US" sz="4000" dirty="0"/>
          </a:p>
        </p:txBody>
      </p:sp>
      <p:sp>
        <p:nvSpPr>
          <p:cNvPr id="5" name="Content Placeholder 4"/>
          <p:cNvSpPr>
            <a:spLocks noGrp="1"/>
          </p:cNvSpPr>
          <p:nvPr>
            <p:ph idx="1"/>
          </p:nvPr>
        </p:nvSpPr>
        <p:spPr>
          <a:xfrm>
            <a:off x="251520" y="1450975"/>
            <a:ext cx="8640960" cy="3432144"/>
          </a:xfrm>
        </p:spPr>
        <p:txBody>
          <a:bodyPr>
            <a:normAutofit lnSpcReduction="10000"/>
          </a:bodyPr>
          <a:lstStyle/>
          <a:p>
            <a:r>
              <a:rPr lang="en-US" sz="2595" dirty="0" smtClean="0">
                <a:solidFill>
                  <a:srgbClr val="0194B1"/>
                </a:solidFill>
              </a:rPr>
              <a:t>Ongoing pregnancy </a:t>
            </a:r>
            <a:r>
              <a:rPr lang="en-US" dirty="0" smtClean="0">
                <a:solidFill>
                  <a:srgbClr val="0194B1"/>
                </a:solidFill>
              </a:rPr>
              <a:t>(~0.5%)</a:t>
            </a:r>
          </a:p>
          <a:p>
            <a:pPr lvl="1"/>
            <a:r>
              <a:rPr lang="en-US" sz="1800" dirty="0" smtClean="0"/>
              <a:t>Repeat misoprostol 800 mcg </a:t>
            </a:r>
            <a:r>
              <a:rPr lang="en-US" sz="1800" dirty="0" err="1" smtClean="0"/>
              <a:t>buccal</a:t>
            </a:r>
            <a:r>
              <a:rPr lang="en-US" sz="1800" dirty="0" smtClean="0"/>
              <a:t> or vaginal, reassess at 1 wk, if unsuccessful – surgical management</a:t>
            </a:r>
          </a:p>
          <a:p>
            <a:pPr lvl="1"/>
            <a:r>
              <a:rPr lang="en-US" sz="1800" dirty="0" smtClean="0"/>
              <a:t>Surgical management</a:t>
            </a:r>
          </a:p>
          <a:p>
            <a:r>
              <a:rPr lang="en-US" sz="2595" dirty="0" smtClean="0">
                <a:solidFill>
                  <a:srgbClr val="0194B1"/>
                </a:solidFill>
              </a:rPr>
              <a:t>Incomplete abortion  </a:t>
            </a:r>
            <a:r>
              <a:rPr lang="en-US" dirty="0" smtClean="0">
                <a:solidFill>
                  <a:srgbClr val="0194B1"/>
                </a:solidFill>
              </a:rPr>
              <a:t>(*delayed?)</a:t>
            </a:r>
          </a:p>
          <a:p>
            <a:pPr lvl="1"/>
            <a:r>
              <a:rPr lang="en-US" sz="1800" dirty="0" smtClean="0"/>
              <a:t>Expectant management (can take 2 wks)</a:t>
            </a:r>
          </a:p>
          <a:p>
            <a:pPr lvl="1"/>
            <a:r>
              <a:rPr lang="en-US" sz="1800" dirty="0" smtClean="0"/>
              <a:t>Repeat misoprostol 800 mcg </a:t>
            </a:r>
            <a:r>
              <a:rPr lang="en-US" sz="1800" dirty="0" err="1" smtClean="0"/>
              <a:t>buccal</a:t>
            </a:r>
            <a:r>
              <a:rPr lang="en-US" sz="1800" dirty="0" smtClean="0"/>
              <a:t> or vaginal, reassess at 1 wk, if unsuccessful – surgical management</a:t>
            </a:r>
          </a:p>
          <a:p>
            <a:pPr lvl="1"/>
            <a:r>
              <a:rPr lang="en-US" sz="1800" dirty="0" smtClean="0"/>
              <a:t>Surgical management</a:t>
            </a:r>
          </a:p>
          <a:p>
            <a:pPr lvl="1"/>
            <a:endParaRPr lang="en-US" dirty="0" smtClean="0"/>
          </a:p>
          <a:p>
            <a:pPr lvl="1"/>
            <a:endParaRPr lang="en-US" dirty="0" smtClean="0"/>
          </a:p>
          <a:p>
            <a:pPr lvl="1" indent="-742950"/>
            <a:endParaRPr lang="en-US" dirty="0"/>
          </a:p>
        </p:txBody>
      </p:sp>
    </p:spTree>
    <p:extLst>
      <p:ext uri="{BB962C8B-B14F-4D97-AF65-F5344CB8AC3E}">
        <p14:creationId xmlns:p14="http://schemas.microsoft.com/office/powerpoint/2010/main" val="38832505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501" y="183118"/>
            <a:ext cx="7686675" cy="1004888"/>
          </a:xfrm>
        </p:spPr>
        <p:txBody>
          <a:bodyPr>
            <a:normAutofit/>
          </a:bodyPr>
          <a:lstStyle/>
          <a:p>
            <a:r>
              <a:rPr lang="en-US" sz="3600" dirty="0" smtClean="0"/>
              <a:t>Intrauterine pregnancy on U/S?</a:t>
            </a:r>
            <a:endParaRPr lang="en-US" sz="3600" dirty="0"/>
          </a:p>
        </p:txBody>
      </p:sp>
      <p:sp>
        <p:nvSpPr>
          <p:cNvPr id="5" name="Content Placeholder 4"/>
          <p:cNvSpPr>
            <a:spLocks noGrp="1"/>
          </p:cNvSpPr>
          <p:nvPr>
            <p:ph idx="1"/>
          </p:nvPr>
        </p:nvSpPr>
        <p:spPr>
          <a:xfrm>
            <a:off x="228600" y="1504950"/>
            <a:ext cx="8640960" cy="3512418"/>
          </a:xfrm>
        </p:spPr>
        <p:txBody>
          <a:bodyPr>
            <a:noAutofit/>
          </a:bodyPr>
          <a:lstStyle/>
          <a:p>
            <a:pPr>
              <a:spcAft>
                <a:spcPts val="600"/>
              </a:spcAft>
            </a:pPr>
            <a:r>
              <a:rPr lang="en-US" sz="2000" b="1" dirty="0" smtClean="0">
                <a:solidFill>
                  <a:srgbClr val="0194B1"/>
                </a:solidFill>
              </a:rPr>
              <a:t>Ultrasound:</a:t>
            </a:r>
            <a:r>
              <a:rPr lang="en-US" sz="2000" dirty="0" smtClean="0"/>
              <a:t> yolk sac needed to confirm intrauterine pregnancy</a:t>
            </a:r>
          </a:p>
          <a:p>
            <a:pPr>
              <a:spcAft>
                <a:spcPts val="600"/>
              </a:spcAft>
            </a:pPr>
            <a:r>
              <a:rPr lang="en-US" sz="2000" b="1" dirty="0" smtClean="0">
                <a:solidFill>
                  <a:srgbClr val="0194B1"/>
                </a:solidFill>
              </a:rPr>
              <a:t>Yolk sac:</a:t>
            </a:r>
            <a:r>
              <a:rPr lang="en-US" sz="2000" dirty="0" smtClean="0"/>
              <a:t> 5.5 wks </a:t>
            </a:r>
            <a:r>
              <a:rPr lang="en-US" sz="2000" dirty="0" err="1" smtClean="0"/>
              <a:t>transvaginal</a:t>
            </a:r>
            <a:r>
              <a:rPr lang="en-US" sz="2000" dirty="0" smtClean="0"/>
              <a:t>, 7 wks </a:t>
            </a:r>
            <a:r>
              <a:rPr lang="en-US" sz="2000" dirty="0" err="1" smtClean="0"/>
              <a:t>transabdominal</a:t>
            </a:r>
            <a:endParaRPr lang="en-US" sz="2000" dirty="0" smtClean="0"/>
          </a:p>
          <a:p>
            <a:pPr>
              <a:spcAft>
                <a:spcPts val="600"/>
              </a:spcAft>
            </a:pPr>
            <a:r>
              <a:rPr lang="en-US" sz="2000" dirty="0" smtClean="0"/>
              <a:t>Most patients presenting for MA without yolk sac on U/S will be </a:t>
            </a:r>
            <a:r>
              <a:rPr lang="en-US" sz="2000" i="1" dirty="0" smtClean="0"/>
              <a:t>early</a:t>
            </a:r>
            <a:r>
              <a:rPr lang="en-US" sz="2000" dirty="0" smtClean="0"/>
              <a:t> or </a:t>
            </a:r>
            <a:r>
              <a:rPr lang="en-US" sz="2000" i="1" dirty="0" smtClean="0"/>
              <a:t>failed</a:t>
            </a:r>
            <a:r>
              <a:rPr lang="en-US" sz="2000" dirty="0" smtClean="0"/>
              <a:t>, ectopic is much less likely</a:t>
            </a:r>
          </a:p>
          <a:p>
            <a:pPr>
              <a:spcAft>
                <a:spcPts val="600"/>
              </a:spcAft>
            </a:pPr>
            <a:r>
              <a:rPr lang="en-US" sz="2000" b="1" dirty="0" smtClean="0"/>
              <a:t>Failure to identify a definite intrauterine pregnancy should not delay abortion care at early gestation</a:t>
            </a:r>
          </a:p>
          <a:p>
            <a:pPr>
              <a:spcAft>
                <a:spcPts val="600"/>
              </a:spcAft>
            </a:pPr>
            <a:endParaRPr lang="en-US" sz="2000" dirty="0"/>
          </a:p>
        </p:txBody>
      </p:sp>
    </p:spTree>
    <p:extLst>
      <p:ext uri="{BB962C8B-B14F-4D97-AF65-F5344CB8AC3E}">
        <p14:creationId xmlns:p14="http://schemas.microsoft.com/office/powerpoint/2010/main" val="23819644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F_SampleProtocolPULalgorithm.pdf"/>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69669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a:bodyPr>
          <a:lstStyle/>
          <a:p>
            <a:r>
              <a:rPr lang="en-US" sz="4000" dirty="0"/>
              <a:t>Access issues persist…</a:t>
            </a:r>
          </a:p>
        </p:txBody>
      </p:sp>
      <p:sp>
        <p:nvSpPr>
          <p:cNvPr id="53251" name="Content Placeholder 1"/>
          <p:cNvSpPr>
            <a:spLocks noGrp="1"/>
          </p:cNvSpPr>
          <p:nvPr>
            <p:ph idx="1"/>
          </p:nvPr>
        </p:nvSpPr>
        <p:spPr>
          <a:xfrm>
            <a:off x="900113" y="1384301"/>
            <a:ext cx="7345363" cy="2948940"/>
          </a:xfrm>
        </p:spPr>
        <p:txBody>
          <a:bodyPr>
            <a:noAutofit/>
          </a:bodyPr>
          <a:lstStyle/>
          <a:p>
            <a:pPr marL="352425" indent="-352425">
              <a:spcBef>
                <a:spcPts val="200"/>
              </a:spcBef>
              <a:spcAft>
                <a:spcPts val="600"/>
              </a:spcAft>
            </a:pPr>
            <a:r>
              <a:rPr lang="en-US" sz="1800" dirty="0" smtClean="0"/>
              <a:t>Rollout </a:t>
            </a:r>
            <a:r>
              <a:rPr lang="en-US" sz="1800" dirty="0"/>
              <a:t>still slow across Canada</a:t>
            </a:r>
            <a:endParaRPr lang="en-US" sz="1800" dirty="0" smtClean="0"/>
          </a:p>
          <a:p>
            <a:pPr marL="352425" indent="-352425">
              <a:spcBef>
                <a:spcPts val="200"/>
              </a:spcBef>
              <a:spcAft>
                <a:spcPts val="600"/>
              </a:spcAft>
            </a:pPr>
            <a:r>
              <a:rPr lang="en-US" sz="1800" dirty="0" smtClean="0"/>
              <a:t>Some </a:t>
            </a:r>
            <a:r>
              <a:rPr lang="en-US" sz="1800" dirty="0"/>
              <a:t>provinces/territories still don’t cover cost or have</a:t>
            </a:r>
            <a:r>
              <a:rPr lang="en-US" sz="1800" dirty="0" smtClean="0"/>
              <a:t> enough providers in enough regions prescribing </a:t>
            </a:r>
            <a:r>
              <a:rPr lang="en-US" sz="1800" dirty="0"/>
              <a:t>it</a:t>
            </a:r>
          </a:p>
          <a:p>
            <a:pPr marL="352425" indent="-352425">
              <a:spcBef>
                <a:spcPts val="200"/>
              </a:spcBef>
              <a:spcAft>
                <a:spcPts val="600"/>
              </a:spcAft>
            </a:pPr>
            <a:r>
              <a:rPr lang="en-US" sz="1800" dirty="0"/>
              <a:t>Many of our patients are travelling hours to days to access </a:t>
            </a:r>
            <a:r>
              <a:rPr lang="en-US" sz="1800" dirty="0" err="1" smtClean="0"/>
              <a:t>mifegymiso</a:t>
            </a:r>
            <a:endParaRPr lang="en-US" sz="1800" dirty="0" smtClean="0"/>
          </a:p>
          <a:p>
            <a:pPr marL="0" indent="0">
              <a:spcBef>
                <a:spcPts val="200"/>
              </a:spcBef>
              <a:spcAft>
                <a:spcPts val="600"/>
              </a:spcAft>
              <a:buNone/>
            </a:pPr>
            <a:r>
              <a:rPr lang="en-US" sz="1800" b="1" dirty="0" smtClean="0">
                <a:solidFill>
                  <a:srgbClr val="0194B1"/>
                </a:solidFill>
              </a:rPr>
              <a:t>Solutions:</a:t>
            </a:r>
          </a:p>
          <a:p>
            <a:pPr marL="352425" indent="-352425">
              <a:spcBef>
                <a:spcPts val="200"/>
              </a:spcBef>
              <a:spcAft>
                <a:spcPts val="600"/>
              </a:spcAft>
            </a:pPr>
            <a:r>
              <a:rPr lang="en-US" sz="1800" dirty="0"/>
              <a:t>Remote follow up helping</a:t>
            </a:r>
          </a:p>
          <a:p>
            <a:pPr marL="352425" indent="-352425">
              <a:spcBef>
                <a:spcPts val="200"/>
              </a:spcBef>
              <a:spcAft>
                <a:spcPts val="600"/>
              </a:spcAft>
            </a:pPr>
            <a:r>
              <a:rPr lang="en-US" sz="1800" dirty="0"/>
              <a:t>Telemedicine</a:t>
            </a:r>
            <a:r>
              <a:rPr lang="en-US" sz="1800" dirty="0" smtClean="0"/>
              <a:t> coming soon</a:t>
            </a:r>
          </a:p>
          <a:p>
            <a:pPr marL="352425" indent="-352425">
              <a:spcBef>
                <a:spcPts val="200"/>
              </a:spcBef>
              <a:spcAft>
                <a:spcPts val="600"/>
              </a:spcAft>
            </a:pPr>
            <a:r>
              <a:rPr lang="en-US" sz="1800" dirty="0" smtClean="0"/>
              <a:t>More providers in more locations! </a:t>
            </a:r>
            <a:endParaRPr lang="en-US" sz="1800" dirty="0"/>
          </a:p>
          <a:p>
            <a:pPr marL="0" indent="0">
              <a:spcBef>
                <a:spcPts val="200"/>
              </a:spcBef>
              <a:spcAft>
                <a:spcPts val="600"/>
              </a:spcAft>
            </a:pPr>
            <a:endParaRPr lang="en-US" sz="1800" dirty="0"/>
          </a:p>
          <a:p>
            <a:pPr marL="0" indent="0">
              <a:spcBef>
                <a:spcPts val="200"/>
              </a:spcBef>
              <a:spcAft>
                <a:spcPts val="600"/>
              </a:spcAft>
              <a:buFontTx/>
              <a:buNone/>
            </a:pPr>
            <a:endParaRPr lang="en-CA" sz="1800" dirty="0"/>
          </a:p>
        </p:txBody>
      </p:sp>
    </p:spTree>
    <p:extLst>
      <p:ext uri="{BB962C8B-B14F-4D97-AF65-F5344CB8AC3E}">
        <p14:creationId xmlns:p14="http://schemas.microsoft.com/office/powerpoint/2010/main" val="2962217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p:txBody>
          <a:bodyPr>
            <a:normAutofit/>
          </a:bodyPr>
          <a:lstStyle/>
          <a:p>
            <a:r>
              <a:rPr lang="en-US" sz="4000" dirty="0" smtClean="0"/>
              <a:t>Why Medical Abortion?</a:t>
            </a:r>
          </a:p>
        </p:txBody>
      </p:sp>
      <p:sp>
        <p:nvSpPr>
          <p:cNvPr id="27651" name="Content Placeholder 6"/>
          <p:cNvSpPr>
            <a:spLocks noGrp="1"/>
          </p:cNvSpPr>
          <p:nvPr>
            <p:ph idx="1"/>
          </p:nvPr>
        </p:nvSpPr>
        <p:spPr>
          <a:xfrm>
            <a:off x="900113" y="1289050"/>
            <a:ext cx="7345363" cy="3120391"/>
          </a:xfrm>
        </p:spPr>
        <p:txBody>
          <a:bodyPr>
            <a:noAutofit/>
          </a:bodyPr>
          <a:lstStyle/>
          <a:p>
            <a:pPr marL="0" indent="0">
              <a:spcBef>
                <a:spcPts val="0"/>
              </a:spcBef>
              <a:buNone/>
              <a:defRPr/>
            </a:pPr>
            <a:r>
              <a:rPr lang="en-US" sz="1600" b="1" dirty="0" smtClean="0">
                <a:solidFill>
                  <a:srgbClr val="0194B1"/>
                </a:solidFill>
              </a:rPr>
              <a:t>Abortion is common</a:t>
            </a:r>
          </a:p>
          <a:p>
            <a:pPr lvl="1">
              <a:spcBef>
                <a:spcPts val="0"/>
              </a:spcBef>
              <a:buFontTx/>
              <a:buNone/>
              <a:defRPr/>
            </a:pPr>
            <a:r>
              <a:rPr lang="en-US" sz="1600" dirty="0" smtClean="0"/>
              <a:t>Almost 1/3 of women will have at least one abortion in her lifetime</a:t>
            </a:r>
          </a:p>
          <a:p>
            <a:pPr lvl="1">
              <a:spcBef>
                <a:spcPts val="0"/>
              </a:spcBef>
              <a:defRPr/>
            </a:pPr>
            <a:r>
              <a:rPr lang="en-US" sz="1600" dirty="0" smtClean="0"/>
              <a:t>&gt;25,000 in Ontario per year (CIHI 2015)							</a:t>
            </a:r>
          </a:p>
          <a:p>
            <a:pPr marL="0" indent="0">
              <a:spcBef>
                <a:spcPts val="0"/>
              </a:spcBef>
              <a:buNone/>
              <a:defRPr/>
            </a:pPr>
            <a:r>
              <a:rPr lang="en-US" sz="1600" b="1" dirty="0" smtClean="0">
                <a:solidFill>
                  <a:srgbClr val="0194B1"/>
                </a:solidFill>
              </a:rPr>
              <a:t>Improved access to care</a:t>
            </a:r>
          </a:p>
          <a:p>
            <a:pPr lvl="1">
              <a:spcBef>
                <a:spcPts val="0"/>
              </a:spcBef>
              <a:buFontTx/>
              <a:buNone/>
              <a:defRPr/>
            </a:pPr>
            <a:r>
              <a:rPr lang="en-US" sz="1600" dirty="0" smtClean="0"/>
              <a:t>More providers (primary care providers)</a:t>
            </a:r>
          </a:p>
          <a:p>
            <a:pPr lvl="1">
              <a:spcBef>
                <a:spcPts val="0"/>
              </a:spcBef>
              <a:buNone/>
              <a:defRPr/>
            </a:pPr>
            <a:r>
              <a:rPr lang="en-US" sz="1600" dirty="0" smtClean="0"/>
              <a:t>Remote access</a:t>
            </a:r>
            <a:endParaRPr lang="en-US" sz="1600" dirty="0">
              <a:solidFill>
                <a:srgbClr val="0194B1"/>
              </a:solidFill>
            </a:endParaRPr>
          </a:p>
          <a:p>
            <a:pPr lvl="1">
              <a:spcBef>
                <a:spcPts val="0"/>
              </a:spcBef>
              <a:buFontTx/>
              <a:buNone/>
              <a:defRPr/>
            </a:pPr>
            <a:endParaRPr lang="en-US" sz="1600" dirty="0" smtClean="0">
              <a:solidFill>
                <a:srgbClr val="0194B1"/>
              </a:solidFill>
            </a:endParaRPr>
          </a:p>
          <a:p>
            <a:pPr marL="0" indent="0">
              <a:spcBef>
                <a:spcPts val="0"/>
              </a:spcBef>
              <a:buNone/>
              <a:defRPr/>
            </a:pPr>
            <a:r>
              <a:rPr lang="en-US" sz="1600" b="1" dirty="0" smtClean="0">
                <a:solidFill>
                  <a:srgbClr val="0194B1"/>
                </a:solidFill>
              </a:rPr>
              <a:t>Highly acceptable</a:t>
            </a:r>
          </a:p>
          <a:p>
            <a:pPr marL="350838" lvl="1" indent="0">
              <a:spcBef>
                <a:spcPts val="0"/>
              </a:spcBef>
              <a:buNone/>
              <a:defRPr/>
            </a:pPr>
            <a:r>
              <a:rPr lang="en-US" sz="1600" dirty="0" smtClean="0"/>
              <a:t>Greater privacy </a:t>
            </a:r>
          </a:p>
          <a:p>
            <a:pPr marL="350838" lvl="1" indent="0">
              <a:spcBef>
                <a:spcPts val="0"/>
              </a:spcBef>
              <a:buNone/>
              <a:defRPr/>
            </a:pPr>
            <a:r>
              <a:rPr lang="en-US" sz="1600" dirty="0" smtClean="0"/>
              <a:t>Partners do not need to know that abortion not spontaneous </a:t>
            </a:r>
          </a:p>
          <a:p>
            <a:pPr marL="793750" lvl="1" indent="-342900">
              <a:spcBef>
                <a:spcPts val="0"/>
              </a:spcBef>
              <a:defRPr/>
            </a:pPr>
            <a:r>
              <a:rPr lang="en-US" sz="1600" dirty="0" smtClean="0"/>
              <a:t>80-95% of patients would choose the method again or recommend the method to a friend</a:t>
            </a:r>
          </a:p>
          <a:p>
            <a:pPr lvl="1">
              <a:spcBef>
                <a:spcPts val="0"/>
              </a:spcBef>
              <a:buFontTx/>
              <a:buNone/>
              <a:defRPr/>
            </a:pPr>
            <a:endParaRPr lang="en-US" sz="1600" dirty="0" smtClean="0"/>
          </a:p>
          <a:p>
            <a:pPr>
              <a:spcBef>
                <a:spcPts val="0"/>
              </a:spcBef>
              <a:defRPr/>
            </a:pPr>
            <a:endParaRPr lang="en-US" sz="1600" dirty="0" smtClean="0"/>
          </a:p>
          <a:p>
            <a:pPr>
              <a:spcBef>
                <a:spcPts val="0"/>
              </a:spcBef>
              <a:defRPr/>
            </a:pPr>
            <a:endParaRPr lang="en-US" sz="1600" dirty="0" smtClean="0"/>
          </a:p>
        </p:txBody>
      </p:sp>
      <p:sp>
        <p:nvSpPr>
          <p:cNvPr id="21508" name="TextBox 5"/>
          <p:cNvSpPr txBox="1">
            <a:spLocks noChangeArrowheads="1"/>
          </p:cNvSpPr>
          <p:nvPr/>
        </p:nvSpPr>
        <p:spPr bwMode="auto">
          <a:xfrm>
            <a:off x="4273551" y="4534854"/>
            <a:ext cx="4345999" cy="307777"/>
          </a:xfrm>
          <a:prstGeom prst="rect">
            <a:avLst/>
          </a:prstGeom>
          <a:noFill/>
          <a:ln w="9525">
            <a:noFill/>
            <a:miter lim="800000"/>
            <a:headEnd/>
            <a:tailEnd/>
          </a:ln>
        </p:spPr>
        <p:txBody>
          <a:bodyPr wrap="none">
            <a:prstTxWarp prst="textNoShape">
              <a:avLst/>
            </a:prstTxWarp>
            <a:spAutoFit/>
          </a:bodyPr>
          <a:lstStyle/>
          <a:p>
            <a:r>
              <a:rPr lang="en-US" sz="1400" dirty="0" err="1" smtClean="0"/>
              <a:t>Swica</a:t>
            </a:r>
            <a:r>
              <a:rPr lang="en-US" sz="1400" dirty="0" smtClean="0"/>
              <a:t> </a:t>
            </a:r>
            <a:r>
              <a:rPr lang="en-US" sz="1400" dirty="0"/>
              <a:t>Y et al, (2011</a:t>
            </a:r>
            <a:r>
              <a:rPr lang="en-US" sz="1400" dirty="0" smtClean="0"/>
              <a:t>) Expert Rev </a:t>
            </a:r>
            <a:r>
              <a:rPr lang="en-US" sz="1400" dirty="0" err="1" smtClean="0"/>
              <a:t>Obstet</a:t>
            </a:r>
            <a:r>
              <a:rPr lang="en-US" sz="1400" dirty="0" smtClean="0"/>
              <a:t> </a:t>
            </a:r>
            <a:r>
              <a:rPr lang="en-US" sz="1400" dirty="0" err="1" smtClean="0"/>
              <a:t>Gynecol</a:t>
            </a:r>
            <a:r>
              <a:rPr lang="en-US" sz="1400" dirty="0" smtClean="0"/>
              <a:t> 6.4</a:t>
            </a:r>
            <a:endParaRPr lang="en-US" sz="1400" dirty="0"/>
          </a:p>
        </p:txBody>
      </p:sp>
    </p:spTree>
    <p:extLst>
      <p:ext uri="{BB962C8B-B14F-4D97-AF65-F5344CB8AC3E}">
        <p14:creationId xmlns:p14="http://schemas.microsoft.com/office/powerpoint/2010/main" val="40280064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a:xfrm>
            <a:off x="635000" y="183118"/>
            <a:ext cx="7610475" cy="1004888"/>
          </a:xfrm>
        </p:spPr>
        <p:txBody>
          <a:bodyPr>
            <a:normAutofit/>
          </a:bodyPr>
          <a:lstStyle/>
          <a:p>
            <a:r>
              <a:rPr lang="en-US" sz="4000" dirty="0" smtClean="0"/>
              <a:t>Issues in remote communities:</a:t>
            </a:r>
          </a:p>
        </p:txBody>
      </p:sp>
      <p:sp>
        <p:nvSpPr>
          <p:cNvPr id="50179" name="Content Placeholder 4"/>
          <p:cNvSpPr>
            <a:spLocks noGrp="1"/>
          </p:cNvSpPr>
          <p:nvPr>
            <p:ph idx="1"/>
          </p:nvPr>
        </p:nvSpPr>
        <p:spPr>
          <a:xfrm>
            <a:off x="250825" y="1397001"/>
            <a:ext cx="8642350" cy="3261122"/>
          </a:xfrm>
        </p:spPr>
        <p:txBody>
          <a:bodyPr>
            <a:noAutofit/>
          </a:bodyPr>
          <a:lstStyle/>
          <a:p>
            <a:pPr marL="990600" indent="-457200">
              <a:spcBef>
                <a:spcPts val="600"/>
              </a:spcBef>
              <a:spcAft>
                <a:spcPts val="600"/>
              </a:spcAft>
            </a:pPr>
            <a:r>
              <a:rPr lang="en-US" sz="2000" dirty="0" smtClean="0"/>
              <a:t>Prescribers</a:t>
            </a:r>
          </a:p>
          <a:p>
            <a:pPr marL="990600" indent="-457200">
              <a:spcBef>
                <a:spcPts val="600"/>
              </a:spcBef>
              <a:spcAft>
                <a:spcPts val="600"/>
              </a:spcAft>
            </a:pPr>
            <a:r>
              <a:rPr lang="en-US" sz="2000" dirty="0" smtClean="0"/>
              <a:t>Pharmacy </a:t>
            </a:r>
            <a:r>
              <a:rPr lang="en-US" sz="2000" dirty="0" err="1" smtClean="0"/>
              <a:t>vs</a:t>
            </a:r>
            <a:r>
              <a:rPr lang="en-US" sz="2000" dirty="0" smtClean="0"/>
              <a:t> office dispensing</a:t>
            </a:r>
          </a:p>
          <a:p>
            <a:pPr marL="990600" indent="-457200">
              <a:spcBef>
                <a:spcPts val="600"/>
              </a:spcBef>
              <a:spcAft>
                <a:spcPts val="600"/>
              </a:spcAft>
            </a:pPr>
            <a:r>
              <a:rPr lang="en-US" sz="2000" dirty="0" smtClean="0"/>
              <a:t>Ultrasound</a:t>
            </a:r>
          </a:p>
          <a:p>
            <a:pPr marL="990600" indent="-457200">
              <a:spcBef>
                <a:spcPts val="600"/>
              </a:spcBef>
              <a:spcAft>
                <a:spcPts val="600"/>
              </a:spcAft>
            </a:pPr>
            <a:r>
              <a:rPr lang="en-US" sz="2000" dirty="0" err="1" smtClean="0"/>
              <a:t>RhIG</a:t>
            </a:r>
            <a:endParaRPr lang="en-US" sz="2000" dirty="0" smtClean="0"/>
          </a:p>
          <a:p>
            <a:pPr marL="990600" indent="-457200">
              <a:spcBef>
                <a:spcPts val="600"/>
              </a:spcBef>
              <a:spcAft>
                <a:spcPts val="0"/>
              </a:spcAft>
            </a:pPr>
            <a:r>
              <a:rPr lang="en-US" sz="2000" dirty="0" smtClean="0"/>
              <a:t>Emergency care – surgical aspiration for:</a:t>
            </a:r>
          </a:p>
          <a:p>
            <a:pPr marL="1219200" lvl="3" indent="-457200"/>
            <a:r>
              <a:rPr lang="en-US" sz="1400" dirty="0" smtClean="0"/>
              <a:t>Retained products/Incomplete abortion</a:t>
            </a:r>
          </a:p>
          <a:p>
            <a:pPr marL="1219200" lvl="3" indent="-457200"/>
            <a:r>
              <a:rPr lang="en-US" sz="1400" dirty="0" smtClean="0"/>
              <a:t>Failed medical abortion</a:t>
            </a:r>
          </a:p>
        </p:txBody>
      </p:sp>
    </p:spTree>
    <p:extLst>
      <p:ext uri="{BB962C8B-B14F-4D97-AF65-F5344CB8AC3E}">
        <p14:creationId xmlns:p14="http://schemas.microsoft.com/office/powerpoint/2010/main" val="2934031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p:txBody>
          <a:bodyPr>
            <a:normAutofit/>
          </a:bodyPr>
          <a:lstStyle/>
          <a:p>
            <a:r>
              <a:rPr lang="en-US" sz="4000" dirty="0" smtClean="0"/>
              <a:t>Mifegymiso without ultrasound</a:t>
            </a:r>
          </a:p>
        </p:txBody>
      </p:sp>
      <p:sp>
        <p:nvSpPr>
          <p:cNvPr id="55299" name="Content Placeholder 5"/>
          <p:cNvSpPr>
            <a:spLocks noGrp="1"/>
          </p:cNvSpPr>
          <p:nvPr>
            <p:ph idx="1"/>
          </p:nvPr>
        </p:nvSpPr>
        <p:spPr>
          <a:xfrm>
            <a:off x="228600" y="1226106"/>
            <a:ext cx="8642350" cy="3512344"/>
          </a:xfrm>
        </p:spPr>
        <p:txBody>
          <a:bodyPr>
            <a:normAutofit fontScale="85000" lnSpcReduction="20000"/>
          </a:bodyPr>
          <a:lstStyle/>
          <a:p>
            <a:pPr>
              <a:buNone/>
            </a:pPr>
            <a:r>
              <a:rPr lang="en-US" b="1" dirty="0" smtClean="0"/>
              <a:t>OFF LABEL:</a:t>
            </a:r>
            <a:endParaRPr lang="en-US" sz="1600" b="1" dirty="0" smtClean="0">
              <a:solidFill>
                <a:srgbClr val="0194B1"/>
              </a:solidFill>
            </a:endParaRPr>
          </a:p>
          <a:p>
            <a:r>
              <a:rPr lang="en-US" b="1" dirty="0" smtClean="0">
                <a:solidFill>
                  <a:srgbClr val="0194B1"/>
                </a:solidFill>
              </a:rPr>
              <a:t>Product Monograph/HC:</a:t>
            </a:r>
            <a:r>
              <a:rPr lang="en-US" dirty="0" smtClean="0"/>
              <a:t> ultrasound dating required</a:t>
            </a:r>
          </a:p>
          <a:p>
            <a:r>
              <a:rPr lang="en-US" b="1" dirty="0" smtClean="0">
                <a:solidFill>
                  <a:srgbClr val="0194B1"/>
                </a:solidFill>
              </a:rPr>
              <a:t>SOGC:</a:t>
            </a:r>
            <a:r>
              <a:rPr lang="en-US" dirty="0" smtClean="0"/>
              <a:t> ultrasound required if: </a:t>
            </a:r>
          </a:p>
          <a:p>
            <a:pPr marL="1439863" lvl="1" indent="-371475"/>
            <a:r>
              <a:rPr lang="en-US" sz="2000" dirty="0" smtClean="0"/>
              <a:t>risks for/symptoms of ectopic pregnancy</a:t>
            </a:r>
          </a:p>
          <a:p>
            <a:pPr marL="1439863" lvl="1" indent="-371475"/>
            <a:r>
              <a:rPr lang="en-US" sz="2000" dirty="0" smtClean="0"/>
              <a:t>Irregular periods</a:t>
            </a:r>
            <a:endParaRPr lang="en-US" dirty="0" smtClean="0"/>
          </a:p>
          <a:p>
            <a:pPr lvl="1">
              <a:buFontTx/>
              <a:buNone/>
            </a:pPr>
            <a:r>
              <a:rPr lang="en-US" dirty="0" smtClean="0"/>
              <a:t>Otherwise LMP, clinical history and focused exam can be used to date a pregnancy</a:t>
            </a:r>
          </a:p>
          <a:p>
            <a:pPr lvl="1">
              <a:buFontTx/>
              <a:buNone/>
            </a:pPr>
            <a:endParaRPr lang="en-US" dirty="0" smtClean="0"/>
          </a:p>
          <a:p>
            <a:r>
              <a:rPr lang="en-US" b="1" dirty="0" smtClean="0">
                <a:solidFill>
                  <a:srgbClr val="0194B1"/>
                </a:solidFill>
              </a:rPr>
              <a:t>NAF:</a:t>
            </a:r>
            <a:r>
              <a:rPr lang="en-US" dirty="0" smtClean="0"/>
              <a:t> “ultrasound is not a requirement for the provision of first trimester abortion care”</a:t>
            </a:r>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38460022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3118"/>
            <a:ext cx="8140699" cy="1004888"/>
          </a:xfrm>
        </p:spPr>
        <p:txBody>
          <a:bodyPr>
            <a:noAutofit/>
          </a:bodyPr>
          <a:lstStyle/>
          <a:p>
            <a:r>
              <a:rPr lang="en-US" sz="4000" dirty="0" smtClean="0"/>
              <a:t>Dating by LMP and bimanual exam</a:t>
            </a:r>
            <a:endParaRPr lang="en-US" sz="4000" dirty="0"/>
          </a:p>
        </p:txBody>
      </p:sp>
      <p:sp>
        <p:nvSpPr>
          <p:cNvPr id="5" name="Content Placeholder 4"/>
          <p:cNvSpPr>
            <a:spLocks noGrp="1"/>
          </p:cNvSpPr>
          <p:nvPr>
            <p:ph idx="1"/>
          </p:nvPr>
        </p:nvSpPr>
        <p:spPr>
          <a:xfrm>
            <a:off x="228600" y="1429519"/>
            <a:ext cx="8640960" cy="3136900"/>
          </a:xfrm>
        </p:spPr>
        <p:txBody>
          <a:bodyPr>
            <a:normAutofit/>
          </a:bodyPr>
          <a:lstStyle/>
          <a:p>
            <a:pPr>
              <a:spcAft>
                <a:spcPts val="1200"/>
              </a:spcAft>
            </a:pPr>
            <a:r>
              <a:rPr lang="en-US" sz="2000" dirty="0" smtClean="0"/>
              <a:t>Patients certain of their (regular) LMP, not on OCP or breastfeeding, gestational age correlates closely with U/S</a:t>
            </a:r>
          </a:p>
          <a:p>
            <a:pPr>
              <a:spcAft>
                <a:spcPts val="1200"/>
              </a:spcAft>
            </a:pPr>
            <a:r>
              <a:rPr lang="en-US" sz="2000" dirty="0" smtClean="0"/>
              <a:t>Pelvic exam by an experienced provider correctly estimates GA under 9 weeks in 98.4% of patients</a:t>
            </a:r>
          </a:p>
          <a:p>
            <a:pPr>
              <a:spcAft>
                <a:spcPts val="1200"/>
              </a:spcAft>
            </a:pPr>
            <a:r>
              <a:rPr lang="en-US" sz="2000" dirty="0" smtClean="0"/>
              <a:t>Many countries do not use ultrasound routinely, only when uncertainty re: exam and LMP, or with pain/bleeding.</a:t>
            </a:r>
            <a:endParaRPr lang="en-US" sz="2000" dirty="0"/>
          </a:p>
        </p:txBody>
      </p:sp>
      <p:sp>
        <p:nvSpPr>
          <p:cNvPr id="6" name="TextBox 5"/>
          <p:cNvSpPr txBox="1"/>
          <p:nvPr/>
        </p:nvSpPr>
        <p:spPr>
          <a:xfrm>
            <a:off x="457201" y="4566419"/>
            <a:ext cx="3047228" cy="338554"/>
          </a:xfrm>
          <a:prstGeom prst="rect">
            <a:avLst/>
          </a:prstGeom>
          <a:noFill/>
        </p:spPr>
        <p:txBody>
          <a:bodyPr wrap="none" rtlCol="0">
            <a:spAutoFit/>
          </a:bodyPr>
          <a:lstStyle/>
          <a:p>
            <a:r>
              <a:rPr lang="en-US" sz="1600" dirty="0" smtClean="0">
                <a:solidFill>
                  <a:schemeClr val="tx1"/>
                </a:solidFill>
              </a:rPr>
              <a:t>SOGC Clinical Guidelines 2016</a:t>
            </a:r>
            <a:endParaRPr lang="en-US" sz="1600" dirty="0">
              <a:solidFill>
                <a:schemeClr val="tx1"/>
              </a:solidFill>
            </a:endParaRPr>
          </a:p>
        </p:txBody>
      </p:sp>
    </p:spTree>
    <p:extLst>
      <p:ext uri="{BB962C8B-B14F-4D97-AF65-F5344CB8AC3E}">
        <p14:creationId xmlns:p14="http://schemas.microsoft.com/office/powerpoint/2010/main" val="15462780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p:txBody>
          <a:bodyPr>
            <a:normAutofit/>
          </a:bodyPr>
          <a:lstStyle/>
          <a:p>
            <a:r>
              <a:rPr lang="en-US" sz="4000" dirty="0" smtClean="0"/>
              <a:t>Cost of Mifegymiso</a:t>
            </a:r>
          </a:p>
        </p:txBody>
      </p:sp>
      <p:sp>
        <p:nvSpPr>
          <p:cNvPr id="58371" name="Content Placeholder 4"/>
          <p:cNvSpPr>
            <a:spLocks noGrp="1"/>
          </p:cNvSpPr>
          <p:nvPr>
            <p:ph idx="1"/>
          </p:nvPr>
        </p:nvSpPr>
        <p:spPr>
          <a:xfrm>
            <a:off x="250825" y="1371601"/>
            <a:ext cx="8642350" cy="3146822"/>
          </a:xfrm>
        </p:spPr>
        <p:txBody>
          <a:bodyPr>
            <a:normAutofit fontScale="70000" lnSpcReduction="20000"/>
          </a:bodyPr>
          <a:lstStyle/>
          <a:p>
            <a:pPr>
              <a:spcAft>
                <a:spcPts val="600"/>
              </a:spcAft>
            </a:pPr>
            <a:r>
              <a:rPr lang="en-US" sz="2800" dirty="0" smtClean="0">
                <a:solidFill>
                  <a:srgbClr val="0194B1"/>
                </a:solidFill>
              </a:rPr>
              <a:t>OHIP: </a:t>
            </a:r>
            <a:r>
              <a:rPr lang="en-US" sz="2800" dirty="0" smtClean="0"/>
              <a:t>100% covered</a:t>
            </a:r>
          </a:p>
          <a:p>
            <a:pPr>
              <a:spcAft>
                <a:spcPts val="600"/>
              </a:spcAft>
            </a:pPr>
            <a:r>
              <a:rPr lang="en-US" sz="2800" dirty="0" smtClean="0">
                <a:solidFill>
                  <a:srgbClr val="0194B1"/>
                </a:solidFill>
              </a:rPr>
              <a:t>NIHB:</a:t>
            </a:r>
            <a:r>
              <a:rPr lang="en-US" sz="2800" dirty="0" smtClean="0"/>
              <a:t> 100% covered</a:t>
            </a:r>
          </a:p>
          <a:p>
            <a:pPr>
              <a:spcAft>
                <a:spcPts val="600"/>
              </a:spcAft>
            </a:pPr>
            <a:r>
              <a:rPr lang="en-US" sz="2800" dirty="0" smtClean="0">
                <a:solidFill>
                  <a:srgbClr val="0194B1"/>
                </a:solidFill>
              </a:rPr>
              <a:t>IFH:</a:t>
            </a:r>
            <a:r>
              <a:rPr lang="en-US" sz="2800" dirty="0" smtClean="0"/>
              <a:t>  only covered if medication is stocked and dispensed directly by provider (not on formulary)</a:t>
            </a:r>
          </a:p>
          <a:p>
            <a:pPr>
              <a:spcAft>
                <a:spcPts val="600"/>
              </a:spcAft>
            </a:pPr>
            <a:r>
              <a:rPr lang="en-US" sz="2800" dirty="0" smtClean="0"/>
              <a:t>If no coverage, cost ranges from</a:t>
            </a:r>
            <a:r>
              <a:rPr lang="en-US" sz="2800" dirty="0" smtClean="0">
                <a:solidFill>
                  <a:srgbClr val="0194B1"/>
                </a:solidFill>
              </a:rPr>
              <a:t> $300 - $365</a:t>
            </a:r>
          </a:p>
          <a:p>
            <a:pPr>
              <a:spcAft>
                <a:spcPts val="600"/>
              </a:spcAft>
            </a:pPr>
            <a:r>
              <a:rPr lang="en-US" sz="2800" dirty="0" smtClean="0">
                <a:solidFill>
                  <a:srgbClr val="0194B1"/>
                </a:solidFill>
              </a:rPr>
              <a:t>Physician dispensing/direct billing to government with HNS number </a:t>
            </a:r>
          </a:p>
        </p:txBody>
      </p:sp>
    </p:spTree>
    <p:extLst>
      <p:ext uri="{BB962C8B-B14F-4D97-AF65-F5344CB8AC3E}">
        <p14:creationId xmlns:p14="http://schemas.microsoft.com/office/powerpoint/2010/main" val="3922918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4"/>
          <p:cNvSpPr>
            <a:spLocks noGrp="1"/>
          </p:cNvSpPr>
          <p:nvPr>
            <p:ph type="title"/>
          </p:nvPr>
        </p:nvSpPr>
        <p:spPr>
          <a:xfrm>
            <a:off x="584200" y="183118"/>
            <a:ext cx="7962900" cy="1004888"/>
          </a:xfrm>
        </p:spPr>
        <p:txBody>
          <a:bodyPr>
            <a:normAutofit/>
          </a:bodyPr>
          <a:lstStyle/>
          <a:p>
            <a:r>
              <a:rPr lang="en-US" sz="4000" dirty="0" smtClean="0"/>
              <a:t>Online Medical Abortion Training</a:t>
            </a:r>
          </a:p>
        </p:txBody>
      </p:sp>
      <p:sp>
        <p:nvSpPr>
          <p:cNvPr id="77827" name="Content Placeholder 5"/>
          <p:cNvSpPr>
            <a:spLocks noGrp="1"/>
          </p:cNvSpPr>
          <p:nvPr>
            <p:ph idx="1"/>
          </p:nvPr>
        </p:nvSpPr>
        <p:spPr>
          <a:xfrm>
            <a:off x="250825" y="1412082"/>
            <a:ext cx="8642350" cy="3565922"/>
          </a:xfrm>
        </p:spPr>
        <p:txBody>
          <a:bodyPr>
            <a:normAutofit fontScale="85000" lnSpcReduction="20000"/>
          </a:bodyPr>
          <a:lstStyle/>
          <a:p>
            <a:pPr marL="457200" indent="-457200">
              <a:buFont typeface="+mj-lt"/>
              <a:buAutoNum type="arabicPeriod"/>
              <a:defRPr/>
            </a:pPr>
            <a:r>
              <a:rPr lang="en-US" dirty="0" smtClean="0"/>
              <a:t>Accredited program created through collaboration between:</a:t>
            </a:r>
          </a:p>
          <a:p>
            <a:pPr lvl="2">
              <a:defRPr/>
            </a:pPr>
            <a:r>
              <a:rPr lang="en-US" dirty="0" smtClean="0"/>
              <a:t> </a:t>
            </a:r>
            <a:r>
              <a:rPr lang="en-US" sz="2000" dirty="0" smtClean="0"/>
              <a:t>Society of Obstetricians and Gynecologists of Canada</a:t>
            </a:r>
          </a:p>
          <a:p>
            <a:pPr lvl="2">
              <a:defRPr/>
            </a:pPr>
            <a:r>
              <a:rPr lang="en-US" sz="2000" dirty="0" smtClean="0"/>
              <a:t> College of Family Physicians of Canada</a:t>
            </a:r>
          </a:p>
          <a:p>
            <a:pPr lvl="2">
              <a:defRPr/>
            </a:pPr>
            <a:r>
              <a:rPr lang="en-US" sz="2000" dirty="0" smtClean="0"/>
              <a:t> Canadian Pharmacists Association</a:t>
            </a:r>
          </a:p>
          <a:p>
            <a:pPr>
              <a:spcBef>
                <a:spcPts val="0"/>
              </a:spcBef>
              <a:defRPr/>
            </a:pPr>
            <a:endParaRPr lang="en-US" dirty="0" smtClean="0"/>
          </a:p>
          <a:p>
            <a:pPr marL="809625" indent="-458788">
              <a:spcBef>
                <a:spcPts val="0"/>
              </a:spcBef>
              <a:defRPr/>
            </a:pPr>
            <a:r>
              <a:rPr lang="en-US" dirty="0" smtClean="0"/>
              <a:t>6 modules, 1.5 - 3 hours to complete, $50</a:t>
            </a:r>
          </a:p>
          <a:p>
            <a:pPr marL="809625" indent="-458788">
              <a:defRPr/>
            </a:pPr>
            <a:r>
              <a:rPr lang="en-US" dirty="0" smtClean="0">
                <a:hlinkClick r:id="rId3"/>
              </a:rPr>
              <a:t>https://sogc.org/online-courses/courses.html</a:t>
            </a:r>
            <a:endParaRPr lang="en-US" dirty="0" smtClean="0"/>
          </a:p>
          <a:p>
            <a:pPr>
              <a:spcBef>
                <a:spcPts val="200"/>
              </a:spcBef>
              <a:buFontTx/>
              <a:buNone/>
              <a:defRPr/>
            </a:pPr>
            <a:endParaRPr lang="en-US" dirty="0" smtClean="0"/>
          </a:p>
          <a:p>
            <a:pPr>
              <a:buFontTx/>
              <a:buNone/>
              <a:defRPr/>
            </a:pPr>
            <a:r>
              <a:rPr lang="en-US" dirty="0" smtClean="0"/>
              <a:t>2.	 </a:t>
            </a:r>
            <a:r>
              <a:rPr lang="en-US" dirty="0" err="1" smtClean="0"/>
              <a:t>Celopharma</a:t>
            </a:r>
            <a:r>
              <a:rPr lang="en-US" dirty="0" smtClean="0"/>
              <a:t> Training Program: </a:t>
            </a:r>
          </a:p>
          <a:p>
            <a:pPr>
              <a:defRPr/>
            </a:pPr>
            <a:r>
              <a:rPr lang="en-US" dirty="0" smtClean="0">
                <a:solidFill>
                  <a:srgbClr val="0194B1"/>
                </a:solidFill>
                <a:hlinkClick r:id="rId4"/>
              </a:rPr>
              <a:t>http://celopharma.com/en/health-professionals/</a:t>
            </a:r>
            <a:endParaRPr lang="en-US" dirty="0" smtClean="0">
              <a:solidFill>
                <a:srgbClr val="0194B1"/>
              </a:solidFill>
            </a:endParaRPr>
          </a:p>
          <a:p>
            <a:pPr>
              <a:buFontTx/>
              <a:buNone/>
              <a:defRPr/>
            </a:pPr>
            <a:endParaRPr lang="en-US" dirty="0" smtClean="0">
              <a:solidFill>
                <a:srgbClr val="0194B1"/>
              </a:solidFill>
            </a:endParaRPr>
          </a:p>
        </p:txBody>
      </p:sp>
    </p:spTree>
    <p:extLst>
      <p:ext uri="{BB962C8B-B14F-4D97-AF65-F5344CB8AC3E}">
        <p14:creationId xmlns:p14="http://schemas.microsoft.com/office/powerpoint/2010/main" val="8447120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t>Further Resources:</a:t>
            </a:r>
            <a:endParaRPr lang="en-CA" dirty="0" smtClean="0"/>
          </a:p>
        </p:txBody>
      </p:sp>
      <p:sp>
        <p:nvSpPr>
          <p:cNvPr id="61443" name="Subtitle 2"/>
          <p:cNvSpPr>
            <a:spLocks noGrp="1"/>
          </p:cNvSpPr>
          <p:nvPr>
            <p:ph idx="1"/>
          </p:nvPr>
        </p:nvSpPr>
        <p:spPr/>
        <p:txBody>
          <a:bodyPr>
            <a:noAutofit/>
          </a:bodyPr>
          <a:lstStyle/>
          <a:p>
            <a:pPr algn="l">
              <a:spcBef>
                <a:spcPts val="200"/>
              </a:spcBef>
            </a:pPr>
            <a:r>
              <a:rPr lang="en-US" sz="1800" b="1" dirty="0" smtClean="0">
                <a:solidFill>
                  <a:srgbClr val="0194B1"/>
                </a:solidFill>
              </a:rPr>
              <a:t>Medical Abortion Guidelines:</a:t>
            </a:r>
            <a:endParaRPr lang="en-US" sz="1800" dirty="0" smtClean="0">
              <a:solidFill>
                <a:schemeClr val="tx1"/>
              </a:solidFill>
            </a:endParaRPr>
          </a:p>
          <a:p>
            <a:pPr algn="l">
              <a:spcBef>
                <a:spcPts val="200"/>
              </a:spcBef>
            </a:pPr>
            <a:endParaRPr lang="en-US" sz="1600" b="1" dirty="0" smtClean="0">
              <a:solidFill>
                <a:srgbClr val="0194B1"/>
              </a:solidFill>
            </a:endParaRPr>
          </a:p>
          <a:p>
            <a:pPr algn="l">
              <a:spcBef>
                <a:spcPts val="200"/>
              </a:spcBef>
            </a:pPr>
            <a:r>
              <a:rPr lang="en-US" sz="1600" b="1" dirty="0" smtClean="0">
                <a:solidFill>
                  <a:srgbClr val="000000"/>
                </a:solidFill>
              </a:rPr>
              <a:t>Society of Obstetricians and Gynecologists of Canada:</a:t>
            </a:r>
          </a:p>
          <a:p>
            <a:pPr algn="l">
              <a:spcBef>
                <a:spcPts val="200"/>
              </a:spcBef>
            </a:pPr>
            <a:r>
              <a:rPr lang="en-US" sz="1600" b="1" dirty="0" smtClean="0">
                <a:solidFill>
                  <a:srgbClr val="660066"/>
                </a:solidFill>
              </a:rPr>
              <a:t>JOGC April 2016 38(4): 366-389</a:t>
            </a:r>
          </a:p>
          <a:p>
            <a:pPr algn="l">
              <a:spcBef>
                <a:spcPts val="200"/>
              </a:spcBef>
            </a:pPr>
            <a:endParaRPr lang="en-US" sz="1600" b="1" dirty="0" smtClean="0">
              <a:solidFill>
                <a:srgbClr val="0194B1"/>
              </a:solidFill>
            </a:endParaRPr>
          </a:p>
          <a:p>
            <a:pPr algn="l">
              <a:spcBef>
                <a:spcPts val="200"/>
              </a:spcBef>
            </a:pPr>
            <a:r>
              <a:rPr lang="en-US" sz="1600" b="1" dirty="0" smtClean="0">
                <a:solidFill>
                  <a:srgbClr val="000000"/>
                </a:solidFill>
              </a:rPr>
              <a:t>National Abortion Federation:</a:t>
            </a:r>
          </a:p>
          <a:p>
            <a:pPr algn="l">
              <a:spcBef>
                <a:spcPts val="200"/>
              </a:spcBef>
            </a:pPr>
            <a:r>
              <a:rPr lang="en-US" sz="1600" b="1" dirty="0" smtClean="0">
                <a:solidFill>
                  <a:schemeClr val="tx1"/>
                </a:solidFill>
                <a:hlinkClick r:id="rId2"/>
              </a:rPr>
              <a:t>https://prochoice.org/resources/clinical-policy-guidelines/</a:t>
            </a:r>
            <a:endParaRPr lang="en-US" sz="1600" b="1" dirty="0" smtClean="0">
              <a:solidFill>
                <a:schemeClr val="tx1"/>
              </a:solidFill>
            </a:endParaRPr>
          </a:p>
          <a:p>
            <a:pPr algn="l">
              <a:spcBef>
                <a:spcPts val="200"/>
              </a:spcBef>
            </a:pPr>
            <a:endParaRPr lang="en-US" sz="1600" b="1" dirty="0" smtClean="0">
              <a:solidFill>
                <a:srgbClr val="000000"/>
              </a:solidFill>
            </a:endParaRPr>
          </a:p>
          <a:p>
            <a:pPr algn="l">
              <a:spcBef>
                <a:spcPts val="200"/>
              </a:spcBef>
            </a:pPr>
            <a:r>
              <a:rPr lang="en-US" sz="1600" b="1" dirty="0" smtClean="0">
                <a:solidFill>
                  <a:schemeClr val="tx1"/>
                </a:solidFill>
              </a:rPr>
              <a:t>Reproductive Health Access Project (US)</a:t>
            </a:r>
          </a:p>
          <a:p>
            <a:pPr algn="l">
              <a:spcBef>
                <a:spcPts val="200"/>
              </a:spcBef>
            </a:pPr>
            <a:r>
              <a:rPr lang="en-US" sz="1600" b="1" dirty="0" smtClean="0">
                <a:solidFill>
                  <a:srgbClr val="0194B1"/>
                </a:solidFill>
                <a:hlinkClick r:id="rId3"/>
              </a:rPr>
              <a:t>https://www.reproductiveaccess.org</a:t>
            </a:r>
            <a:endParaRPr lang="en-US" sz="1600" b="1" dirty="0" smtClean="0">
              <a:solidFill>
                <a:srgbClr val="0194B1"/>
              </a:solidFill>
            </a:endParaRPr>
          </a:p>
          <a:p>
            <a:pPr algn="l">
              <a:spcBef>
                <a:spcPts val="200"/>
              </a:spcBef>
            </a:pPr>
            <a:endParaRPr lang="en-US" sz="1600" b="1" dirty="0" smtClean="0">
              <a:solidFill>
                <a:srgbClr val="0194B1"/>
              </a:solidFill>
            </a:endParaRPr>
          </a:p>
          <a:p>
            <a:pPr algn="l">
              <a:spcBef>
                <a:spcPts val="200"/>
              </a:spcBef>
            </a:pPr>
            <a:endParaRPr lang="en-US" sz="1600" dirty="0" smtClean="0">
              <a:solidFill>
                <a:srgbClr val="0194B1"/>
              </a:solidFill>
            </a:endParaRPr>
          </a:p>
          <a:p>
            <a:pPr>
              <a:spcBef>
                <a:spcPts val="200"/>
              </a:spcBef>
            </a:pPr>
            <a:endParaRPr lang="en-US" sz="1600" dirty="0" smtClean="0">
              <a:solidFill>
                <a:schemeClr val="tx1"/>
              </a:solidFill>
            </a:endParaRPr>
          </a:p>
          <a:p>
            <a:pPr>
              <a:spcBef>
                <a:spcPts val="200"/>
              </a:spcBef>
            </a:pPr>
            <a:endParaRPr lang="en-US" sz="1600" dirty="0" smtClean="0">
              <a:solidFill>
                <a:schemeClr val="tx1"/>
              </a:solidFill>
            </a:endParaRPr>
          </a:p>
          <a:p>
            <a:pPr>
              <a:spcBef>
                <a:spcPts val="200"/>
              </a:spcBef>
            </a:pPr>
            <a:endParaRPr lang="en-CA" sz="1600" dirty="0" smtClean="0">
              <a:solidFill>
                <a:schemeClr val="tx1"/>
              </a:solidFill>
            </a:endParaRPr>
          </a:p>
        </p:txBody>
      </p:sp>
    </p:spTree>
    <p:extLst>
      <p:ext uri="{BB962C8B-B14F-4D97-AF65-F5344CB8AC3E}">
        <p14:creationId xmlns:p14="http://schemas.microsoft.com/office/powerpoint/2010/main" val="3290094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6" descr="Screenshot 2017-11-12 11.02.34.png"/>
          <p:cNvPicPr>
            <a:picLocks noChangeAspect="1"/>
          </p:cNvPicPr>
          <p:nvPr/>
        </p:nvPicPr>
        <p:blipFill>
          <a:blip r:embed="rId3"/>
          <a:srcRect/>
          <a:stretch>
            <a:fillRect/>
          </a:stretch>
        </p:blipFill>
        <p:spPr bwMode="auto">
          <a:xfrm>
            <a:off x="254000" y="749300"/>
            <a:ext cx="8623300" cy="4131330"/>
          </a:xfrm>
          <a:prstGeom prst="rect">
            <a:avLst/>
          </a:prstGeom>
          <a:noFill/>
          <a:ln w="9525">
            <a:noFill/>
            <a:miter lim="800000"/>
            <a:headEnd/>
            <a:tailEnd/>
          </a:ln>
        </p:spPr>
      </p:pic>
      <p:sp>
        <p:nvSpPr>
          <p:cNvPr id="8" name="TextBox 7"/>
          <p:cNvSpPr txBox="1"/>
          <p:nvPr/>
        </p:nvSpPr>
        <p:spPr>
          <a:xfrm>
            <a:off x="606426" y="292894"/>
            <a:ext cx="4283074" cy="707886"/>
          </a:xfrm>
          <a:prstGeom prst="rect">
            <a:avLst/>
          </a:prstGeom>
          <a:noFill/>
        </p:spPr>
        <p:txBody>
          <a:bodyPr wrap="square">
            <a:spAutoFit/>
          </a:bodyPr>
          <a:lstStyle/>
          <a:p>
            <a:pPr>
              <a:defRPr/>
            </a:pPr>
            <a:r>
              <a:rPr lang="en-US" sz="2000" b="1" dirty="0">
                <a:solidFill>
                  <a:schemeClr val="tx1"/>
                </a:solidFill>
                <a:latin typeface="+mn-lt"/>
              </a:rPr>
              <a:t>www.caps-cpca.ubc.ca</a:t>
            </a:r>
          </a:p>
          <a:p>
            <a:pPr>
              <a:defRPr/>
            </a:pPr>
            <a:endParaRPr lang="en-US" sz="2000" b="1" dirty="0">
              <a:solidFill>
                <a:schemeClr val="tx1"/>
              </a:solidFill>
              <a:latin typeface="+mn-lt"/>
            </a:endParaRPr>
          </a:p>
        </p:txBody>
      </p:sp>
    </p:spTree>
    <p:extLst>
      <p:ext uri="{BB962C8B-B14F-4D97-AF65-F5344CB8AC3E}">
        <p14:creationId xmlns:p14="http://schemas.microsoft.com/office/powerpoint/2010/main" val="37471204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ctr"/>
            <a:r>
              <a:rPr lang="en-US" dirty="0"/>
              <a:t>Contacts and Questions:</a:t>
            </a:r>
            <a:endParaRPr lang="en-CA" dirty="0"/>
          </a:p>
        </p:txBody>
      </p:sp>
      <p:sp>
        <p:nvSpPr>
          <p:cNvPr id="62467" name="Subtitle 2"/>
          <p:cNvSpPr>
            <a:spLocks noGrp="1"/>
          </p:cNvSpPr>
          <p:nvPr>
            <p:ph idx="1"/>
          </p:nvPr>
        </p:nvSpPr>
        <p:spPr/>
        <p:txBody>
          <a:bodyPr>
            <a:normAutofit fontScale="92500" lnSpcReduction="10000"/>
          </a:bodyPr>
          <a:lstStyle/>
          <a:p>
            <a:r>
              <a:rPr lang="en-US" sz="1946" dirty="0" smtClean="0">
                <a:solidFill>
                  <a:schemeClr val="tx1"/>
                </a:solidFill>
                <a:hlinkClick r:id="rId2"/>
              </a:rPr>
              <a:t>mel.spence@gmail.com</a:t>
            </a:r>
            <a:r>
              <a:rPr lang="en-US" sz="1946" dirty="0" smtClean="0">
                <a:solidFill>
                  <a:schemeClr val="tx1"/>
                </a:solidFill>
              </a:rPr>
              <a:t> </a:t>
            </a:r>
          </a:p>
          <a:p>
            <a:r>
              <a:rPr lang="en-US" sz="1946" dirty="0" smtClean="0">
                <a:solidFill>
                  <a:schemeClr val="tx1"/>
                </a:solidFill>
                <a:hlinkClick r:id="rId3"/>
              </a:rPr>
              <a:t>sarah.warden@wchospital.ca</a:t>
            </a:r>
            <a:endParaRPr lang="en-US" sz="1946" dirty="0" smtClean="0">
              <a:solidFill>
                <a:srgbClr val="0194B1"/>
              </a:solidFill>
            </a:endParaRPr>
          </a:p>
          <a:p>
            <a:pPr algn="l"/>
            <a:r>
              <a:rPr lang="en-US" sz="2400" b="1" dirty="0" smtClean="0">
                <a:solidFill>
                  <a:srgbClr val="0194B1"/>
                </a:solidFill>
              </a:rPr>
              <a:t>Websites</a:t>
            </a:r>
            <a:r>
              <a:rPr lang="en-US" sz="2400" b="1" dirty="0">
                <a:solidFill>
                  <a:srgbClr val="0194B1"/>
                </a:solidFill>
              </a:rPr>
              <a:t>:</a:t>
            </a:r>
          </a:p>
          <a:p>
            <a:pPr algn="l"/>
            <a:r>
              <a:rPr lang="en-US" sz="2000" dirty="0">
                <a:solidFill>
                  <a:srgbClr val="0194B1"/>
                </a:solidFill>
              </a:rPr>
              <a:t>BCBC</a:t>
            </a:r>
            <a:r>
              <a:rPr lang="en-US" sz="2000" dirty="0" smtClean="0">
                <a:solidFill>
                  <a:srgbClr val="0194B1"/>
                </a:solidFill>
              </a:rPr>
              <a:t>: </a:t>
            </a:r>
            <a:r>
              <a:rPr lang="en-US" sz="2000" dirty="0" smtClean="0">
                <a:solidFill>
                  <a:schemeClr val="tx1"/>
                </a:solidFill>
              </a:rPr>
              <a:t>http</a:t>
            </a:r>
            <a:r>
              <a:rPr lang="en-US" sz="2000" dirty="0">
                <a:solidFill>
                  <a:schemeClr val="tx1"/>
                </a:solidFill>
              </a:rPr>
              <a:t>://</a:t>
            </a:r>
            <a:r>
              <a:rPr lang="en-US" sz="2000" dirty="0" err="1">
                <a:solidFill>
                  <a:schemeClr val="tx1"/>
                </a:solidFill>
              </a:rPr>
              <a:t>www.womenscollegehospital.ca</a:t>
            </a:r>
            <a:r>
              <a:rPr lang="en-US" sz="2000" dirty="0">
                <a:solidFill>
                  <a:schemeClr val="tx1"/>
                </a:solidFill>
              </a:rPr>
              <a:t>/programs-and-services/</a:t>
            </a:r>
            <a:r>
              <a:rPr lang="en-US" sz="2000" dirty="0" err="1">
                <a:solidFill>
                  <a:schemeClr val="tx1"/>
                </a:solidFill>
              </a:rPr>
              <a:t>bcbc</a:t>
            </a:r>
            <a:r>
              <a:rPr lang="en-US" sz="2000" dirty="0">
                <a:solidFill>
                  <a:schemeClr val="tx1"/>
                </a:solidFill>
              </a:rPr>
              <a:t>/</a:t>
            </a:r>
          </a:p>
          <a:p>
            <a:pPr algn="l"/>
            <a:r>
              <a:rPr lang="en-US" sz="2000" dirty="0">
                <a:solidFill>
                  <a:srgbClr val="0194B1"/>
                </a:solidFill>
              </a:rPr>
              <a:t>Medical Abortion</a:t>
            </a:r>
            <a:r>
              <a:rPr lang="en-US" sz="2000" dirty="0" smtClean="0">
                <a:solidFill>
                  <a:srgbClr val="0194B1"/>
                </a:solidFill>
              </a:rPr>
              <a:t>: </a:t>
            </a:r>
            <a:r>
              <a:rPr lang="en-US" sz="2000" dirty="0" smtClean="0">
                <a:solidFill>
                  <a:schemeClr val="tx1"/>
                </a:solidFill>
              </a:rPr>
              <a:t>http</a:t>
            </a:r>
            <a:r>
              <a:rPr lang="en-US" sz="2000" dirty="0">
                <a:solidFill>
                  <a:schemeClr val="tx1"/>
                </a:solidFill>
              </a:rPr>
              <a:t>://</a:t>
            </a:r>
            <a:r>
              <a:rPr lang="en-US" sz="2000" dirty="0" err="1">
                <a:solidFill>
                  <a:schemeClr val="tx1"/>
                </a:solidFill>
              </a:rPr>
              <a:t>www.womenshealthmatters.ca</a:t>
            </a:r>
            <a:r>
              <a:rPr lang="en-US" sz="2000" dirty="0">
                <a:solidFill>
                  <a:schemeClr val="tx1"/>
                </a:solidFill>
              </a:rPr>
              <a:t>/health-</a:t>
            </a:r>
            <a:r>
              <a:rPr lang="en-US" sz="2000" dirty="0" err="1">
                <a:solidFill>
                  <a:schemeClr val="tx1"/>
                </a:solidFill>
              </a:rPr>
              <a:t>centres</a:t>
            </a:r>
            <a:r>
              <a:rPr lang="en-US" sz="2000" dirty="0">
                <a:solidFill>
                  <a:schemeClr val="tx1"/>
                </a:solidFill>
              </a:rPr>
              <a:t>/sexual-health/abortion/medical-abortion/</a:t>
            </a:r>
          </a:p>
          <a:p>
            <a:endParaRPr lang="en-US" sz="2000" dirty="0">
              <a:solidFill>
                <a:schemeClr val="tx1"/>
              </a:solidFill>
            </a:endParaRPr>
          </a:p>
          <a:p>
            <a:endParaRPr lang="en-CA" sz="2400" dirty="0">
              <a:solidFill>
                <a:schemeClr val="tx1"/>
              </a:solidFill>
            </a:endParaRPr>
          </a:p>
        </p:txBody>
      </p:sp>
    </p:spTree>
    <p:extLst>
      <p:ext uri="{BB962C8B-B14F-4D97-AF65-F5344CB8AC3E}">
        <p14:creationId xmlns:p14="http://schemas.microsoft.com/office/powerpoint/2010/main" val="2459016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183118"/>
            <a:ext cx="7405688" cy="1004888"/>
          </a:xfrm>
        </p:spPr>
        <p:txBody>
          <a:bodyPr>
            <a:normAutofit/>
          </a:bodyPr>
          <a:lstStyle/>
          <a:p>
            <a:r>
              <a:rPr lang="en-US" sz="2200" dirty="0" smtClean="0"/>
              <a:t>Number of Induced Abortions in Canada, 2016 by province/territory, by hospital or clinic </a:t>
            </a:r>
            <a:endParaRPr lang="en-US" sz="2200" dirty="0"/>
          </a:p>
        </p:txBody>
      </p:sp>
      <p:pic>
        <p:nvPicPr>
          <p:cNvPr id="7" name="Picture 6" descr="2016 abortions.pdf"/>
          <p:cNvPicPr>
            <a:picLocks noChangeAspect="1"/>
          </p:cNvPicPr>
          <p:nvPr/>
        </p:nvPicPr>
        <p:blipFill>
          <a:blip r:embed="rId3"/>
          <a:stretch>
            <a:fillRect/>
          </a:stretch>
        </p:blipFill>
        <p:spPr>
          <a:xfrm>
            <a:off x="1382713" y="1090101"/>
            <a:ext cx="6389687" cy="3552847"/>
          </a:xfrm>
          <a:prstGeom prst="rect">
            <a:avLst/>
          </a:prstGeom>
        </p:spPr>
      </p:pic>
      <p:sp>
        <p:nvSpPr>
          <p:cNvPr id="9" name="TextBox 8"/>
          <p:cNvSpPr txBox="1"/>
          <p:nvPr/>
        </p:nvSpPr>
        <p:spPr>
          <a:xfrm>
            <a:off x="584200" y="4642948"/>
            <a:ext cx="2442571" cy="276999"/>
          </a:xfrm>
          <a:prstGeom prst="rect">
            <a:avLst/>
          </a:prstGeom>
          <a:noFill/>
        </p:spPr>
        <p:txBody>
          <a:bodyPr wrap="none" rtlCol="0">
            <a:spAutoFit/>
          </a:bodyPr>
          <a:lstStyle/>
          <a:p>
            <a:r>
              <a:rPr lang="en-US" sz="1200" dirty="0" smtClean="0"/>
              <a:t>https://</a:t>
            </a:r>
            <a:r>
              <a:rPr lang="en-US" sz="1200" dirty="0" err="1" smtClean="0"/>
              <a:t>www.cihi.ca</a:t>
            </a:r>
            <a:r>
              <a:rPr lang="en-US" sz="1200" dirty="0" smtClean="0"/>
              <a:t>/en/quick-stats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100" y="183118"/>
            <a:ext cx="8437499" cy="1004888"/>
          </a:xfrm>
        </p:spPr>
        <p:txBody>
          <a:bodyPr>
            <a:noAutofit/>
          </a:bodyPr>
          <a:lstStyle/>
          <a:p>
            <a:r>
              <a:rPr lang="en-US" sz="3600" dirty="0" smtClean="0"/>
              <a:t>Distribution of Abortion Facilities in 2012</a:t>
            </a:r>
            <a:endParaRPr lang="en-US" sz="3600" dirty="0"/>
          </a:p>
        </p:txBody>
      </p:sp>
      <p:pic>
        <p:nvPicPr>
          <p:cNvPr id="6" name="Picture 5" descr="abortion map.png"/>
          <p:cNvPicPr>
            <a:picLocks noChangeAspect="1"/>
          </p:cNvPicPr>
          <p:nvPr/>
        </p:nvPicPr>
        <p:blipFill>
          <a:blip r:embed="rId3"/>
          <a:stretch>
            <a:fillRect/>
          </a:stretch>
        </p:blipFill>
        <p:spPr>
          <a:xfrm>
            <a:off x="300101" y="1340407"/>
            <a:ext cx="5605399" cy="3637994"/>
          </a:xfrm>
          <a:prstGeom prst="rect">
            <a:avLst/>
          </a:prstGeom>
        </p:spPr>
      </p:pic>
      <p:sp>
        <p:nvSpPr>
          <p:cNvPr id="7" name="TextBox 6"/>
          <p:cNvSpPr txBox="1"/>
          <p:nvPr/>
        </p:nvSpPr>
        <p:spPr>
          <a:xfrm>
            <a:off x="5905500" y="4104332"/>
            <a:ext cx="2832099" cy="461665"/>
          </a:xfrm>
          <a:prstGeom prst="rect">
            <a:avLst/>
          </a:prstGeom>
          <a:noFill/>
        </p:spPr>
        <p:txBody>
          <a:bodyPr wrap="square" rtlCol="0">
            <a:spAutoFit/>
          </a:bodyPr>
          <a:lstStyle/>
          <a:p>
            <a:r>
              <a:rPr lang="en-US" sz="1200" b="1" dirty="0" smtClean="0"/>
              <a:t>Norman WV, </a:t>
            </a:r>
            <a:r>
              <a:rPr lang="en-US" sz="1200" b="1" dirty="0" err="1" smtClean="0"/>
              <a:t>Guilbert</a:t>
            </a:r>
            <a:r>
              <a:rPr lang="en-US" sz="1200" b="1" dirty="0" smtClean="0"/>
              <a:t> ER et al. Can </a:t>
            </a:r>
            <a:r>
              <a:rPr lang="en-US" sz="1200" b="1" dirty="0" err="1" smtClean="0"/>
              <a:t>Fam</a:t>
            </a:r>
            <a:r>
              <a:rPr lang="en-US" sz="1200" b="1" dirty="0" smtClean="0"/>
              <a:t> Physician 2016.62: e209-17. </a:t>
            </a:r>
            <a:endParaRPr lang="en-US" sz="1200" b="1" dirty="0"/>
          </a:p>
        </p:txBody>
      </p:sp>
      <p:sp>
        <p:nvSpPr>
          <p:cNvPr id="8" name="TextBox 7"/>
          <p:cNvSpPr txBox="1"/>
          <p:nvPr/>
        </p:nvSpPr>
        <p:spPr>
          <a:xfrm>
            <a:off x="6096000" y="1473200"/>
            <a:ext cx="2362200" cy="1477328"/>
          </a:xfrm>
          <a:prstGeom prst="rect">
            <a:avLst/>
          </a:prstGeom>
          <a:noFill/>
        </p:spPr>
        <p:txBody>
          <a:bodyPr wrap="square" rtlCol="0">
            <a:spAutoFit/>
          </a:bodyPr>
          <a:lstStyle/>
          <a:p>
            <a:pPr>
              <a:spcAft>
                <a:spcPts val="1200"/>
              </a:spcAft>
            </a:pPr>
            <a:r>
              <a:rPr lang="en-US" sz="1400" b="1" dirty="0" smtClean="0"/>
              <a:t>QC/BC:</a:t>
            </a:r>
            <a:r>
              <a:rPr lang="en-US" sz="1400" dirty="0" smtClean="0"/>
              <a:t> abortion services equal rural </a:t>
            </a:r>
            <a:r>
              <a:rPr lang="en-US" sz="1400" dirty="0" err="1" smtClean="0"/>
              <a:t>vs</a:t>
            </a:r>
            <a:r>
              <a:rPr lang="en-US" sz="1400" dirty="0" smtClean="0"/>
              <a:t> urban</a:t>
            </a:r>
          </a:p>
          <a:p>
            <a:pPr>
              <a:spcAft>
                <a:spcPts val="1200"/>
              </a:spcAft>
            </a:pPr>
            <a:r>
              <a:rPr lang="en-US" sz="1400" dirty="0" smtClean="0"/>
              <a:t>None in PEI until 2017</a:t>
            </a:r>
          </a:p>
          <a:p>
            <a:pPr>
              <a:spcAft>
                <a:spcPts val="1200"/>
              </a:spcAft>
            </a:pPr>
            <a:r>
              <a:rPr lang="en-US" sz="1400" b="1" dirty="0" smtClean="0"/>
              <a:t>Rest of Canada</a:t>
            </a:r>
            <a:r>
              <a:rPr lang="en-US" sz="1400" dirty="0" smtClean="0"/>
              <a:t> mostly urban provision of abortion </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Abortions in Canada by type, 2012</a:t>
            </a:r>
            <a:endParaRPr lang="en-US" sz="3600" dirty="0"/>
          </a:p>
        </p:txBody>
      </p:sp>
      <p:sp>
        <p:nvSpPr>
          <p:cNvPr id="194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bg1"/>
                </a:solidFill>
                <a:latin typeface="L Frutiger Light" charset="0"/>
                <a:ea typeface="MS PGothic" charset="0"/>
                <a:cs typeface="MS PGothic" charset="0"/>
              </a:defRPr>
            </a:lvl1pPr>
            <a:lvl2pPr marL="37931725" indent="-37474525">
              <a:defRPr sz="4400">
                <a:solidFill>
                  <a:schemeClr val="bg1"/>
                </a:solidFill>
                <a:latin typeface="L Frutiger Light" charset="0"/>
                <a:ea typeface="MS PGothic" charset="0"/>
                <a:cs typeface="MS PGothic" charset="0"/>
              </a:defRPr>
            </a:lvl2pPr>
            <a:lvl3pPr>
              <a:defRPr sz="4400">
                <a:solidFill>
                  <a:schemeClr val="bg1"/>
                </a:solidFill>
                <a:latin typeface="L Frutiger Light" charset="0"/>
                <a:ea typeface="MS PGothic" charset="0"/>
                <a:cs typeface="MS PGothic" charset="0"/>
              </a:defRPr>
            </a:lvl3pPr>
            <a:lvl4pPr>
              <a:defRPr sz="4400">
                <a:solidFill>
                  <a:schemeClr val="bg1"/>
                </a:solidFill>
                <a:latin typeface="L Frutiger Light" charset="0"/>
                <a:ea typeface="MS PGothic" charset="0"/>
                <a:cs typeface="MS PGothic" charset="0"/>
              </a:defRPr>
            </a:lvl4pPr>
            <a:lvl5pPr>
              <a:defRPr sz="4400">
                <a:solidFill>
                  <a:schemeClr val="bg1"/>
                </a:solidFill>
                <a:latin typeface="L Frutiger Light" charset="0"/>
                <a:ea typeface="MS PGothic" charset="0"/>
                <a:cs typeface="MS PGothic" charset="0"/>
              </a:defRPr>
            </a:lvl5pPr>
            <a:lvl6pPr marL="457200" eaLnBrk="0" fontAlgn="base" hangingPunct="0">
              <a:spcBef>
                <a:spcPct val="0"/>
              </a:spcBef>
              <a:spcAft>
                <a:spcPct val="0"/>
              </a:spcAft>
              <a:defRPr sz="4400">
                <a:solidFill>
                  <a:schemeClr val="bg1"/>
                </a:solidFill>
                <a:latin typeface="L Frutiger Light" charset="0"/>
                <a:ea typeface="MS PGothic" charset="0"/>
                <a:cs typeface="MS PGothic" charset="0"/>
              </a:defRPr>
            </a:lvl6pPr>
            <a:lvl7pPr marL="914400" eaLnBrk="0" fontAlgn="base" hangingPunct="0">
              <a:spcBef>
                <a:spcPct val="0"/>
              </a:spcBef>
              <a:spcAft>
                <a:spcPct val="0"/>
              </a:spcAft>
              <a:defRPr sz="4400">
                <a:solidFill>
                  <a:schemeClr val="bg1"/>
                </a:solidFill>
                <a:latin typeface="L Frutiger Light" charset="0"/>
                <a:ea typeface="MS PGothic" charset="0"/>
                <a:cs typeface="MS PGothic" charset="0"/>
              </a:defRPr>
            </a:lvl7pPr>
            <a:lvl8pPr marL="1371600" eaLnBrk="0" fontAlgn="base" hangingPunct="0">
              <a:spcBef>
                <a:spcPct val="0"/>
              </a:spcBef>
              <a:spcAft>
                <a:spcPct val="0"/>
              </a:spcAft>
              <a:defRPr sz="4400">
                <a:solidFill>
                  <a:schemeClr val="bg1"/>
                </a:solidFill>
                <a:latin typeface="L Frutiger Light" charset="0"/>
                <a:ea typeface="MS PGothic" charset="0"/>
                <a:cs typeface="MS PGothic" charset="0"/>
              </a:defRPr>
            </a:lvl8pPr>
            <a:lvl9pPr marL="1828800" eaLnBrk="0" fontAlgn="base" hangingPunct="0">
              <a:spcBef>
                <a:spcPct val="0"/>
              </a:spcBef>
              <a:spcAft>
                <a:spcPct val="0"/>
              </a:spcAft>
              <a:defRPr sz="4400">
                <a:solidFill>
                  <a:schemeClr val="bg1"/>
                </a:solidFill>
                <a:latin typeface="L Frutiger Light" charset="0"/>
                <a:ea typeface="MS PGothic" charset="0"/>
                <a:cs typeface="MS PGothic" charset="0"/>
              </a:defRPr>
            </a:lvl9pPr>
          </a:lstStyle>
          <a:p>
            <a:fld id="{D738B11E-3D19-1842-8BB8-A4A3C2E64B57}" type="slidenum">
              <a:rPr lang="en-US" sz="1200">
                <a:solidFill>
                  <a:srgbClr val="008CA8"/>
                </a:solidFill>
                <a:latin typeface="Times" charset="0"/>
              </a:rPr>
              <a:pPr/>
              <a:t>7</a:t>
            </a:fld>
            <a:endParaRPr lang="en-US" sz="1200">
              <a:solidFill>
                <a:srgbClr val="008CA8"/>
              </a:solidFill>
              <a:latin typeface="Times" charset="0"/>
            </a:endParaRPr>
          </a:p>
        </p:txBody>
      </p:sp>
      <p:pic>
        <p:nvPicPr>
          <p:cNvPr id="5" name="Picture 4" descr="abortion by type.png"/>
          <p:cNvPicPr>
            <a:picLocks noChangeAspect="1"/>
          </p:cNvPicPr>
          <p:nvPr/>
        </p:nvPicPr>
        <p:blipFill>
          <a:blip r:embed="rId3"/>
          <a:stretch>
            <a:fillRect/>
          </a:stretch>
        </p:blipFill>
        <p:spPr>
          <a:xfrm>
            <a:off x="406400" y="1002160"/>
            <a:ext cx="7839075" cy="4013057"/>
          </a:xfrm>
          <a:prstGeom prst="rect">
            <a:avLst/>
          </a:prstGeom>
        </p:spPr>
      </p:pic>
    </p:spTree>
    <p:extLst>
      <p:ext uri="{BB962C8B-B14F-4D97-AF65-F5344CB8AC3E}">
        <p14:creationId xmlns:p14="http://schemas.microsoft.com/office/powerpoint/2010/main" val="428421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7"/>
          <p:cNvSpPr>
            <a:spLocks noGrp="1"/>
          </p:cNvSpPr>
          <p:nvPr>
            <p:ph type="title"/>
          </p:nvPr>
        </p:nvSpPr>
        <p:spPr>
          <a:xfrm>
            <a:off x="720726" y="183118"/>
            <a:ext cx="7813675" cy="1004888"/>
          </a:xfrm>
        </p:spPr>
        <p:txBody>
          <a:bodyPr>
            <a:normAutofit/>
          </a:bodyPr>
          <a:lstStyle/>
          <a:p>
            <a:r>
              <a:rPr lang="en-US" sz="4000" dirty="0" smtClean="0"/>
              <a:t>Key features in decision making</a:t>
            </a:r>
          </a:p>
        </p:txBody>
      </p:sp>
      <p:graphicFrame>
        <p:nvGraphicFramePr>
          <p:cNvPr id="9" name="Table 8"/>
          <p:cNvGraphicFramePr>
            <a:graphicFrameLocks noGrp="1"/>
          </p:cNvGraphicFramePr>
          <p:nvPr>
            <p:extLst>
              <p:ext uri="{D42A27DB-BD31-4B8C-83A1-F6EECF244321}">
                <p14:modId xmlns:p14="http://schemas.microsoft.com/office/powerpoint/2010/main" val="4026928324"/>
              </p:ext>
            </p:extLst>
          </p:nvPr>
        </p:nvGraphicFramePr>
        <p:xfrm>
          <a:off x="609600" y="1390649"/>
          <a:ext cx="7924800" cy="3461328"/>
        </p:xfrm>
        <a:graphic>
          <a:graphicData uri="http://schemas.openxmlformats.org/drawingml/2006/table">
            <a:tbl>
              <a:tblPr firstRow="1" bandRow="1">
                <a:tableStyleId>{6E25E649-3F16-4E02-A733-19D2CDBF48F0}</a:tableStyleId>
              </a:tblPr>
              <a:tblGrid>
                <a:gridCol w="3962400"/>
                <a:gridCol w="3962400"/>
              </a:tblGrid>
              <a:tr h="297887">
                <a:tc>
                  <a:txBody>
                    <a:bodyPr/>
                    <a:lstStyle/>
                    <a:p>
                      <a:r>
                        <a:rPr lang="en-US" sz="1500" dirty="0" smtClean="0">
                          <a:solidFill>
                            <a:srgbClr val="000000"/>
                          </a:solidFill>
                        </a:rPr>
                        <a:t>Medical Abortion (MA)</a:t>
                      </a:r>
                      <a:endParaRPr lang="en-US" sz="1500" dirty="0">
                        <a:solidFill>
                          <a:srgbClr val="000000"/>
                        </a:solidFill>
                      </a:endParaRPr>
                    </a:p>
                  </a:txBody>
                  <a:tcPr marT="34290" marB="34290">
                    <a:solidFill>
                      <a:schemeClr val="accent1">
                        <a:lumMod val="60000"/>
                        <a:lumOff val="40000"/>
                      </a:schemeClr>
                    </a:solidFill>
                  </a:tcPr>
                </a:tc>
                <a:tc>
                  <a:txBody>
                    <a:bodyPr/>
                    <a:lstStyle/>
                    <a:p>
                      <a:r>
                        <a:rPr lang="en-US" sz="1500" dirty="0" smtClean="0">
                          <a:solidFill>
                            <a:srgbClr val="000000"/>
                          </a:solidFill>
                        </a:rPr>
                        <a:t>Surgical Abortion (SA)</a:t>
                      </a:r>
                      <a:endParaRPr lang="en-US" sz="1500" dirty="0">
                        <a:solidFill>
                          <a:srgbClr val="000000"/>
                        </a:solidFill>
                      </a:endParaRPr>
                    </a:p>
                  </a:txBody>
                  <a:tcPr marT="34290" marB="34290">
                    <a:solidFill>
                      <a:schemeClr val="accent1">
                        <a:lumMod val="60000"/>
                        <a:lumOff val="40000"/>
                      </a:schemeClr>
                    </a:solidFill>
                  </a:tcPr>
                </a:tc>
              </a:tr>
              <a:tr h="278792">
                <a:tc>
                  <a:txBody>
                    <a:bodyPr/>
                    <a:lstStyle/>
                    <a:p>
                      <a:r>
                        <a:rPr lang="en-US" sz="1400" dirty="0" smtClean="0"/>
                        <a:t>Highly effective/acceptable</a:t>
                      </a:r>
                    </a:p>
                  </a:txBody>
                  <a:tcPr marT="34290" marB="34290"/>
                </a:tc>
                <a:tc>
                  <a:txBody>
                    <a:bodyPr/>
                    <a:lstStyle/>
                    <a:p>
                      <a:r>
                        <a:rPr lang="en-US" sz="1400" dirty="0" smtClean="0"/>
                        <a:t>Highly effective/acceptable</a:t>
                      </a:r>
                      <a:endParaRPr lang="en-US" sz="1400" dirty="0"/>
                    </a:p>
                  </a:txBody>
                  <a:tcPr marT="34290" marB="34290"/>
                </a:tc>
              </a:tr>
              <a:tr h="481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Avoids surgery, usually more pain and bleeding</a:t>
                      </a:r>
                    </a:p>
                  </a:txBody>
                  <a:tcPr marT="34290" marB="34290"/>
                </a:tc>
                <a:tc>
                  <a:txBody>
                    <a:bodyPr/>
                    <a:lstStyle/>
                    <a:p>
                      <a:r>
                        <a:rPr lang="en-US" sz="1400" dirty="0" smtClean="0"/>
                        <a:t>Sedation/anesthesia may be available</a:t>
                      </a:r>
                    </a:p>
                  </a:txBody>
                  <a:tcPr marT="34290" marB="34290"/>
                </a:tc>
              </a:tr>
              <a:tr h="2787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Can take days to weeks to complete</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Completed rapidly</a:t>
                      </a:r>
                    </a:p>
                  </a:txBody>
                  <a:tcPr marT="34290" marB="34290"/>
                </a:tc>
              </a:tr>
              <a:tr h="2787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Heavy bleeding, more than a period</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Light bleeding</a:t>
                      </a:r>
                    </a:p>
                  </a:txBody>
                  <a:tcPr marT="34290" marB="34290"/>
                </a:tc>
              </a:tr>
              <a:tr h="481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Private</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Less privacy, may require escort due</a:t>
                      </a:r>
                      <a:r>
                        <a:rPr lang="en-US" sz="1400" baseline="0" dirty="0" smtClean="0"/>
                        <a:t> to</a:t>
                      </a:r>
                      <a:r>
                        <a:rPr lang="en-US" sz="1400" dirty="0" smtClean="0"/>
                        <a:t> anesthesia/sedation</a:t>
                      </a:r>
                    </a:p>
                  </a:txBody>
                  <a:tcPr marT="34290" marB="34290"/>
                </a:tc>
              </a:tr>
              <a:tr h="481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Support person can be present</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Support person may not be allowed in during procedure</a:t>
                      </a:r>
                    </a:p>
                  </a:txBody>
                  <a:tcPr marT="34290" marB="34290"/>
                </a:tc>
              </a:tr>
              <a:tr h="2787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May be shorter wait</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May be longer wait</a:t>
                      </a:r>
                    </a:p>
                  </a:txBody>
                  <a:tcPr marT="34290" marB="34290"/>
                </a:tc>
              </a:tr>
              <a:tr h="2787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Clinic or office</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Hospital or abortion clinic</a:t>
                      </a:r>
                    </a:p>
                  </a:txBody>
                  <a:tcPr marT="34290" marB="34290"/>
                </a:tc>
              </a:tr>
              <a:tr h="2787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May be more than 2 visits</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Usually one to two visits</a:t>
                      </a:r>
                    </a:p>
                  </a:txBody>
                  <a:tcPr marT="34290" marB="34290"/>
                </a:tc>
              </a:tr>
            </a:tbl>
          </a:graphicData>
        </a:graphic>
      </p:graphicFrame>
    </p:spTree>
    <p:extLst>
      <p:ext uri="{BB962C8B-B14F-4D97-AF65-F5344CB8AC3E}">
        <p14:creationId xmlns:p14="http://schemas.microsoft.com/office/powerpoint/2010/main" val="3659671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p:txBody>
          <a:bodyPr>
            <a:normAutofit/>
          </a:bodyPr>
          <a:lstStyle/>
          <a:p>
            <a:r>
              <a:rPr lang="en-US" sz="4000" dirty="0" smtClean="0"/>
              <a:t>Key statistics of MA vs. SA</a:t>
            </a:r>
          </a:p>
        </p:txBody>
      </p:sp>
      <p:graphicFrame>
        <p:nvGraphicFramePr>
          <p:cNvPr id="6" name="Table 5"/>
          <p:cNvGraphicFramePr>
            <a:graphicFrameLocks noGrp="1"/>
          </p:cNvGraphicFramePr>
          <p:nvPr>
            <p:extLst>
              <p:ext uri="{D42A27DB-BD31-4B8C-83A1-F6EECF244321}">
                <p14:modId xmlns:p14="http://schemas.microsoft.com/office/powerpoint/2010/main" val="1757564472"/>
              </p:ext>
            </p:extLst>
          </p:nvPr>
        </p:nvGraphicFramePr>
        <p:xfrm>
          <a:off x="1158875" y="1277884"/>
          <a:ext cx="7086600" cy="3429372"/>
        </p:xfrm>
        <a:graphic>
          <a:graphicData uri="http://schemas.openxmlformats.org/drawingml/2006/table">
            <a:tbl>
              <a:tblPr firstRow="1" bandRow="1">
                <a:tableStyleId>{74C1A8A3-306A-4EB7-A6B1-4F7E0EB9C5D6}</a:tableStyleId>
              </a:tblPr>
              <a:tblGrid>
                <a:gridCol w="2362200"/>
                <a:gridCol w="2362200"/>
                <a:gridCol w="2362200"/>
              </a:tblGrid>
              <a:tr h="525780">
                <a:tc>
                  <a:txBody>
                    <a:bodyPr/>
                    <a:lstStyle/>
                    <a:p>
                      <a:r>
                        <a:rPr lang="en-US" sz="1500" dirty="0" smtClean="0">
                          <a:solidFill>
                            <a:srgbClr val="000000"/>
                          </a:solidFill>
                        </a:rPr>
                        <a:t>Key Outcome</a:t>
                      </a:r>
                      <a:endParaRPr lang="en-US" sz="1500" dirty="0">
                        <a:solidFill>
                          <a:srgbClr val="000000"/>
                        </a:solidFill>
                      </a:endParaRPr>
                    </a:p>
                  </a:txBody>
                  <a:tcPr marT="34290" marB="34290">
                    <a:solidFill>
                      <a:schemeClr val="accent1">
                        <a:lumMod val="60000"/>
                        <a:lumOff val="40000"/>
                      </a:schemeClr>
                    </a:solidFill>
                  </a:tcPr>
                </a:tc>
                <a:tc>
                  <a:txBody>
                    <a:bodyPr/>
                    <a:lstStyle/>
                    <a:p>
                      <a:r>
                        <a:rPr lang="en-US" sz="1500" dirty="0" smtClean="0">
                          <a:solidFill>
                            <a:srgbClr val="000000"/>
                          </a:solidFill>
                        </a:rPr>
                        <a:t>Medical Abortion (MA) *Mife</a:t>
                      </a:r>
                      <a:endParaRPr lang="en-US" sz="1500" dirty="0">
                        <a:solidFill>
                          <a:srgbClr val="000000"/>
                        </a:solidFill>
                      </a:endParaRPr>
                    </a:p>
                  </a:txBody>
                  <a:tcPr marT="34290" marB="34290">
                    <a:solidFill>
                      <a:schemeClr val="accent1">
                        <a:lumMod val="60000"/>
                        <a:lumOff val="40000"/>
                      </a:schemeClr>
                    </a:solidFill>
                  </a:tcPr>
                </a:tc>
                <a:tc>
                  <a:txBody>
                    <a:bodyPr/>
                    <a:lstStyle/>
                    <a:p>
                      <a:r>
                        <a:rPr lang="en-US" sz="1500" dirty="0" smtClean="0">
                          <a:solidFill>
                            <a:srgbClr val="000000"/>
                          </a:solidFill>
                        </a:rPr>
                        <a:t>Surgical Abortion (SA)</a:t>
                      </a:r>
                      <a:endParaRPr lang="en-US" sz="1500" dirty="0">
                        <a:solidFill>
                          <a:srgbClr val="000000"/>
                        </a:solidFill>
                      </a:endParaRPr>
                    </a:p>
                  </a:txBody>
                  <a:tcPr marT="34290" marB="34290">
                    <a:solidFill>
                      <a:schemeClr val="accent1">
                        <a:lumMod val="60000"/>
                        <a:lumOff val="40000"/>
                      </a:schemeClr>
                    </a:solidFill>
                  </a:tcPr>
                </a:tc>
              </a:tr>
              <a:tr h="736613">
                <a:tc>
                  <a:txBody>
                    <a:bodyPr/>
                    <a:lstStyle/>
                    <a:p>
                      <a:r>
                        <a:rPr lang="en-US" sz="1400" dirty="0" smtClean="0"/>
                        <a:t>Completion rate, not requiring further intervention</a:t>
                      </a:r>
                      <a:endParaRPr lang="en-US" sz="1400" dirty="0"/>
                    </a:p>
                  </a:txBody>
                  <a:tcPr marT="34290" marB="34290"/>
                </a:tc>
                <a:tc>
                  <a:txBody>
                    <a:bodyPr/>
                    <a:lstStyle/>
                    <a:p>
                      <a:r>
                        <a:rPr lang="en-US" sz="1400" dirty="0" smtClean="0"/>
                        <a:t>95-98%</a:t>
                      </a:r>
                      <a:endParaRPr lang="en-US" sz="1400" dirty="0"/>
                    </a:p>
                  </a:txBody>
                  <a:tcPr marT="34290" marB="34290"/>
                </a:tc>
                <a:tc>
                  <a:txBody>
                    <a:bodyPr/>
                    <a:lstStyle/>
                    <a:p>
                      <a:r>
                        <a:rPr lang="en-US" sz="1400" dirty="0" smtClean="0"/>
                        <a:t>99%</a:t>
                      </a:r>
                      <a:endParaRPr lang="en-US" sz="1400" dirty="0"/>
                    </a:p>
                  </a:txBody>
                  <a:tcPr marT="34290" marB="34290"/>
                </a:tc>
              </a:tr>
              <a:tr h="515630">
                <a:tc>
                  <a:txBody>
                    <a:bodyPr/>
                    <a:lstStyle/>
                    <a:p>
                      <a:r>
                        <a:rPr lang="en-US" sz="1400" dirty="0" smtClean="0"/>
                        <a:t>Surgical Aspiration rate</a:t>
                      </a:r>
                      <a:endParaRPr lang="en-US" sz="1400" dirty="0"/>
                    </a:p>
                  </a:txBody>
                  <a:tcPr marT="34290" marB="34290"/>
                </a:tc>
                <a:tc>
                  <a:txBody>
                    <a:bodyPr/>
                    <a:lstStyle/>
                    <a:p>
                      <a:r>
                        <a:rPr lang="en-US" sz="1400" dirty="0" smtClean="0"/>
                        <a:t>2-5%</a:t>
                      </a:r>
                      <a:endParaRPr lang="en-US" sz="1400" dirty="0"/>
                    </a:p>
                  </a:txBody>
                  <a:tcPr marT="34290" marB="34290"/>
                </a:tc>
                <a:tc>
                  <a:txBody>
                    <a:bodyPr/>
                    <a:lstStyle/>
                    <a:p>
                      <a:r>
                        <a:rPr lang="en-US" sz="1400" dirty="0" smtClean="0"/>
                        <a:t>Less than 1% </a:t>
                      </a:r>
                      <a:br>
                        <a:rPr lang="en-US" sz="1400" dirty="0" smtClean="0"/>
                      </a:br>
                      <a:r>
                        <a:rPr lang="en-US" sz="1400" dirty="0" smtClean="0"/>
                        <a:t>re-aspiration</a:t>
                      </a:r>
                      <a:endParaRPr lang="en-US" sz="1400" dirty="0"/>
                    </a:p>
                  </a:txBody>
                  <a:tcPr marT="34290" marB="34290"/>
                </a:tc>
              </a:tr>
              <a:tr h="361013">
                <a:tc>
                  <a:txBody>
                    <a:bodyPr/>
                    <a:lstStyle/>
                    <a:p>
                      <a:r>
                        <a:rPr lang="en-US" sz="1400" dirty="0" smtClean="0"/>
                        <a:t>Ongoing pregnancy</a:t>
                      </a:r>
                      <a:endParaRPr lang="en-US" sz="1400" dirty="0"/>
                    </a:p>
                  </a:txBody>
                  <a:tcPr marT="34290" marB="34290"/>
                </a:tc>
                <a:tc>
                  <a:txBody>
                    <a:bodyPr/>
                    <a:lstStyle/>
                    <a:p>
                      <a:r>
                        <a:rPr lang="en-US" sz="1400" dirty="0" smtClean="0"/>
                        <a:t>0.5 – 0.9%</a:t>
                      </a:r>
                      <a:endParaRPr lang="en-US" sz="1400" dirty="0"/>
                    </a:p>
                  </a:txBody>
                  <a:tcPr marT="34290" marB="34290"/>
                </a:tc>
                <a:tc>
                  <a:txBody>
                    <a:bodyPr/>
                    <a:lstStyle/>
                    <a:p>
                      <a:r>
                        <a:rPr lang="en-US" sz="1400" dirty="0" smtClean="0"/>
                        <a:t>Less than 1%</a:t>
                      </a:r>
                      <a:endParaRPr lang="en-US" sz="1400" dirty="0"/>
                    </a:p>
                  </a:txBody>
                  <a:tcPr marT="34290" marB="34290"/>
                </a:tc>
              </a:tr>
              <a:tr h="294646">
                <a:tc>
                  <a:txBody>
                    <a:bodyPr/>
                    <a:lstStyle/>
                    <a:p>
                      <a:r>
                        <a:rPr lang="en-US" sz="1400" dirty="0" smtClean="0"/>
                        <a:t>Infection rate</a:t>
                      </a:r>
                      <a:endParaRPr lang="en-US" sz="1400" dirty="0"/>
                    </a:p>
                  </a:txBody>
                  <a:tcPr marT="34290" marB="34290"/>
                </a:tc>
                <a:tc>
                  <a:txBody>
                    <a:bodyPr/>
                    <a:lstStyle/>
                    <a:p>
                      <a:r>
                        <a:rPr lang="en-US" sz="1400" dirty="0" smtClean="0"/>
                        <a:t>0.92%</a:t>
                      </a:r>
                      <a:endParaRPr lang="en-US" sz="1400" dirty="0"/>
                    </a:p>
                  </a:txBody>
                  <a:tcPr marT="34290" marB="34290"/>
                </a:tc>
                <a:tc>
                  <a:txBody>
                    <a:bodyPr/>
                    <a:lstStyle/>
                    <a:p>
                      <a:r>
                        <a:rPr lang="en-US" sz="1400" dirty="0" smtClean="0"/>
                        <a:t>0.5%</a:t>
                      </a:r>
                      <a:endParaRPr lang="en-US" sz="1400" dirty="0"/>
                    </a:p>
                  </a:txBody>
                  <a:tcPr marT="34290" marB="34290"/>
                </a:tc>
              </a:tr>
              <a:tr h="515630">
                <a:tc>
                  <a:txBody>
                    <a:bodyPr/>
                    <a:lstStyle/>
                    <a:p>
                      <a:r>
                        <a:rPr lang="en-US" sz="1400" dirty="0" smtClean="0"/>
                        <a:t>Gestational Age Limit (Health Canada)</a:t>
                      </a:r>
                      <a:endParaRPr lang="en-US" sz="1400" dirty="0"/>
                    </a:p>
                  </a:txBody>
                  <a:tcPr marT="34290" marB="34290"/>
                </a:tc>
                <a:tc>
                  <a:txBody>
                    <a:bodyPr/>
                    <a:lstStyle/>
                    <a:p>
                      <a:r>
                        <a:rPr lang="en-US" sz="1400" dirty="0" smtClean="0"/>
                        <a:t>9 weeks</a:t>
                      </a:r>
                      <a:endParaRPr lang="en-US" sz="1400" dirty="0"/>
                    </a:p>
                  </a:txBody>
                  <a:tcPr marT="34290" marB="34290"/>
                </a:tc>
                <a:tc>
                  <a:txBody>
                    <a:bodyPr/>
                    <a:lstStyle/>
                    <a:p>
                      <a:r>
                        <a:rPr lang="en-US" sz="1400" dirty="0" smtClean="0"/>
                        <a:t>Varies by centre, up to 24</a:t>
                      </a:r>
                      <a:r>
                        <a:rPr lang="en-US" sz="1400" baseline="0" dirty="0" smtClean="0"/>
                        <a:t> wks</a:t>
                      </a:r>
                      <a:endParaRPr lang="en-US" sz="1400" dirty="0"/>
                    </a:p>
                  </a:txBody>
                  <a:tcPr marT="34290" marB="34290"/>
                </a:tc>
              </a:tr>
              <a:tr h="480060">
                <a:tc>
                  <a:txBody>
                    <a:bodyPr/>
                    <a:lstStyle/>
                    <a:p>
                      <a:r>
                        <a:rPr lang="en-US" sz="1400" dirty="0" smtClean="0"/>
                        <a:t>Cost</a:t>
                      </a:r>
                      <a:endParaRPr lang="en-US" sz="1400" dirty="0"/>
                    </a:p>
                  </a:txBody>
                  <a:tcPr marT="34290" marB="34290"/>
                </a:tc>
                <a:tc>
                  <a:txBody>
                    <a:bodyPr/>
                    <a:lstStyle/>
                    <a:p>
                      <a:r>
                        <a:rPr lang="en-US" sz="1400" dirty="0" smtClean="0"/>
                        <a:t>No</a:t>
                      </a:r>
                      <a:r>
                        <a:rPr lang="en-US" sz="1400" baseline="0" dirty="0" smtClean="0"/>
                        <a:t> cost </a:t>
                      </a:r>
                    </a:p>
                    <a:p>
                      <a:r>
                        <a:rPr lang="en-US" sz="900" baseline="0" dirty="0" smtClean="0"/>
                        <a:t>(OHIP/Fed health programs)</a:t>
                      </a:r>
                      <a:endParaRPr lang="en-US" sz="1400" dirty="0"/>
                    </a:p>
                  </a:txBody>
                  <a:tcPr marT="34290" marB="34290"/>
                </a:tc>
                <a:tc>
                  <a:txBody>
                    <a:bodyPr/>
                    <a:lstStyle/>
                    <a:p>
                      <a:r>
                        <a:rPr lang="en-US" sz="1400" dirty="0" smtClean="0"/>
                        <a:t>No cost for procedure</a:t>
                      </a:r>
                      <a:endParaRPr lang="en-US" sz="1400" dirty="0"/>
                    </a:p>
                  </a:txBody>
                  <a:tcPr marT="34290" marB="34290"/>
                </a:tc>
              </a:tr>
            </a:tbl>
          </a:graphicData>
        </a:graphic>
      </p:graphicFrame>
      <p:sp>
        <p:nvSpPr>
          <p:cNvPr id="25628" name="TextBox 6"/>
          <p:cNvSpPr txBox="1">
            <a:spLocks noChangeArrowheads="1"/>
          </p:cNvSpPr>
          <p:nvPr/>
        </p:nvSpPr>
        <p:spPr bwMode="auto">
          <a:xfrm>
            <a:off x="533400" y="4743451"/>
            <a:ext cx="3016045" cy="276999"/>
          </a:xfrm>
          <a:prstGeom prst="rect">
            <a:avLst/>
          </a:prstGeom>
          <a:noFill/>
          <a:ln w="9525">
            <a:noFill/>
            <a:miter lim="800000"/>
            <a:headEnd/>
            <a:tailEnd/>
          </a:ln>
        </p:spPr>
        <p:txBody>
          <a:bodyPr wrap="none">
            <a:prstTxWarp prst="textNoShape">
              <a:avLst/>
            </a:prstTxWarp>
            <a:spAutoFit/>
          </a:bodyPr>
          <a:lstStyle/>
          <a:p>
            <a:r>
              <a:rPr lang="en-US" sz="1200" dirty="0" smtClean="0">
                <a:solidFill>
                  <a:schemeClr val="tx1"/>
                </a:solidFill>
              </a:rPr>
              <a:t>SOGC Guidelines: Medical Abortion 2016</a:t>
            </a:r>
            <a:endParaRPr lang="en-US" sz="1200" dirty="0">
              <a:solidFill>
                <a:schemeClr val="tx1"/>
              </a:solidFill>
            </a:endParaRPr>
          </a:p>
        </p:txBody>
      </p:sp>
    </p:spTree>
    <p:extLst>
      <p:ext uri="{BB962C8B-B14F-4D97-AF65-F5344CB8AC3E}">
        <p14:creationId xmlns:p14="http://schemas.microsoft.com/office/powerpoint/2010/main" val="38166108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14359</TotalTime>
  <Words>3177</Words>
  <Application>Microsoft Office PowerPoint</Application>
  <PresentationFormat>On-screen Show (16:9)</PresentationFormat>
  <Paragraphs>504</Paragraphs>
  <Slides>47</Slides>
  <Notes>42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Capital</vt:lpstr>
      <vt:lpstr>Mifepristone for Medical Abortion</vt:lpstr>
      <vt:lpstr>Disclosure &amp; Affiliations</vt:lpstr>
      <vt:lpstr>Objectives:</vt:lpstr>
      <vt:lpstr>Why Medical Abortion?</vt:lpstr>
      <vt:lpstr>Number of Induced Abortions in Canada, 2016 by province/territory, by hospital or clinic </vt:lpstr>
      <vt:lpstr>Distribution of Abortion Facilities in 2012</vt:lpstr>
      <vt:lpstr>Abortions in Canada by type, 2012</vt:lpstr>
      <vt:lpstr>Key features in decision making</vt:lpstr>
      <vt:lpstr>Key statistics of MA vs. SA</vt:lpstr>
      <vt:lpstr>Methotrexate and Misoprostol</vt:lpstr>
      <vt:lpstr>PowerPoint Presentation</vt:lpstr>
      <vt:lpstr>Experience at BCBC:</vt:lpstr>
      <vt:lpstr>History of Mifepristone for MA</vt:lpstr>
      <vt:lpstr>Rollout in Canada</vt:lpstr>
      <vt:lpstr>November 2017: Updates</vt:lpstr>
      <vt:lpstr>Mifepristone/misoprostol regimen:</vt:lpstr>
      <vt:lpstr>Mifegymiso – Pharmacology</vt:lpstr>
      <vt:lpstr>Absolute Contraindications:</vt:lpstr>
      <vt:lpstr>Relative contraindications:</vt:lpstr>
      <vt:lpstr>Breastfeeding</vt:lpstr>
      <vt:lpstr>Common Side Effects</vt:lpstr>
      <vt:lpstr>Patient experience</vt:lpstr>
      <vt:lpstr> Sample timeline after misoprostol</vt:lpstr>
      <vt:lpstr>Analgesia</vt:lpstr>
      <vt:lpstr>Nursing Competencies</vt:lpstr>
      <vt:lpstr>Don’t Forget…</vt:lpstr>
      <vt:lpstr>Contraception post-abortion</vt:lpstr>
      <vt:lpstr>Initial visit (at BCBC):</vt:lpstr>
      <vt:lpstr>Consent Discussion</vt:lpstr>
      <vt:lpstr>Nursing vs. Prescriber Role</vt:lpstr>
      <vt:lpstr>Ethics Standard of Care</vt:lpstr>
      <vt:lpstr>Emergencies post-tx</vt:lpstr>
      <vt:lpstr>Follow up visit: 1-2 wks</vt:lpstr>
      <vt:lpstr>Typical protocol (Family Practice)</vt:lpstr>
      <vt:lpstr>Overall Risks of Serious Outcomes</vt:lpstr>
      <vt:lpstr>Managing ‘failures’</vt:lpstr>
      <vt:lpstr>Intrauterine pregnancy on U/S?</vt:lpstr>
      <vt:lpstr>PowerPoint Presentation</vt:lpstr>
      <vt:lpstr>Access issues persist…</vt:lpstr>
      <vt:lpstr>Issues in remote communities:</vt:lpstr>
      <vt:lpstr>Mifegymiso without ultrasound</vt:lpstr>
      <vt:lpstr>Dating by LMP and bimanual exam</vt:lpstr>
      <vt:lpstr>Cost of Mifegymiso</vt:lpstr>
      <vt:lpstr>Online Medical Abortion Training</vt:lpstr>
      <vt:lpstr>Further Resources:</vt:lpstr>
      <vt:lpstr>PowerPoint Presentation</vt:lpstr>
      <vt:lpstr>Contacts and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Spence</dc:creator>
  <cp:lastModifiedBy>Jsurridge</cp:lastModifiedBy>
  <cp:revision>93</cp:revision>
  <dcterms:created xsi:type="dcterms:W3CDTF">2018-04-13T20:59:11Z</dcterms:created>
  <dcterms:modified xsi:type="dcterms:W3CDTF">2018-04-18T16:27:59Z</dcterms:modified>
</cp:coreProperties>
</file>