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1"/>
  </p:sldMasterIdLst>
  <p:notesMasterIdLst>
    <p:notesMasterId r:id="rId64"/>
  </p:notesMasterIdLst>
  <p:handoutMasterIdLst>
    <p:handoutMasterId r:id="rId65"/>
  </p:handoutMasterIdLst>
  <p:sldIdLst>
    <p:sldId id="348" r:id="rId2"/>
    <p:sldId id="349" r:id="rId3"/>
    <p:sldId id="350" r:id="rId4"/>
    <p:sldId id="351" r:id="rId5"/>
    <p:sldId id="352" r:id="rId6"/>
    <p:sldId id="353" r:id="rId7"/>
    <p:sldId id="354" r:id="rId8"/>
    <p:sldId id="355" r:id="rId9"/>
    <p:sldId id="356" r:id="rId10"/>
    <p:sldId id="357" r:id="rId11"/>
    <p:sldId id="358" r:id="rId12"/>
    <p:sldId id="360" r:id="rId13"/>
    <p:sldId id="361" r:id="rId14"/>
    <p:sldId id="362" r:id="rId15"/>
    <p:sldId id="363" r:id="rId16"/>
    <p:sldId id="364" r:id="rId17"/>
    <p:sldId id="367" r:id="rId18"/>
    <p:sldId id="719" r:id="rId19"/>
    <p:sldId id="721" r:id="rId20"/>
    <p:sldId id="411" r:id="rId21"/>
    <p:sldId id="412" r:id="rId22"/>
    <p:sldId id="372" r:id="rId23"/>
    <p:sldId id="720" r:id="rId24"/>
    <p:sldId id="373" r:id="rId25"/>
    <p:sldId id="410" r:id="rId26"/>
    <p:sldId id="375" r:id="rId27"/>
    <p:sldId id="376" r:id="rId28"/>
    <p:sldId id="413" r:id="rId29"/>
    <p:sldId id="414" r:id="rId30"/>
    <p:sldId id="378" r:id="rId31"/>
    <p:sldId id="379" r:id="rId32"/>
    <p:sldId id="401" r:id="rId33"/>
    <p:sldId id="447" r:id="rId34"/>
    <p:sldId id="444" r:id="rId35"/>
    <p:sldId id="445" r:id="rId36"/>
    <p:sldId id="381" r:id="rId37"/>
    <p:sldId id="382" r:id="rId38"/>
    <p:sldId id="383" r:id="rId39"/>
    <p:sldId id="384" r:id="rId40"/>
    <p:sldId id="385" r:id="rId41"/>
    <p:sldId id="386" r:id="rId42"/>
    <p:sldId id="389" r:id="rId43"/>
    <p:sldId id="392" r:id="rId44"/>
    <p:sldId id="312" r:id="rId45"/>
    <p:sldId id="393" r:id="rId46"/>
    <p:sldId id="416" r:id="rId47"/>
    <p:sldId id="417" r:id="rId48"/>
    <p:sldId id="418" r:id="rId49"/>
    <p:sldId id="427" r:id="rId50"/>
    <p:sldId id="428" r:id="rId51"/>
    <p:sldId id="429" r:id="rId52"/>
    <p:sldId id="430" r:id="rId53"/>
    <p:sldId id="431" r:id="rId54"/>
    <p:sldId id="432" r:id="rId55"/>
    <p:sldId id="433" r:id="rId56"/>
    <p:sldId id="434" r:id="rId57"/>
    <p:sldId id="435" r:id="rId58"/>
    <p:sldId id="436" r:id="rId59"/>
    <p:sldId id="443" r:id="rId60"/>
    <p:sldId id="398" r:id="rId61"/>
    <p:sldId id="402" r:id="rId62"/>
    <p:sldId id="400" r:id="rId6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sz="3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sz="3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sz="3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sz="3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808">
          <p15:clr>
            <a:srgbClr val="A4A3A4"/>
          </p15:clr>
        </p15:guide>
        <p15:guide id="2" pos="2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-103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F037EF-0945-7649-A794-F416C3157251}" type="doc">
      <dgm:prSet loTypeId="urn:microsoft.com/office/officeart/2005/8/layout/radial5" loCatId="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CDDB69-E4F4-5A41-8093-86CDD8053833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SDOH Committee</a:t>
          </a:r>
        </a:p>
      </dgm:t>
    </dgm:pt>
    <dgm:pt modelId="{66D3D940-BE06-1F41-9AA3-74A6DC3BC28C}" type="parTrans" cxnId="{6B80B93C-C396-A94C-9371-3E1AFFB5CF65}">
      <dgm:prSet/>
      <dgm:spPr/>
      <dgm:t>
        <a:bodyPr/>
        <a:lstStyle/>
        <a:p>
          <a:endParaRPr lang="en-US"/>
        </a:p>
      </dgm:t>
    </dgm:pt>
    <dgm:pt modelId="{5FE653DA-8239-B749-A5A5-4A1D2567BC01}" type="sibTrans" cxnId="{6B80B93C-C396-A94C-9371-3E1AFFB5CF65}">
      <dgm:prSet/>
      <dgm:spPr/>
      <dgm:t>
        <a:bodyPr/>
        <a:lstStyle/>
        <a:p>
          <a:endParaRPr lang="en-US"/>
        </a:p>
      </dgm:t>
    </dgm:pt>
    <dgm:pt modelId="{B9121536-7A7E-FA4A-BFF4-B9262C775202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Online Income Tool,</a:t>
          </a:r>
          <a:r>
            <a:rPr lang="en-US" baseline="0" dirty="0"/>
            <a:t> ROAR</a:t>
          </a:r>
          <a:endParaRPr lang="en-US" dirty="0"/>
        </a:p>
      </dgm:t>
    </dgm:pt>
    <dgm:pt modelId="{B81A4FA0-C20A-B141-91F6-9448ABA9D537}" type="parTrans" cxnId="{7561451A-39BD-0345-9879-C51130A5E0F1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33957F90-AFBF-9449-B91E-5FF53FA4CFF4}" type="sibTrans" cxnId="{7561451A-39BD-0345-9879-C51130A5E0F1}">
      <dgm:prSet/>
      <dgm:spPr/>
      <dgm:t>
        <a:bodyPr/>
        <a:lstStyle/>
        <a:p>
          <a:endParaRPr lang="en-US"/>
        </a:p>
      </dgm:t>
    </dgm:pt>
    <dgm:pt modelId="{9B49F78A-D06D-6246-ADBB-63BCB1E2DC87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Decent Work and Health</a:t>
          </a:r>
          <a:r>
            <a:rPr lang="en-US" baseline="0" dirty="0"/>
            <a:t> Network</a:t>
          </a:r>
          <a:endParaRPr lang="en-US" dirty="0"/>
        </a:p>
      </dgm:t>
    </dgm:pt>
    <dgm:pt modelId="{A5D8DAF4-B21D-E341-8A67-46F48B2BAC2B}" type="parTrans" cxnId="{4FA168AA-D6E2-3E4F-B17E-42D6201469D6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4AE5BD71-CFBE-4E4E-8DAA-72FBC15120D4}" type="sibTrans" cxnId="{4FA168AA-D6E2-3E4F-B17E-42D6201469D6}">
      <dgm:prSet/>
      <dgm:spPr/>
      <dgm:t>
        <a:bodyPr/>
        <a:lstStyle/>
        <a:p>
          <a:endParaRPr lang="en-US"/>
        </a:p>
      </dgm:t>
    </dgm:pt>
    <dgm:pt modelId="{CFD7B8B6-F293-3946-AA0A-B777D5965AB6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Co</a:t>
          </a:r>
          <a:r>
            <a:rPr lang="en-US" baseline="0" dirty="0"/>
            <a:t>mmunity Engagement</a:t>
          </a:r>
          <a:endParaRPr lang="en-US" dirty="0"/>
        </a:p>
      </dgm:t>
    </dgm:pt>
    <dgm:pt modelId="{42DD1BCC-5B05-2F43-9BC5-F2C26E3BF4B9}" type="parTrans" cxnId="{6C67A36A-6C47-F44D-A3EC-2866A1E897D8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9825920F-B7E8-2E43-AE6F-9CAC4DE5CCD2}" type="sibTrans" cxnId="{6C67A36A-6C47-F44D-A3EC-2866A1E897D8}">
      <dgm:prSet/>
      <dgm:spPr/>
      <dgm:t>
        <a:bodyPr/>
        <a:lstStyle/>
        <a:p>
          <a:endParaRPr lang="en-US"/>
        </a:p>
      </dgm:t>
    </dgm:pt>
    <dgm:pt modelId="{39A52F69-E0BE-864A-A569-D4E602B526E7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Income Security Health Promotion</a:t>
          </a:r>
        </a:p>
      </dgm:t>
    </dgm:pt>
    <dgm:pt modelId="{6C090CEA-48DA-0045-9A71-DE57AEC32A93}" type="parTrans" cxnId="{B8DCCD33-3612-B24C-AD84-C9A226ED3B8D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91A42A09-4908-3147-A10E-E973304D3691}" type="sibTrans" cxnId="{B8DCCD33-3612-B24C-AD84-C9A226ED3B8D}">
      <dgm:prSet/>
      <dgm:spPr/>
      <dgm:t>
        <a:bodyPr/>
        <a:lstStyle/>
        <a:p>
          <a:endParaRPr lang="en-US"/>
        </a:p>
      </dgm:t>
    </dgm:pt>
    <dgm:pt modelId="{549F8495-05AE-CF40-925F-33627BF498FA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Health Justice Initiative</a:t>
          </a:r>
        </a:p>
      </dgm:t>
    </dgm:pt>
    <dgm:pt modelId="{BE33B56C-2DAF-5846-839A-354B750E3DF6}" type="parTrans" cxnId="{37EE7DD9-D4D9-F64C-837B-2D2F6E9C758A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57237380-05E0-5248-AFF0-AEAE1FFBCF42}" type="sibTrans" cxnId="{37EE7DD9-D4D9-F64C-837B-2D2F6E9C758A}">
      <dgm:prSet/>
      <dgm:spPr/>
      <dgm:t>
        <a:bodyPr/>
        <a:lstStyle/>
        <a:p>
          <a:endParaRPr lang="en-US"/>
        </a:p>
      </dgm:t>
    </dgm:pt>
    <dgm:pt modelId="{F26B697F-3A6D-0549-A801-95B441830344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Health Equity Data Collection</a:t>
          </a:r>
        </a:p>
      </dgm:t>
    </dgm:pt>
    <dgm:pt modelId="{549CEFA8-20E9-954F-9EA7-1612D8834D31}" type="parTrans" cxnId="{78EAFE0A-534B-EC41-BB6B-28D18A3AAC06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FDDFE8ED-A69A-DB4C-821A-42AC01351A5C}" type="sibTrans" cxnId="{78EAFE0A-534B-EC41-BB6B-28D18A3AAC06}">
      <dgm:prSet/>
      <dgm:spPr/>
      <dgm:t>
        <a:bodyPr/>
        <a:lstStyle/>
        <a:p>
          <a:endParaRPr lang="en-US"/>
        </a:p>
      </dgm:t>
    </dgm:pt>
    <dgm:pt modelId="{E528CA8E-F431-4F4B-9CBD-9587675ED6D3}" type="pres">
      <dgm:prSet presAssocID="{D8F037EF-0945-7649-A794-F416C315725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97CB409B-0DBA-3B44-88E0-F3B51F82DB6E}" type="pres">
      <dgm:prSet presAssocID="{08CDDB69-E4F4-5A41-8093-86CDD8053833}" presName="centerShape" presStyleLbl="node0" presStyleIdx="0" presStyleCnt="1"/>
      <dgm:spPr/>
      <dgm:t>
        <a:bodyPr/>
        <a:lstStyle/>
        <a:p>
          <a:endParaRPr lang="en-CA"/>
        </a:p>
      </dgm:t>
    </dgm:pt>
    <dgm:pt modelId="{02BCC63E-82FD-E94C-B263-5C72113F4951}" type="pres">
      <dgm:prSet presAssocID="{B81A4FA0-C20A-B141-91F6-9448ABA9D537}" presName="parTrans" presStyleLbl="sibTrans2D1" presStyleIdx="0" presStyleCnt="6"/>
      <dgm:spPr/>
      <dgm:t>
        <a:bodyPr/>
        <a:lstStyle/>
        <a:p>
          <a:endParaRPr lang="en-CA"/>
        </a:p>
      </dgm:t>
    </dgm:pt>
    <dgm:pt modelId="{5DF7D0F8-0E54-6946-81E0-87BA1F01EB13}" type="pres">
      <dgm:prSet presAssocID="{B81A4FA0-C20A-B141-91F6-9448ABA9D537}" presName="connectorText" presStyleLbl="sibTrans2D1" presStyleIdx="0" presStyleCnt="6"/>
      <dgm:spPr/>
      <dgm:t>
        <a:bodyPr/>
        <a:lstStyle/>
        <a:p>
          <a:endParaRPr lang="en-CA"/>
        </a:p>
      </dgm:t>
    </dgm:pt>
    <dgm:pt modelId="{4ADEDB95-65DD-9147-8B20-74F8E7105327}" type="pres">
      <dgm:prSet presAssocID="{B9121536-7A7E-FA4A-BFF4-B9262C775202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F388B25D-DD0E-E548-A974-EC72EF71D6DD}" type="pres">
      <dgm:prSet presAssocID="{549CEFA8-20E9-954F-9EA7-1612D8834D31}" presName="parTrans" presStyleLbl="sibTrans2D1" presStyleIdx="1" presStyleCnt="6"/>
      <dgm:spPr/>
      <dgm:t>
        <a:bodyPr/>
        <a:lstStyle/>
        <a:p>
          <a:endParaRPr lang="en-CA"/>
        </a:p>
      </dgm:t>
    </dgm:pt>
    <dgm:pt modelId="{870C924F-270B-A84F-9614-0ED57002A5DE}" type="pres">
      <dgm:prSet presAssocID="{549CEFA8-20E9-954F-9EA7-1612D8834D31}" presName="connectorText" presStyleLbl="sibTrans2D1" presStyleIdx="1" presStyleCnt="6"/>
      <dgm:spPr/>
      <dgm:t>
        <a:bodyPr/>
        <a:lstStyle/>
        <a:p>
          <a:endParaRPr lang="en-CA"/>
        </a:p>
      </dgm:t>
    </dgm:pt>
    <dgm:pt modelId="{C7CA7286-951D-8F4D-B636-57FA9C3A3698}" type="pres">
      <dgm:prSet presAssocID="{F26B697F-3A6D-0549-A801-95B441830344}" presName="node" presStyleLbl="node1" presStyleIdx="1" presStyleCnt="6" custRadScaleRad="100000" custRadScaleInc="0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48E49EDE-AD3C-2346-8DC3-B8A0165DFC6D}" type="pres">
      <dgm:prSet presAssocID="{6C090CEA-48DA-0045-9A71-DE57AEC32A93}" presName="parTrans" presStyleLbl="sibTrans2D1" presStyleIdx="2" presStyleCnt="6"/>
      <dgm:spPr/>
      <dgm:t>
        <a:bodyPr/>
        <a:lstStyle/>
        <a:p>
          <a:endParaRPr lang="en-CA"/>
        </a:p>
      </dgm:t>
    </dgm:pt>
    <dgm:pt modelId="{DCF66E88-EDD4-0B45-8B34-A818C569C6D4}" type="pres">
      <dgm:prSet presAssocID="{6C090CEA-48DA-0045-9A71-DE57AEC32A93}" presName="connectorText" presStyleLbl="sibTrans2D1" presStyleIdx="2" presStyleCnt="6"/>
      <dgm:spPr/>
      <dgm:t>
        <a:bodyPr/>
        <a:lstStyle/>
        <a:p>
          <a:endParaRPr lang="en-CA"/>
        </a:p>
      </dgm:t>
    </dgm:pt>
    <dgm:pt modelId="{B0AE7CCA-2E41-3A46-AF6F-68D0255A20EA}" type="pres">
      <dgm:prSet presAssocID="{39A52F69-E0BE-864A-A569-D4E602B526E7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AC9AE1AF-A8FE-3A40-B30F-D65A4698EBAE}" type="pres">
      <dgm:prSet presAssocID="{BE33B56C-2DAF-5846-839A-354B750E3DF6}" presName="parTrans" presStyleLbl="sibTrans2D1" presStyleIdx="3" presStyleCnt="6"/>
      <dgm:spPr/>
      <dgm:t>
        <a:bodyPr/>
        <a:lstStyle/>
        <a:p>
          <a:endParaRPr lang="en-CA"/>
        </a:p>
      </dgm:t>
    </dgm:pt>
    <dgm:pt modelId="{775365BF-2AC4-FB4A-A8BA-FADBC4706390}" type="pres">
      <dgm:prSet presAssocID="{BE33B56C-2DAF-5846-839A-354B750E3DF6}" presName="connectorText" presStyleLbl="sibTrans2D1" presStyleIdx="3" presStyleCnt="6"/>
      <dgm:spPr/>
      <dgm:t>
        <a:bodyPr/>
        <a:lstStyle/>
        <a:p>
          <a:endParaRPr lang="en-CA"/>
        </a:p>
      </dgm:t>
    </dgm:pt>
    <dgm:pt modelId="{65C6E939-CD6A-2E46-A9D3-C491F3FC847E}" type="pres">
      <dgm:prSet presAssocID="{549F8495-05AE-CF40-925F-33627BF498F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972B4749-FFED-2643-BD89-FC5FFF065C5E}" type="pres">
      <dgm:prSet presAssocID="{A5D8DAF4-B21D-E341-8A67-46F48B2BAC2B}" presName="parTrans" presStyleLbl="sibTrans2D1" presStyleIdx="4" presStyleCnt="6"/>
      <dgm:spPr/>
      <dgm:t>
        <a:bodyPr/>
        <a:lstStyle/>
        <a:p>
          <a:endParaRPr lang="en-CA"/>
        </a:p>
      </dgm:t>
    </dgm:pt>
    <dgm:pt modelId="{B79B97B7-33CB-BB49-A6BF-4A214567CEFB}" type="pres">
      <dgm:prSet presAssocID="{A5D8DAF4-B21D-E341-8A67-46F48B2BAC2B}" presName="connectorText" presStyleLbl="sibTrans2D1" presStyleIdx="4" presStyleCnt="6"/>
      <dgm:spPr/>
      <dgm:t>
        <a:bodyPr/>
        <a:lstStyle/>
        <a:p>
          <a:endParaRPr lang="en-CA"/>
        </a:p>
      </dgm:t>
    </dgm:pt>
    <dgm:pt modelId="{C7CF863E-6AF1-FC45-A214-6D1EB8D2C81D}" type="pres">
      <dgm:prSet presAssocID="{9B49F78A-D06D-6246-ADBB-63BCB1E2DC8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FF92C11C-B538-F241-901B-0CB113938E3E}" type="pres">
      <dgm:prSet presAssocID="{42DD1BCC-5B05-2F43-9BC5-F2C26E3BF4B9}" presName="parTrans" presStyleLbl="sibTrans2D1" presStyleIdx="5" presStyleCnt="6"/>
      <dgm:spPr/>
      <dgm:t>
        <a:bodyPr/>
        <a:lstStyle/>
        <a:p>
          <a:endParaRPr lang="en-CA"/>
        </a:p>
      </dgm:t>
    </dgm:pt>
    <dgm:pt modelId="{D274C767-F7F1-B647-8C62-4A56E052A264}" type="pres">
      <dgm:prSet presAssocID="{42DD1BCC-5B05-2F43-9BC5-F2C26E3BF4B9}" presName="connectorText" presStyleLbl="sibTrans2D1" presStyleIdx="5" presStyleCnt="6"/>
      <dgm:spPr/>
      <dgm:t>
        <a:bodyPr/>
        <a:lstStyle/>
        <a:p>
          <a:endParaRPr lang="en-CA"/>
        </a:p>
      </dgm:t>
    </dgm:pt>
    <dgm:pt modelId="{4E9E8701-2480-DF41-8BFA-894D4A34FE01}" type="pres">
      <dgm:prSet presAssocID="{CFD7B8B6-F293-3946-AA0A-B777D5965AB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37EE7DD9-D4D9-F64C-837B-2D2F6E9C758A}" srcId="{08CDDB69-E4F4-5A41-8093-86CDD8053833}" destId="{549F8495-05AE-CF40-925F-33627BF498FA}" srcOrd="3" destOrd="0" parTransId="{BE33B56C-2DAF-5846-839A-354B750E3DF6}" sibTransId="{57237380-05E0-5248-AFF0-AEAE1FFBCF42}"/>
    <dgm:cxn modelId="{9F4AB9C0-CB6F-0544-A916-363DBC3E176C}" type="presOf" srcId="{9B49F78A-D06D-6246-ADBB-63BCB1E2DC87}" destId="{C7CF863E-6AF1-FC45-A214-6D1EB8D2C81D}" srcOrd="0" destOrd="0" presId="urn:microsoft.com/office/officeart/2005/8/layout/radial5"/>
    <dgm:cxn modelId="{899770FE-AAA1-6B46-BED6-3E407C1AEE28}" type="presOf" srcId="{BE33B56C-2DAF-5846-839A-354B750E3DF6}" destId="{775365BF-2AC4-FB4A-A8BA-FADBC4706390}" srcOrd="1" destOrd="0" presId="urn:microsoft.com/office/officeart/2005/8/layout/radial5"/>
    <dgm:cxn modelId="{10DC348A-8295-C849-BCF5-4E234A2E7FA0}" type="presOf" srcId="{D8F037EF-0945-7649-A794-F416C3157251}" destId="{E528CA8E-F431-4F4B-9CBD-9587675ED6D3}" srcOrd="0" destOrd="0" presId="urn:microsoft.com/office/officeart/2005/8/layout/radial5"/>
    <dgm:cxn modelId="{5CFC52CF-77C3-D44D-B181-A9EC6B81DB58}" type="presOf" srcId="{A5D8DAF4-B21D-E341-8A67-46F48B2BAC2B}" destId="{972B4749-FFED-2643-BD89-FC5FFF065C5E}" srcOrd="0" destOrd="0" presId="urn:microsoft.com/office/officeart/2005/8/layout/radial5"/>
    <dgm:cxn modelId="{6C67A36A-6C47-F44D-A3EC-2866A1E897D8}" srcId="{08CDDB69-E4F4-5A41-8093-86CDD8053833}" destId="{CFD7B8B6-F293-3946-AA0A-B777D5965AB6}" srcOrd="5" destOrd="0" parTransId="{42DD1BCC-5B05-2F43-9BC5-F2C26E3BF4B9}" sibTransId="{9825920F-B7E8-2E43-AE6F-9CAC4DE5CCD2}"/>
    <dgm:cxn modelId="{4FA168AA-D6E2-3E4F-B17E-42D6201469D6}" srcId="{08CDDB69-E4F4-5A41-8093-86CDD8053833}" destId="{9B49F78A-D06D-6246-ADBB-63BCB1E2DC87}" srcOrd="4" destOrd="0" parTransId="{A5D8DAF4-B21D-E341-8A67-46F48B2BAC2B}" sibTransId="{4AE5BD71-CFBE-4E4E-8DAA-72FBC15120D4}"/>
    <dgm:cxn modelId="{7E9E9382-552E-C040-99D2-E06ED4DCDA9A}" type="presOf" srcId="{42DD1BCC-5B05-2F43-9BC5-F2C26E3BF4B9}" destId="{D274C767-F7F1-B647-8C62-4A56E052A264}" srcOrd="1" destOrd="0" presId="urn:microsoft.com/office/officeart/2005/8/layout/radial5"/>
    <dgm:cxn modelId="{7CCAFE18-B0C3-BE47-92F0-543E8A122932}" type="presOf" srcId="{549F8495-05AE-CF40-925F-33627BF498FA}" destId="{65C6E939-CD6A-2E46-A9D3-C491F3FC847E}" srcOrd="0" destOrd="0" presId="urn:microsoft.com/office/officeart/2005/8/layout/radial5"/>
    <dgm:cxn modelId="{8BCCAEC1-01FA-254F-9E3F-F65ED6FE07E8}" type="presOf" srcId="{F26B697F-3A6D-0549-A801-95B441830344}" destId="{C7CA7286-951D-8F4D-B636-57FA9C3A3698}" srcOrd="0" destOrd="0" presId="urn:microsoft.com/office/officeart/2005/8/layout/radial5"/>
    <dgm:cxn modelId="{6CBDBBF6-CDC3-1140-B5E1-68723CEDE3FF}" type="presOf" srcId="{549CEFA8-20E9-954F-9EA7-1612D8834D31}" destId="{F388B25D-DD0E-E548-A974-EC72EF71D6DD}" srcOrd="0" destOrd="0" presId="urn:microsoft.com/office/officeart/2005/8/layout/radial5"/>
    <dgm:cxn modelId="{EC28BB93-8DA0-3D4A-85FD-E08CF470A460}" type="presOf" srcId="{6C090CEA-48DA-0045-9A71-DE57AEC32A93}" destId="{48E49EDE-AD3C-2346-8DC3-B8A0165DFC6D}" srcOrd="0" destOrd="0" presId="urn:microsoft.com/office/officeart/2005/8/layout/radial5"/>
    <dgm:cxn modelId="{891BB6AD-73D8-9B4B-A1B8-DA5795EAA9B4}" type="presOf" srcId="{B9121536-7A7E-FA4A-BFF4-B9262C775202}" destId="{4ADEDB95-65DD-9147-8B20-74F8E7105327}" srcOrd="0" destOrd="0" presId="urn:microsoft.com/office/officeart/2005/8/layout/radial5"/>
    <dgm:cxn modelId="{7561451A-39BD-0345-9879-C51130A5E0F1}" srcId="{08CDDB69-E4F4-5A41-8093-86CDD8053833}" destId="{B9121536-7A7E-FA4A-BFF4-B9262C775202}" srcOrd="0" destOrd="0" parTransId="{B81A4FA0-C20A-B141-91F6-9448ABA9D537}" sibTransId="{33957F90-AFBF-9449-B91E-5FF53FA4CFF4}"/>
    <dgm:cxn modelId="{332BB71D-54B0-BE4A-B7CF-8BC2D57784E2}" type="presOf" srcId="{39A52F69-E0BE-864A-A569-D4E602B526E7}" destId="{B0AE7CCA-2E41-3A46-AF6F-68D0255A20EA}" srcOrd="0" destOrd="0" presId="urn:microsoft.com/office/officeart/2005/8/layout/radial5"/>
    <dgm:cxn modelId="{2A1688A3-0467-7F47-BF01-A19DB8C3138E}" type="presOf" srcId="{549CEFA8-20E9-954F-9EA7-1612D8834D31}" destId="{870C924F-270B-A84F-9614-0ED57002A5DE}" srcOrd="1" destOrd="0" presId="urn:microsoft.com/office/officeart/2005/8/layout/radial5"/>
    <dgm:cxn modelId="{6B3340D0-6148-2143-A094-AC95E227077F}" type="presOf" srcId="{BE33B56C-2DAF-5846-839A-354B750E3DF6}" destId="{AC9AE1AF-A8FE-3A40-B30F-D65A4698EBAE}" srcOrd="0" destOrd="0" presId="urn:microsoft.com/office/officeart/2005/8/layout/radial5"/>
    <dgm:cxn modelId="{FC3DF5BA-EC69-204F-A54E-0567A880E6AB}" type="presOf" srcId="{B81A4FA0-C20A-B141-91F6-9448ABA9D537}" destId="{5DF7D0F8-0E54-6946-81E0-87BA1F01EB13}" srcOrd="1" destOrd="0" presId="urn:microsoft.com/office/officeart/2005/8/layout/radial5"/>
    <dgm:cxn modelId="{6B80B93C-C396-A94C-9371-3E1AFFB5CF65}" srcId="{D8F037EF-0945-7649-A794-F416C3157251}" destId="{08CDDB69-E4F4-5A41-8093-86CDD8053833}" srcOrd="0" destOrd="0" parTransId="{66D3D940-BE06-1F41-9AA3-74A6DC3BC28C}" sibTransId="{5FE653DA-8239-B749-A5A5-4A1D2567BC01}"/>
    <dgm:cxn modelId="{36B9B7B2-6CFB-8043-AECF-19960C283B22}" type="presOf" srcId="{B81A4FA0-C20A-B141-91F6-9448ABA9D537}" destId="{02BCC63E-82FD-E94C-B263-5C72113F4951}" srcOrd="0" destOrd="0" presId="urn:microsoft.com/office/officeart/2005/8/layout/radial5"/>
    <dgm:cxn modelId="{89B642BF-6223-1141-8D5B-F06FBEFAE7FC}" type="presOf" srcId="{CFD7B8B6-F293-3946-AA0A-B777D5965AB6}" destId="{4E9E8701-2480-DF41-8BFA-894D4A34FE01}" srcOrd="0" destOrd="0" presId="urn:microsoft.com/office/officeart/2005/8/layout/radial5"/>
    <dgm:cxn modelId="{78EAFE0A-534B-EC41-BB6B-28D18A3AAC06}" srcId="{08CDDB69-E4F4-5A41-8093-86CDD8053833}" destId="{F26B697F-3A6D-0549-A801-95B441830344}" srcOrd="1" destOrd="0" parTransId="{549CEFA8-20E9-954F-9EA7-1612D8834D31}" sibTransId="{FDDFE8ED-A69A-DB4C-821A-42AC01351A5C}"/>
    <dgm:cxn modelId="{B8DCCD33-3612-B24C-AD84-C9A226ED3B8D}" srcId="{08CDDB69-E4F4-5A41-8093-86CDD8053833}" destId="{39A52F69-E0BE-864A-A569-D4E602B526E7}" srcOrd="2" destOrd="0" parTransId="{6C090CEA-48DA-0045-9A71-DE57AEC32A93}" sibTransId="{91A42A09-4908-3147-A10E-E973304D3691}"/>
    <dgm:cxn modelId="{7FF0E5D0-3789-8E40-940A-E94A0EDD8FDC}" type="presOf" srcId="{42DD1BCC-5B05-2F43-9BC5-F2C26E3BF4B9}" destId="{FF92C11C-B538-F241-901B-0CB113938E3E}" srcOrd="0" destOrd="0" presId="urn:microsoft.com/office/officeart/2005/8/layout/radial5"/>
    <dgm:cxn modelId="{5EC687E2-03F0-4140-9470-03C19F5E5476}" type="presOf" srcId="{A5D8DAF4-B21D-E341-8A67-46F48B2BAC2B}" destId="{B79B97B7-33CB-BB49-A6BF-4A214567CEFB}" srcOrd="1" destOrd="0" presId="urn:microsoft.com/office/officeart/2005/8/layout/radial5"/>
    <dgm:cxn modelId="{34B334E7-4A43-6747-8793-E368EC9FA2B3}" type="presOf" srcId="{6C090CEA-48DA-0045-9A71-DE57AEC32A93}" destId="{DCF66E88-EDD4-0B45-8B34-A818C569C6D4}" srcOrd="1" destOrd="0" presId="urn:microsoft.com/office/officeart/2005/8/layout/radial5"/>
    <dgm:cxn modelId="{9B745DBA-919C-4D4A-9C1B-9FA4293C2196}" type="presOf" srcId="{08CDDB69-E4F4-5A41-8093-86CDD8053833}" destId="{97CB409B-0DBA-3B44-88E0-F3B51F82DB6E}" srcOrd="0" destOrd="0" presId="urn:microsoft.com/office/officeart/2005/8/layout/radial5"/>
    <dgm:cxn modelId="{FBF1ABB8-7CA1-B340-A324-86CEA98AE344}" type="presParOf" srcId="{E528CA8E-F431-4F4B-9CBD-9587675ED6D3}" destId="{97CB409B-0DBA-3B44-88E0-F3B51F82DB6E}" srcOrd="0" destOrd="0" presId="urn:microsoft.com/office/officeart/2005/8/layout/radial5"/>
    <dgm:cxn modelId="{181CA9E9-2398-F84B-AEC1-8EF2434FA1B5}" type="presParOf" srcId="{E528CA8E-F431-4F4B-9CBD-9587675ED6D3}" destId="{02BCC63E-82FD-E94C-B263-5C72113F4951}" srcOrd="1" destOrd="0" presId="urn:microsoft.com/office/officeart/2005/8/layout/radial5"/>
    <dgm:cxn modelId="{4FAF9E0B-3CB7-A94C-8057-881489AC6101}" type="presParOf" srcId="{02BCC63E-82FD-E94C-B263-5C72113F4951}" destId="{5DF7D0F8-0E54-6946-81E0-87BA1F01EB13}" srcOrd="0" destOrd="0" presId="urn:microsoft.com/office/officeart/2005/8/layout/radial5"/>
    <dgm:cxn modelId="{7CE1CB3E-E412-664B-A698-10726823DC57}" type="presParOf" srcId="{E528CA8E-F431-4F4B-9CBD-9587675ED6D3}" destId="{4ADEDB95-65DD-9147-8B20-74F8E7105327}" srcOrd="2" destOrd="0" presId="urn:microsoft.com/office/officeart/2005/8/layout/radial5"/>
    <dgm:cxn modelId="{2D84C125-1462-6741-BB45-9D7D29F41C0A}" type="presParOf" srcId="{E528CA8E-F431-4F4B-9CBD-9587675ED6D3}" destId="{F388B25D-DD0E-E548-A974-EC72EF71D6DD}" srcOrd="3" destOrd="0" presId="urn:microsoft.com/office/officeart/2005/8/layout/radial5"/>
    <dgm:cxn modelId="{0E6CE461-C3E7-D44C-BBB8-C7D6717784B9}" type="presParOf" srcId="{F388B25D-DD0E-E548-A974-EC72EF71D6DD}" destId="{870C924F-270B-A84F-9614-0ED57002A5DE}" srcOrd="0" destOrd="0" presId="urn:microsoft.com/office/officeart/2005/8/layout/radial5"/>
    <dgm:cxn modelId="{3C70B7A9-4FEB-B844-AB14-8B89F3BE955B}" type="presParOf" srcId="{E528CA8E-F431-4F4B-9CBD-9587675ED6D3}" destId="{C7CA7286-951D-8F4D-B636-57FA9C3A3698}" srcOrd="4" destOrd="0" presId="urn:microsoft.com/office/officeart/2005/8/layout/radial5"/>
    <dgm:cxn modelId="{13AD5525-7A02-4845-93D1-0CAD9DFEEE26}" type="presParOf" srcId="{E528CA8E-F431-4F4B-9CBD-9587675ED6D3}" destId="{48E49EDE-AD3C-2346-8DC3-B8A0165DFC6D}" srcOrd="5" destOrd="0" presId="urn:microsoft.com/office/officeart/2005/8/layout/radial5"/>
    <dgm:cxn modelId="{77079644-7C6D-8C44-BBD6-B43D028D950F}" type="presParOf" srcId="{48E49EDE-AD3C-2346-8DC3-B8A0165DFC6D}" destId="{DCF66E88-EDD4-0B45-8B34-A818C569C6D4}" srcOrd="0" destOrd="0" presId="urn:microsoft.com/office/officeart/2005/8/layout/radial5"/>
    <dgm:cxn modelId="{14FD58FA-74A1-D948-B4C1-BCBECD23E98D}" type="presParOf" srcId="{E528CA8E-F431-4F4B-9CBD-9587675ED6D3}" destId="{B0AE7CCA-2E41-3A46-AF6F-68D0255A20EA}" srcOrd="6" destOrd="0" presId="urn:microsoft.com/office/officeart/2005/8/layout/radial5"/>
    <dgm:cxn modelId="{BC47368B-0BE2-2B4D-B9F0-2C47772EF0D9}" type="presParOf" srcId="{E528CA8E-F431-4F4B-9CBD-9587675ED6D3}" destId="{AC9AE1AF-A8FE-3A40-B30F-D65A4698EBAE}" srcOrd="7" destOrd="0" presId="urn:microsoft.com/office/officeart/2005/8/layout/radial5"/>
    <dgm:cxn modelId="{D36D99EE-4E29-E847-8315-62872FF5D0D4}" type="presParOf" srcId="{AC9AE1AF-A8FE-3A40-B30F-D65A4698EBAE}" destId="{775365BF-2AC4-FB4A-A8BA-FADBC4706390}" srcOrd="0" destOrd="0" presId="urn:microsoft.com/office/officeart/2005/8/layout/radial5"/>
    <dgm:cxn modelId="{E7067025-D952-CD46-86EB-251EE61468AD}" type="presParOf" srcId="{E528CA8E-F431-4F4B-9CBD-9587675ED6D3}" destId="{65C6E939-CD6A-2E46-A9D3-C491F3FC847E}" srcOrd="8" destOrd="0" presId="urn:microsoft.com/office/officeart/2005/8/layout/radial5"/>
    <dgm:cxn modelId="{2F75FFFA-D6C0-EC4A-8691-AAA91F6A946D}" type="presParOf" srcId="{E528CA8E-F431-4F4B-9CBD-9587675ED6D3}" destId="{972B4749-FFED-2643-BD89-FC5FFF065C5E}" srcOrd="9" destOrd="0" presId="urn:microsoft.com/office/officeart/2005/8/layout/radial5"/>
    <dgm:cxn modelId="{48AEC48F-E258-1445-A839-270B4CEC672F}" type="presParOf" srcId="{972B4749-FFED-2643-BD89-FC5FFF065C5E}" destId="{B79B97B7-33CB-BB49-A6BF-4A214567CEFB}" srcOrd="0" destOrd="0" presId="urn:microsoft.com/office/officeart/2005/8/layout/radial5"/>
    <dgm:cxn modelId="{F97CC586-B940-9746-836B-EB2E8FD67DA8}" type="presParOf" srcId="{E528CA8E-F431-4F4B-9CBD-9587675ED6D3}" destId="{C7CF863E-6AF1-FC45-A214-6D1EB8D2C81D}" srcOrd="10" destOrd="0" presId="urn:microsoft.com/office/officeart/2005/8/layout/radial5"/>
    <dgm:cxn modelId="{971992E5-1157-5244-AFFD-3F93D31B50C1}" type="presParOf" srcId="{E528CA8E-F431-4F4B-9CBD-9587675ED6D3}" destId="{FF92C11C-B538-F241-901B-0CB113938E3E}" srcOrd="11" destOrd="0" presId="urn:microsoft.com/office/officeart/2005/8/layout/radial5"/>
    <dgm:cxn modelId="{7B52D0DF-0922-6C43-B0C6-293471A10DEB}" type="presParOf" srcId="{FF92C11C-B538-F241-901B-0CB113938E3E}" destId="{D274C767-F7F1-B647-8C62-4A56E052A264}" srcOrd="0" destOrd="0" presId="urn:microsoft.com/office/officeart/2005/8/layout/radial5"/>
    <dgm:cxn modelId="{D4139EF7-016C-2D40-872D-C219808D75F6}" type="presParOf" srcId="{E528CA8E-F431-4F4B-9CBD-9587675ED6D3}" destId="{4E9E8701-2480-DF41-8BFA-894D4A34FE01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F037EF-0945-7649-A794-F416C3157251}" type="doc">
      <dgm:prSet loTypeId="urn:microsoft.com/office/officeart/2005/8/layout/radial5" loCatId="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CDDB69-E4F4-5A41-8093-86CDD8053833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SDOH Committee</a:t>
          </a:r>
        </a:p>
      </dgm:t>
    </dgm:pt>
    <dgm:pt modelId="{66D3D940-BE06-1F41-9AA3-74A6DC3BC28C}" type="parTrans" cxnId="{6B80B93C-C396-A94C-9371-3E1AFFB5CF65}">
      <dgm:prSet/>
      <dgm:spPr/>
      <dgm:t>
        <a:bodyPr/>
        <a:lstStyle/>
        <a:p>
          <a:endParaRPr lang="en-US"/>
        </a:p>
      </dgm:t>
    </dgm:pt>
    <dgm:pt modelId="{5FE653DA-8239-B749-A5A5-4A1D2567BC01}" type="sibTrans" cxnId="{6B80B93C-C396-A94C-9371-3E1AFFB5CF65}">
      <dgm:prSet/>
      <dgm:spPr/>
      <dgm:t>
        <a:bodyPr/>
        <a:lstStyle/>
        <a:p>
          <a:endParaRPr lang="en-US"/>
        </a:p>
      </dgm:t>
    </dgm:pt>
    <dgm:pt modelId="{B9121536-7A7E-FA4A-BFF4-B9262C775202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Online Income Tool,</a:t>
          </a:r>
          <a:r>
            <a:rPr lang="en-US" baseline="0" dirty="0"/>
            <a:t> ROAR</a:t>
          </a:r>
          <a:endParaRPr lang="en-US" dirty="0"/>
        </a:p>
      </dgm:t>
    </dgm:pt>
    <dgm:pt modelId="{B81A4FA0-C20A-B141-91F6-9448ABA9D537}" type="parTrans" cxnId="{7561451A-39BD-0345-9879-C51130A5E0F1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33957F90-AFBF-9449-B91E-5FF53FA4CFF4}" type="sibTrans" cxnId="{7561451A-39BD-0345-9879-C51130A5E0F1}">
      <dgm:prSet/>
      <dgm:spPr/>
      <dgm:t>
        <a:bodyPr/>
        <a:lstStyle/>
        <a:p>
          <a:endParaRPr lang="en-US"/>
        </a:p>
      </dgm:t>
    </dgm:pt>
    <dgm:pt modelId="{9B49F78A-D06D-6246-ADBB-63BCB1E2DC87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Decent Work and Health</a:t>
          </a:r>
          <a:r>
            <a:rPr lang="en-US" baseline="0" dirty="0"/>
            <a:t> Network</a:t>
          </a:r>
          <a:endParaRPr lang="en-US" dirty="0"/>
        </a:p>
      </dgm:t>
    </dgm:pt>
    <dgm:pt modelId="{A5D8DAF4-B21D-E341-8A67-46F48B2BAC2B}" type="parTrans" cxnId="{4FA168AA-D6E2-3E4F-B17E-42D6201469D6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4AE5BD71-CFBE-4E4E-8DAA-72FBC15120D4}" type="sibTrans" cxnId="{4FA168AA-D6E2-3E4F-B17E-42D6201469D6}">
      <dgm:prSet/>
      <dgm:spPr/>
      <dgm:t>
        <a:bodyPr/>
        <a:lstStyle/>
        <a:p>
          <a:endParaRPr lang="en-US"/>
        </a:p>
      </dgm:t>
    </dgm:pt>
    <dgm:pt modelId="{CFD7B8B6-F293-3946-AA0A-B777D5965AB6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Co</a:t>
          </a:r>
          <a:r>
            <a:rPr lang="en-US" baseline="0" dirty="0"/>
            <a:t>mmunity Engagement</a:t>
          </a:r>
          <a:endParaRPr lang="en-US" dirty="0"/>
        </a:p>
      </dgm:t>
    </dgm:pt>
    <dgm:pt modelId="{42DD1BCC-5B05-2F43-9BC5-F2C26E3BF4B9}" type="parTrans" cxnId="{6C67A36A-6C47-F44D-A3EC-2866A1E897D8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9825920F-B7E8-2E43-AE6F-9CAC4DE5CCD2}" type="sibTrans" cxnId="{6C67A36A-6C47-F44D-A3EC-2866A1E897D8}">
      <dgm:prSet/>
      <dgm:spPr/>
      <dgm:t>
        <a:bodyPr/>
        <a:lstStyle/>
        <a:p>
          <a:endParaRPr lang="en-US"/>
        </a:p>
      </dgm:t>
    </dgm:pt>
    <dgm:pt modelId="{39A52F69-E0BE-864A-A569-D4E602B526E7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Income Security Health Promotion</a:t>
          </a:r>
        </a:p>
      </dgm:t>
    </dgm:pt>
    <dgm:pt modelId="{6C090CEA-48DA-0045-9A71-DE57AEC32A93}" type="parTrans" cxnId="{B8DCCD33-3612-B24C-AD84-C9A226ED3B8D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91A42A09-4908-3147-A10E-E973304D3691}" type="sibTrans" cxnId="{B8DCCD33-3612-B24C-AD84-C9A226ED3B8D}">
      <dgm:prSet/>
      <dgm:spPr/>
      <dgm:t>
        <a:bodyPr/>
        <a:lstStyle/>
        <a:p>
          <a:endParaRPr lang="en-US"/>
        </a:p>
      </dgm:t>
    </dgm:pt>
    <dgm:pt modelId="{549F8495-05AE-CF40-925F-33627BF498FA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Health Justice Initiative</a:t>
          </a:r>
        </a:p>
      </dgm:t>
    </dgm:pt>
    <dgm:pt modelId="{BE33B56C-2DAF-5846-839A-354B750E3DF6}" type="parTrans" cxnId="{37EE7DD9-D4D9-F64C-837B-2D2F6E9C758A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57237380-05E0-5248-AFF0-AEAE1FFBCF42}" type="sibTrans" cxnId="{37EE7DD9-D4D9-F64C-837B-2D2F6E9C758A}">
      <dgm:prSet/>
      <dgm:spPr/>
      <dgm:t>
        <a:bodyPr/>
        <a:lstStyle/>
        <a:p>
          <a:endParaRPr lang="en-US"/>
        </a:p>
      </dgm:t>
    </dgm:pt>
    <dgm:pt modelId="{F26B697F-3A6D-0549-A801-95B441830344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Health Equity Data Collection</a:t>
          </a:r>
        </a:p>
      </dgm:t>
    </dgm:pt>
    <dgm:pt modelId="{549CEFA8-20E9-954F-9EA7-1612D8834D31}" type="parTrans" cxnId="{78EAFE0A-534B-EC41-BB6B-28D18A3AAC06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FDDFE8ED-A69A-DB4C-821A-42AC01351A5C}" type="sibTrans" cxnId="{78EAFE0A-534B-EC41-BB6B-28D18A3AAC06}">
      <dgm:prSet/>
      <dgm:spPr/>
      <dgm:t>
        <a:bodyPr/>
        <a:lstStyle/>
        <a:p>
          <a:endParaRPr lang="en-US"/>
        </a:p>
      </dgm:t>
    </dgm:pt>
    <dgm:pt modelId="{E528CA8E-F431-4F4B-9CBD-9587675ED6D3}" type="pres">
      <dgm:prSet presAssocID="{D8F037EF-0945-7649-A794-F416C315725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97CB409B-0DBA-3B44-88E0-F3B51F82DB6E}" type="pres">
      <dgm:prSet presAssocID="{08CDDB69-E4F4-5A41-8093-86CDD8053833}" presName="centerShape" presStyleLbl="node0" presStyleIdx="0" presStyleCnt="1"/>
      <dgm:spPr/>
      <dgm:t>
        <a:bodyPr/>
        <a:lstStyle/>
        <a:p>
          <a:endParaRPr lang="en-CA"/>
        </a:p>
      </dgm:t>
    </dgm:pt>
    <dgm:pt modelId="{02BCC63E-82FD-E94C-B263-5C72113F4951}" type="pres">
      <dgm:prSet presAssocID="{B81A4FA0-C20A-B141-91F6-9448ABA9D537}" presName="parTrans" presStyleLbl="sibTrans2D1" presStyleIdx="0" presStyleCnt="6"/>
      <dgm:spPr/>
      <dgm:t>
        <a:bodyPr/>
        <a:lstStyle/>
        <a:p>
          <a:endParaRPr lang="en-CA"/>
        </a:p>
      </dgm:t>
    </dgm:pt>
    <dgm:pt modelId="{5DF7D0F8-0E54-6946-81E0-87BA1F01EB13}" type="pres">
      <dgm:prSet presAssocID="{B81A4FA0-C20A-B141-91F6-9448ABA9D537}" presName="connectorText" presStyleLbl="sibTrans2D1" presStyleIdx="0" presStyleCnt="6"/>
      <dgm:spPr/>
      <dgm:t>
        <a:bodyPr/>
        <a:lstStyle/>
        <a:p>
          <a:endParaRPr lang="en-CA"/>
        </a:p>
      </dgm:t>
    </dgm:pt>
    <dgm:pt modelId="{4ADEDB95-65DD-9147-8B20-74F8E7105327}" type="pres">
      <dgm:prSet presAssocID="{B9121536-7A7E-FA4A-BFF4-B9262C775202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F388B25D-DD0E-E548-A974-EC72EF71D6DD}" type="pres">
      <dgm:prSet presAssocID="{549CEFA8-20E9-954F-9EA7-1612D8834D31}" presName="parTrans" presStyleLbl="sibTrans2D1" presStyleIdx="1" presStyleCnt="6"/>
      <dgm:spPr/>
      <dgm:t>
        <a:bodyPr/>
        <a:lstStyle/>
        <a:p>
          <a:endParaRPr lang="en-CA"/>
        </a:p>
      </dgm:t>
    </dgm:pt>
    <dgm:pt modelId="{870C924F-270B-A84F-9614-0ED57002A5DE}" type="pres">
      <dgm:prSet presAssocID="{549CEFA8-20E9-954F-9EA7-1612D8834D31}" presName="connectorText" presStyleLbl="sibTrans2D1" presStyleIdx="1" presStyleCnt="6"/>
      <dgm:spPr/>
      <dgm:t>
        <a:bodyPr/>
        <a:lstStyle/>
        <a:p>
          <a:endParaRPr lang="en-CA"/>
        </a:p>
      </dgm:t>
    </dgm:pt>
    <dgm:pt modelId="{C7CA7286-951D-8F4D-B636-57FA9C3A3698}" type="pres">
      <dgm:prSet presAssocID="{F26B697F-3A6D-0549-A801-95B441830344}" presName="node" presStyleLbl="node1" presStyleIdx="1" presStyleCnt="6" custRadScaleRad="100000" custRadScaleInc="0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48E49EDE-AD3C-2346-8DC3-B8A0165DFC6D}" type="pres">
      <dgm:prSet presAssocID="{6C090CEA-48DA-0045-9A71-DE57AEC32A93}" presName="parTrans" presStyleLbl="sibTrans2D1" presStyleIdx="2" presStyleCnt="6"/>
      <dgm:spPr/>
      <dgm:t>
        <a:bodyPr/>
        <a:lstStyle/>
        <a:p>
          <a:endParaRPr lang="en-CA"/>
        </a:p>
      </dgm:t>
    </dgm:pt>
    <dgm:pt modelId="{DCF66E88-EDD4-0B45-8B34-A818C569C6D4}" type="pres">
      <dgm:prSet presAssocID="{6C090CEA-48DA-0045-9A71-DE57AEC32A93}" presName="connectorText" presStyleLbl="sibTrans2D1" presStyleIdx="2" presStyleCnt="6"/>
      <dgm:spPr/>
      <dgm:t>
        <a:bodyPr/>
        <a:lstStyle/>
        <a:p>
          <a:endParaRPr lang="en-CA"/>
        </a:p>
      </dgm:t>
    </dgm:pt>
    <dgm:pt modelId="{B0AE7CCA-2E41-3A46-AF6F-68D0255A20EA}" type="pres">
      <dgm:prSet presAssocID="{39A52F69-E0BE-864A-A569-D4E602B526E7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AC9AE1AF-A8FE-3A40-B30F-D65A4698EBAE}" type="pres">
      <dgm:prSet presAssocID="{BE33B56C-2DAF-5846-839A-354B750E3DF6}" presName="parTrans" presStyleLbl="sibTrans2D1" presStyleIdx="3" presStyleCnt="6"/>
      <dgm:spPr/>
      <dgm:t>
        <a:bodyPr/>
        <a:lstStyle/>
        <a:p>
          <a:endParaRPr lang="en-CA"/>
        </a:p>
      </dgm:t>
    </dgm:pt>
    <dgm:pt modelId="{775365BF-2AC4-FB4A-A8BA-FADBC4706390}" type="pres">
      <dgm:prSet presAssocID="{BE33B56C-2DAF-5846-839A-354B750E3DF6}" presName="connectorText" presStyleLbl="sibTrans2D1" presStyleIdx="3" presStyleCnt="6"/>
      <dgm:spPr/>
      <dgm:t>
        <a:bodyPr/>
        <a:lstStyle/>
        <a:p>
          <a:endParaRPr lang="en-CA"/>
        </a:p>
      </dgm:t>
    </dgm:pt>
    <dgm:pt modelId="{65C6E939-CD6A-2E46-A9D3-C491F3FC847E}" type="pres">
      <dgm:prSet presAssocID="{549F8495-05AE-CF40-925F-33627BF498F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972B4749-FFED-2643-BD89-FC5FFF065C5E}" type="pres">
      <dgm:prSet presAssocID="{A5D8DAF4-B21D-E341-8A67-46F48B2BAC2B}" presName="parTrans" presStyleLbl="sibTrans2D1" presStyleIdx="4" presStyleCnt="6"/>
      <dgm:spPr/>
      <dgm:t>
        <a:bodyPr/>
        <a:lstStyle/>
        <a:p>
          <a:endParaRPr lang="en-CA"/>
        </a:p>
      </dgm:t>
    </dgm:pt>
    <dgm:pt modelId="{B79B97B7-33CB-BB49-A6BF-4A214567CEFB}" type="pres">
      <dgm:prSet presAssocID="{A5D8DAF4-B21D-E341-8A67-46F48B2BAC2B}" presName="connectorText" presStyleLbl="sibTrans2D1" presStyleIdx="4" presStyleCnt="6"/>
      <dgm:spPr/>
      <dgm:t>
        <a:bodyPr/>
        <a:lstStyle/>
        <a:p>
          <a:endParaRPr lang="en-CA"/>
        </a:p>
      </dgm:t>
    </dgm:pt>
    <dgm:pt modelId="{C7CF863E-6AF1-FC45-A214-6D1EB8D2C81D}" type="pres">
      <dgm:prSet presAssocID="{9B49F78A-D06D-6246-ADBB-63BCB1E2DC8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FF92C11C-B538-F241-901B-0CB113938E3E}" type="pres">
      <dgm:prSet presAssocID="{42DD1BCC-5B05-2F43-9BC5-F2C26E3BF4B9}" presName="parTrans" presStyleLbl="sibTrans2D1" presStyleIdx="5" presStyleCnt="6"/>
      <dgm:spPr/>
      <dgm:t>
        <a:bodyPr/>
        <a:lstStyle/>
        <a:p>
          <a:endParaRPr lang="en-CA"/>
        </a:p>
      </dgm:t>
    </dgm:pt>
    <dgm:pt modelId="{D274C767-F7F1-B647-8C62-4A56E052A264}" type="pres">
      <dgm:prSet presAssocID="{42DD1BCC-5B05-2F43-9BC5-F2C26E3BF4B9}" presName="connectorText" presStyleLbl="sibTrans2D1" presStyleIdx="5" presStyleCnt="6"/>
      <dgm:spPr/>
      <dgm:t>
        <a:bodyPr/>
        <a:lstStyle/>
        <a:p>
          <a:endParaRPr lang="en-CA"/>
        </a:p>
      </dgm:t>
    </dgm:pt>
    <dgm:pt modelId="{4E9E8701-2480-DF41-8BFA-894D4A34FE01}" type="pres">
      <dgm:prSet presAssocID="{CFD7B8B6-F293-3946-AA0A-B777D5965AB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4F141121-0208-134D-A74D-45EF2924FFE1}" type="presOf" srcId="{A5D8DAF4-B21D-E341-8A67-46F48B2BAC2B}" destId="{972B4749-FFED-2643-BD89-FC5FFF065C5E}" srcOrd="0" destOrd="0" presId="urn:microsoft.com/office/officeart/2005/8/layout/radial5"/>
    <dgm:cxn modelId="{BA49CA38-5579-C541-9A02-CEA86312972D}" type="presOf" srcId="{39A52F69-E0BE-864A-A569-D4E602B526E7}" destId="{B0AE7CCA-2E41-3A46-AF6F-68D0255A20EA}" srcOrd="0" destOrd="0" presId="urn:microsoft.com/office/officeart/2005/8/layout/radial5"/>
    <dgm:cxn modelId="{994A339A-2EB0-C841-A705-8B55C78D06B7}" type="presOf" srcId="{B9121536-7A7E-FA4A-BFF4-B9262C775202}" destId="{4ADEDB95-65DD-9147-8B20-74F8E7105327}" srcOrd="0" destOrd="0" presId="urn:microsoft.com/office/officeart/2005/8/layout/radial5"/>
    <dgm:cxn modelId="{D40F2359-9EE3-CC4D-B2C8-2201769BB230}" type="presOf" srcId="{42DD1BCC-5B05-2F43-9BC5-F2C26E3BF4B9}" destId="{D274C767-F7F1-B647-8C62-4A56E052A264}" srcOrd="1" destOrd="0" presId="urn:microsoft.com/office/officeart/2005/8/layout/radial5"/>
    <dgm:cxn modelId="{3A5891F1-9F80-6142-B749-58BF40B6E88E}" type="presOf" srcId="{A5D8DAF4-B21D-E341-8A67-46F48B2BAC2B}" destId="{B79B97B7-33CB-BB49-A6BF-4A214567CEFB}" srcOrd="1" destOrd="0" presId="urn:microsoft.com/office/officeart/2005/8/layout/radial5"/>
    <dgm:cxn modelId="{156D839D-84AD-7E4A-82F4-E34C92D0A6BA}" type="presOf" srcId="{B81A4FA0-C20A-B141-91F6-9448ABA9D537}" destId="{02BCC63E-82FD-E94C-B263-5C72113F4951}" srcOrd="0" destOrd="0" presId="urn:microsoft.com/office/officeart/2005/8/layout/radial5"/>
    <dgm:cxn modelId="{3A091AC7-8F03-5945-925A-BBC7CB53372C}" type="presOf" srcId="{B81A4FA0-C20A-B141-91F6-9448ABA9D537}" destId="{5DF7D0F8-0E54-6946-81E0-87BA1F01EB13}" srcOrd="1" destOrd="0" presId="urn:microsoft.com/office/officeart/2005/8/layout/radial5"/>
    <dgm:cxn modelId="{C4DF489D-262A-594F-8624-9887A0A0C97A}" type="presOf" srcId="{CFD7B8B6-F293-3946-AA0A-B777D5965AB6}" destId="{4E9E8701-2480-DF41-8BFA-894D4A34FE01}" srcOrd="0" destOrd="0" presId="urn:microsoft.com/office/officeart/2005/8/layout/radial5"/>
    <dgm:cxn modelId="{F2083294-D69B-0A44-82C7-7BA1AD064558}" type="presOf" srcId="{42DD1BCC-5B05-2F43-9BC5-F2C26E3BF4B9}" destId="{FF92C11C-B538-F241-901B-0CB113938E3E}" srcOrd="0" destOrd="0" presId="urn:microsoft.com/office/officeart/2005/8/layout/radial5"/>
    <dgm:cxn modelId="{60B824AC-58B4-7D4F-8460-369307DE0380}" type="presOf" srcId="{549CEFA8-20E9-954F-9EA7-1612D8834D31}" destId="{F388B25D-DD0E-E548-A974-EC72EF71D6DD}" srcOrd="0" destOrd="0" presId="urn:microsoft.com/office/officeart/2005/8/layout/radial5"/>
    <dgm:cxn modelId="{C368A72C-4BE9-8F41-BAED-FA8A0D454FAD}" type="presOf" srcId="{9B49F78A-D06D-6246-ADBB-63BCB1E2DC87}" destId="{C7CF863E-6AF1-FC45-A214-6D1EB8D2C81D}" srcOrd="0" destOrd="0" presId="urn:microsoft.com/office/officeart/2005/8/layout/radial5"/>
    <dgm:cxn modelId="{8F4884BD-B197-6742-83A6-F3C843D5A19F}" type="presOf" srcId="{549F8495-05AE-CF40-925F-33627BF498FA}" destId="{65C6E939-CD6A-2E46-A9D3-C491F3FC847E}" srcOrd="0" destOrd="0" presId="urn:microsoft.com/office/officeart/2005/8/layout/radial5"/>
    <dgm:cxn modelId="{B8DCCD33-3612-B24C-AD84-C9A226ED3B8D}" srcId="{08CDDB69-E4F4-5A41-8093-86CDD8053833}" destId="{39A52F69-E0BE-864A-A569-D4E602B526E7}" srcOrd="2" destOrd="0" parTransId="{6C090CEA-48DA-0045-9A71-DE57AEC32A93}" sibTransId="{91A42A09-4908-3147-A10E-E973304D3691}"/>
    <dgm:cxn modelId="{AB7B81F8-4729-884C-BFB2-45271AD549D2}" type="presOf" srcId="{549CEFA8-20E9-954F-9EA7-1612D8834D31}" destId="{870C924F-270B-A84F-9614-0ED57002A5DE}" srcOrd="1" destOrd="0" presId="urn:microsoft.com/office/officeart/2005/8/layout/radial5"/>
    <dgm:cxn modelId="{6B80B93C-C396-A94C-9371-3E1AFFB5CF65}" srcId="{D8F037EF-0945-7649-A794-F416C3157251}" destId="{08CDDB69-E4F4-5A41-8093-86CDD8053833}" srcOrd="0" destOrd="0" parTransId="{66D3D940-BE06-1F41-9AA3-74A6DC3BC28C}" sibTransId="{5FE653DA-8239-B749-A5A5-4A1D2567BC01}"/>
    <dgm:cxn modelId="{4FA168AA-D6E2-3E4F-B17E-42D6201469D6}" srcId="{08CDDB69-E4F4-5A41-8093-86CDD8053833}" destId="{9B49F78A-D06D-6246-ADBB-63BCB1E2DC87}" srcOrd="4" destOrd="0" parTransId="{A5D8DAF4-B21D-E341-8A67-46F48B2BAC2B}" sibTransId="{4AE5BD71-CFBE-4E4E-8DAA-72FBC15120D4}"/>
    <dgm:cxn modelId="{37EE7DD9-D4D9-F64C-837B-2D2F6E9C758A}" srcId="{08CDDB69-E4F4-5A41-8093-86CDD8053833}" destId="{549F8495-05AE-CF40-925F-33627BF498FA}" srcOrd="3" destOrd="0" parTransId="{BE33B56C-2DAF-5846-839A-354B750E3DF6}" sibTransId="{57237380-05E0-5248-AFF0-AEAE1FFBCF42}"/>
    <dgm:cxn modelId="{E80629E0-138A-5C44-996D-5698BABAE3FD}" type="presOf" srcId="{F26B697F-3A6D-0549-A801-95B441830344}" destId="{C7CA7286-951D-8F4D-B636-57FA9C3A3698}" srcOrd="0" destOrd="0" presId="urn:microsoft.com/office/officeart/2005/8/layout/radial5"/>
    <dgm:cxn modelId="{B581C2D4-9E3C-464E-851B-617536A45DB3}" type="presOf" srcId="{BE33B56C-2DAF-5846-839A-354B750E3DF6}" destId="{775365BF-2AC4-FB4A-A8BA-FADBC4706390}" srcOrd="1" destOrd="0" presId="urn:microsoft.com/office/officeart/2005/8/layout/radial5"/>
    <dgm:cxn modelId="{6C67A36A-6C47-F44D-A3EC-2866A1E897D8}" srcId="{08CDDB69-E4F4-5A41-8093-86CDD8053833}" destId="{CFD7B8B6-F293-3946-AA0A-B777D5965AB6}" srcOrd="5" destOrd="0" parTransId="{42DD1BCC-5B05-2F43-9BC5-F2C26E3BF4B9}" sibTransId="{9825920F-B7E8-2E43-AE6F-9CAC4DE5CCD2}"/>
    <dgm:cxn modelId="{0FFCA4B6-E722-CB48-B820-31457C25FBF3}" type="presOf" srcId="{6C090CEA-48DA-0045-9A71-DE57AEC32A93}" destId="{48E49EDE-AD3C-2346-8DC3-B8A0165DFC6D}" srcOrd="0" destOrd="0" presId="urn:microsoft.com/office/officeart/2005/8/layout/radial5"/>
    <dgm:cxn modelId="{0636F1BF-5950-404F-BF01-CAC74A214A1A}" type="presOf" srcId="{D8F037EF-0945-7649-A794-F416C3157251}" destId="{E528CA8E-F431-4F4B-9CBD-9587675ED6D3}" srcOrd="0" destOrd="0" presId="urn:microsoft.com/office/officeart/2005/8/layout/radial5"/>
    <dgm:cxn modelId="{7561451A-39BD-0345-9879-C51130A5E0F1}" srcId="{08CDDB69-E4F4-5A41-8093-86CDD8053833}" destId="{B9121536-7A7E-FA4A-BFF4-B9262C775202}" srcOrd="0" destOrd="0" parTransId="{B81A4FA0-C20A-B141-91F6-9448ABA9D537}" sibTransId="{33957F90-AFBF-9449-B91E-5FF53FA4CFF4}"/>
    <dgm:cxn modelId="{9FA015B0-F089-DA49-B2C2-82C452EEAB3C}" type="presOf" srcId="{6C090CEA-48DA-0045-9A71-DE57AEC32A93}" destId="{DCF66E88-EDD4-0B45-8B34-A818C569C6D4}" srcOrd="1" destOrd="0" presId="urn:microsoft.com/office/officeart/2005/8/layout/radial5"/>
    <dgm:cxn modelId="{E421059B-F035-F441-953F-6635821EF9ED}" type="presOf" srcId="{08CDDB69-E4F4-5A41-8093-86CDD8053833}" destId="{97CB409B-0DBA-3B44-88E0-F3B51F82DB6E}" srcOrd="0" destOrd="0" presId="urn:microsoft.com/office/officeart/2005/8/layout/radial5"/>
    <dgm:cxn modelId="{78EAFE0A-534B-EC41-BB6B-28D18A3AAC06}" srcId="{08CDDB69-E4F4-5A41-8093-86CDD8053833}" destId="{F26B697F-3A6D-0549-A801-95B441830344}" srcOrd="1" destOrd="0" parTransId="{549CEFA8-20E9-954F-9EA7-1612D8834D31}" sibTransId="{FDDFE8ED-A69A-DB4C-821A-42AC01351A5C}"/>
    <dgm:cxn modelId="{68C57E1C-79D6-9D4A-AF73-BFA80CD9DBD7}" type="presOf" srcId="{BE33B56C-2DAF-5846-839A-354B750E3DF6}" destId="{AC9AE1AF-A8FE-3A40-B30F-D65A4698EBAE}" srcOrd="0" destOrd="0" presId="urn:microsoft.com/office/officeart/2005/8/layout/radial5"/>
    <dgm:cxn modelId="{8046D249-DEE9-1C49-90D8-5EEB71F3C7B7}" type="presParOf" srcId="{E528CA8E-F431-4F4B-9CBD-9587675ED6D3}" destId="{97CB409B-0DBA-3B44-88E0-F3B51F82DB6E}" srcOrd="0" destOrd="0" presId="urn:microsoft.com/office/officeart/2005/8/layout/radial5"/>
    <dgm:cxn modelId="{CE59B0CA-4E15-424F-B331-8762FB1DFA71}" type="presParOf" srcId="{E528CA8E-F431-4F4B-9CBD-9587675ED6D3}" destId="{02BCC63E-82FD-E94C-B263-5C72113F4951}" srcOrd="1" destOrd="0" presId="urn:microsoft.com/office/officeart/2005/8/layout/radial5"/>
    <dgm:cxn modelId="{5DDBBAAD-8219-0C46-90B2-495D830B4C65}" type="presParOf" srcId="{02BCC63E-82FD-E94C-B263-5C72113F4951}" destId="{5DF7D0F8-0E54-6946-81E0-87BA1F01EB13}" srcOrd="0" destOrd="0" presId="urn:microsoft.com/office/officeart/2005/8/layout/radial5"/>
    <dgm:cxn modelId="{2D04132C-4446-E84D-A95B-0B00184EDF93}" type="presParOf" srcId="{E528CA8E-F431-4F4B-9CBD-9587675ED6D3}" destId="{4ADEDB95-65DD-9147-8B20-74F8E7105327}" srcOrd="2" destOrd="0" presId="urn:microsoft.com/office/officeart/2005/8/layout/radial5"/>
    <dgm:cxn modelId="{73EE9A18-D3BD-5D47-ABD6-DCAE3EE58928}" type="presParOf" srcId="{E528CA8E-F431-4F4B-9CBD-9587675ED6D3}" destId="{F388B25D-DD0E-E548-A974-EC72EF71D6DD}" srcOrd="3" destOrd="0" presId="urn:microsoft.com/office/officeart/2005/8/layout/radial5"/>
    <dgm:cxn modelId="{BB71D2E5-003F-7442-ABF0-80AF1E387631}" type="presParOf" srcId="{F388B25D-DD0E-E548-A974-EC72EF71D6DD}" destId="{870C924F-270B-A84F-9614-0ED57002A5DE}" srcOrd="0" destOrd="0" presId="urn:microsoft.com/office/officeart/2005/8/layout/radial5"/>
    <dgm:cxn modelId="{795D76BE-6A3A-BD46-B606-023810CE8C44}" type="presParOf" srcId="{E528CA8E-F431-4F4B-9CBD-9587675ED6D3}" destId="{C7CA7286-951D-8F4D-B636-57FA9C3A3698}" srcOrd="4" destOrd="0" presId="urn:microsoft.com/office/officeart/2005/8/layout/radial5"/>
    <dgm:cxn modelId="{9BFD715F-E423-324F-8C1F-DB813FAC6BE6}" type="presParOf" srcId="{E528CA8E-F431-4F4B-9CBD-9587675ED6D3}" destId="{48E49EDE-AD3C-2346-8DC3-B8A0165DFC6D}" srcOrd="5" destOrd="0" presId="urn:microsoft.com/office/officeart/2005/8/layout/radial5"/>
    <dgm:cxn modelId="{69D544DB-E060-A64B-B065-50FDC34B92CF}" type="presParOf" srcId="{48E49EDE-AD3C-2346-8DC3-B8A0165DFC6D}" destId="{DCF66E88-EDD4-0B45-8B34-A818C569C6D4}" srcOrd="0" destOrd="0" presId="urn:microsoft.com/office/officeart/2005/8/layout/radial5"/>
    <dgm:cxn modelId="{63FBA06F-28D0-8E47-B35B-887FABAF10CD}" type="presParOf" srcId="{E528CA8E-F431-4F4B-9CBD-9587675ED6D3}" destId="{B0AE7CCA-2E41-3A46-AF6F-68D0255A20EA}" srcOrd="6" destOrd="0" presId="urn:microsoft.com/office/officeart/2005/8/layout/radial5"/>
    <dgm:cxn modelId="{5726D57B-BFD9-454C-B883-264DFF8A09F8}" type="presParOf" srcId="{E528CA8E-F431-4F4B-9CBD-9587675ED6D3}" destId="{AC9AE1AF-A8FE-3A40-B30F-D65A4698EBAE}" srcOrd="7" destOrd="0" presId="urn:microsoft.com/office/officeart/2005/8/layout/radial5"/>
    <dgm:cxn modelId="{EFA159A3-0EBF-514C-AF28-CBB5134A0DE6}" type="presParOf" srcId="{AC9AE1AF-A8FE-3A40-B30F-D65A4698EBAE}" destId="{775365BF-2AC4-FB4A-A8BA-FADBC4706390}" srcOrd="0" destOrd="0" presId="urn:microsoft.com/office/officeart/2005/8/layout/radial5"/>
    <dgm:cxn modelId="{36F7BDD0-64B6-2645-AF75-BDE5179A5571}" type="presParOf" srcId="{E528CA8E-F431-4F4B-9CBD-9587675ED6D3}" destId="{65C6E939-CD6A-2E46-A9D3-C491F3FC847E}" srcOrd="8" destOrd="0" presId="urn:microsoft.com/office/officeart/2005/8/layout/radial5"/>
    <dgm:cxn modelId="{531397BF-C981-884C-8CAB-69032DA0E004}" type="presParOf" srcId="{E528CA8E-F431-4F4B-9CBD-9587675ED6D3}" destId="{972B4749-FFED-2643-BD89-FC5FFF065C5E}" srcOrd="9" destOrd="0" presId="urn:microsoft.com/office/officeart/2005/8/layout/radial5"/>
    <dgm:cxn modelId="{E0281000-C973-C140-ACE9-5AEC1D745F47}" type="presParOf" srcId="{972B4749-FFED-2643-BD89-FC5FFF065C5E}" destId="{B79B97B7-33CB-BB49-A6BF-4A214567CEFB}" srcOrd="0" destOrd="0" presId="urn:microsoft.com/office/officeart/2005/8/layout/radial5"/>
    <dgm:cxn modelId="{717A4590-ACE9-5448-8E2B-FD08D345FC54}" type="presParOf" srcId="{E528CA8E-F431-4F4B-9CBD-9587675ED6D3}" destId="{C7CF863E-6AF1-FC45-A214-6D1EB8D2C81D}" srcOrd="10" destOrd="0" presId="urn:microsoft.com/office/officeart/2005/8/layout/radial5"/>
    <dgm:cxn modelId="{28765339-03B1-D944-9C25-0E75AE3FAEB2}" type="presParOf" srcId="{E528CA8E-F431-4F4B-9CBD-9587675ED6D3}" destId="{FF92C11C-B538-F241-901B-0CB113938E3E}" srcOrd="11" destOrd="0" presId="urn:microsoft.com/office/officeart/2005/8/layout/radial5"/>
    <dgm:cxn modelId="{4659EFAB-FB1B-C141-8499-B24FEA8AED0D}" type="presParOf" srcId="{FF92C11C-B538-F241-901B-0CB113938E3E}" destId="{D274C767-F7F1-B647-8C62-4A56E052A264}" srcOrd="0" destOrd="0" presId="urn:microsoft.com/office/officeart/2005/8/layout/radial5"/>
    <dgm:cxn modelId="{D0416688-8BC5-5444-96DE-4822C8816B7D}" type="presParOf" srcId="{E528CA8E-F431-4F4B-9CBD-9587675ED6D3}" destId="{4E9E8701-2480-DF41-8BFA-894D4A34FE01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7203122-5912-F445-8375-E7E39D6D76FC}" type="datetime1">
              <a:rPr lang="en-US"/>
              <a:pPr/>
              <a:t>4/17/2018</a:t>
            </a:fld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5DBA014-A653-2944-A3DF-4E3BD93DC0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7950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2CCB5-BE27-4A04-BE9D-A5020483D325}" type="datetimeFigureOut">
              <a:rPr lang="en-CA" smtClean="0"/>
              <a:t>2018-04-17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3D25E-F092-42C1-A40F-D4F6C4F760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4070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983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ea typeface="ＭＳ Ｐゴシック" pitchFamily="34" charset="-128"/>
            </a:endParaRPr>
          </a:p>
          <a:p>
            <a:pPr eaLnBrk="1" hangingPunct="1"/>
            <a:r>
              <a:rPr lang="en-US" dirty="0">
                <a:ea typeface="ＭＳ Ｐゴシック" pitchFamily="34" charset="-128"/>
              </a:rPr>
              <a:t>The first and arguably most important step is to IDENTIFY those living in Poverty.</a:t>
            </a:r>
          </a:p>
          <a:p>
            <a:pPr eaLnBrk="1" hangingPunct="1"/>
            <a:endParaRPr lang="en-US" dirty="0">
              <a:ea typeface="ＭＳ Ｐゴシック" pitchFamily="34" charset="-128"/>
            </a:endParaRPr>
          </a:p>
          <a:p>
            <a:pPr eaLnBrk="1" hangingPunct="1"/>
            <a:r>
              <a:rPr lang="en-US" dirty="0">
                <a:ea typeface="ＭＳ Ｐゴシック" pitchFamily="34" charset="-128"/>
              </a:rPr>
              <a:t>While poverty is often hidden, as we have seen, it’s impact is far reaching – so screening everyone is important</a:t>
            </a:r>
          </a:p>
          <a:p>
            <a:pPr eaLnBrk="1" hangingPunct="1"/>
            <a:endParaRPr lang="en-US" dirty="0">
              <a:ea typeface="ＭＳ Ｐゴシック" pitchFamily="34" charset="-128"/>
            </a:endParaRPr>
          </a:p>
          <a:p>
            <a:pPr eaLnBrk="1" hangingPunct="1"/>
            <a:r>
              <a:rPr lang="en-US" dirty="0">
                <a:ea typeface="ＭＳ Ｐゴシック" pitchFamily="34" charset="-128"/>
              </a:rPr>
              <a:t>Evidence from the field of Palliative Care teaches us that Patients prefer their physicians to be direct when asking about sensitive issues:</a:t>
            </a:r>
          </a:p>
          <a:p>
            <a:pPr eaLnBrk="1" hangingPunct="1"/>
            <a:endParaRPr lang="en-US" dirty="0">
              <a:ea typeface="ＭＳ Ｐゴシック" pitchFamily="34" charset="-128"/>
            </a:endParaRPr>
          </a:p>
          <a:p>
            <a:pPr eaLnBrk="1" hangingPunct="1"/>
            <a:r>
              <a:rPr lang="en-US" dirty="0">
                <a:ea typeface="ＭＳ Ｐゴシック" pitchFamily="34" charset="-128"/>
              </a:rPr>
              <a:t>Asking something like: “Do You Ever have difficulty making ends meet at the end of the month” has excellent sensitivity in identifying those living in poverty and was found to be acceptable to patients</a:t>
            </a:r>
          </a:p>
          <a:p>
            <a:pPr eaLnBrk="1" hangingPunct="1"/>
            <a:endParaRPr lang="en-US" dirty="0">
              <a:ea typeface="ＭＳ Ｐゴシック" pitchFamily="34" charset="-128"/>
            </a:endParaRPr>
          </a:p>
          <a:p>
            <a:pPr eaLnBrk="1" hangingPunct="1"/>
            <a:r>
              <a:rPr lang="en-US" dirty="0">
                <a:ea typeface="ＭＳ Ｐゴシック" pitchFamily="34" charset="-128"/>
              </a:rPr>
              <a:t>But this is only one way of asking – there are many ways and we need to find a way that is comfortable for us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C77AA-1195-46C4-80F6-1E6D1F0A50B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66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89188" y="615950"/>
            <a:ext cx="2505075" cy="1879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9E77B-60A0-994B-BBFA-D1E12D6A7CE2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Poverty M1 Assess/Intervene FINAL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339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89188" y="615950"/>
            <a:ext cx="2505075" cy="1879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9E77B-60A0-994B-BBFA-D1E12D6A7CE2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Poverty M1 Assess/Intervene FINAL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9378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There is growing evidence that “no strings attached” income supplements can improve health. </a:t>
            </a:r>
          </a:p>
          <a:p>
            <a:endParaRPr lang="en-US" baseline="0" dirty="0"/>
          </a:p>
          <a:p>
            <a:r>
              <a:rPr lang="en-US" baseline="0" dirty="0"/>
              <a:t>Consider the Healthy Baby Prenatal Benefit in Manitoba, which provides $81 per month for low-income pregnant women. This benefit was found to reduce preterm births and low birth weight babies in a large study involving over 14,0000 women. </a:t>
            </a:r>
          </a:p>
          <a:p>
            <a:endParaRPr lang="en-US" baseline="0" dirty="0"/>
          </a:p>
          <a:p>
            <a:r>
              <a:rPr lang="en-US" dirty="0"/>
              <a:t>---</a:t>
            </a:r>
          </a:p>
          <a:p>
            <a:r>
              <a:rPr lang="en-US" b="1" dirty="0"/>
              <a:t>References:</a:t>
            </a:r>
          </a:p>
          <a:p>
            <a:pPr marL="228600" indent="-228600">
              <a:buAutoNum type="arabicParenR"/>
            </a:pPr>
            <a:r>
              <a:rPr lang="en-US" dirty="0"/>
              <a:t>Brownell M, et al. Unconditional Prenatal Income Supplement</a:t>
            </a:r>
            <a:r>
              <a:rPr lang="en-US" baseline="0" dirty="0"/>
              <a:t> in Birth Outcomes. </a:t>
            </a:r>
            <a:r>
              <a:rPr lang="en-US" i="1" baseline="0" dirty="0"/>
              <a:t>Pediatrics</a:t>
            </a:r>
            <a:r>
              <a:rPr lang="en-US" i="0" baseline="0" dirty="0"/>
              <a:t> 2016</a:t>
            </a:r>
          </a:p>
          <a:p>
            <a:pPr marL="228600" indent="-228600">
              <a:buAutoNum type="arabicParenR"/>
            </a:pPr>
            <a:r>
              <a:rPr lang="en-US" i="0" baseline="0" dirty="0"/>
              <a:t>Thompson H, et al. Evaluating the Health Effects of Social Interventions. </a:t>
            </a:r>
            <a:r>
              <a:rPr lang="en-US" i="1" baseline="0" dirty="0"/>
              <a:t>BMJ </a:t>
            </a:r>
            <a:r>
              <a:rPr lang="en-US" i="0" baseline="0" dirty="0"/>
              <a:t>2004; 328 (7434)L 282-5.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F2799-ADEF-D748-A5FA-C879AA9E3BD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214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6205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2718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92325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49525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3006725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63925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921125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6D2A405B-8FFD-2742-AD27-A9B03855A55F}" type="slidenum">
              <a:rPr lang="en-US" altLang="en-US">
                <a:latin typeface="Arial" charset="0"/>
              </a:rPr>
              <a:pPr eaLnBrk="1" hangingPunct="1">
                <a:spcBef>
                  <a:spcPct val="0"/>
                </a:spcBef>
              </a:pPr>
              <a:t>44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7194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03463" y="668338"/>
            <a:ext cx="2438400" cy="1828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Poverty M4 Build Resources FINAL</a:t>
            </a:r>
            <a:endParaRPr lang="en-CA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6A250-2E82-449C-BE3E-0960B94E6678}" type="slidenum">
              <a:rPr lang="en-CA" smtClean="0"/>
              <a:t>49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219910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03463" y="668338"/>
            <a:ext cx="2438400" cy="1828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Poverty M4 Build Resources FINAL</a:t>
            </a:r>
            <a:endParaRPr lang="en-CA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6A250-2E82-449C-BE3E-0960B94E6678}" type="slidenum">
              <a:rPr lang="en-CA" smtClean="0"/>
              <a:t>50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80315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8F7D2-76A5-F943-9736-E8C29E08A8A2}" type="slidenum">
              <a:rPr lang="en-US" smtClean="0"/>
              <a:t>51</a:t>
            </a:fld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Poverty M4 Build Resources FINAL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6670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8F7D2-76A5-F943-9736-E8C29E08A8A2}" type="slidenum">
              <a:rPr lang="en-US" smtClean="0"/>
              <a:t>52</a:t>
            </a:fld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Poverty M4 Build Resources FINAL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4533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919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8F7D2-76A5-F943-9736-E8C29E08A8A2}" type="slidenum">
              <a:rPr lang="en-US" smtClean="0"/>
              <a:t>53</a:t>
            </a:fld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Poverty M4 Build Resources FINAL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278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ea typeface="ＭＳ Ｐゴシック" pitchFamily="34" charset="-128"/>
              </a:rPr>
              <a:t>Overall health follows a clear income gradient: the lower a person’s income, the worse his or her health.</a:t>
            </a:r>
          </a:p>
          <a:p>
            <a:pPr eaLnBrk="1" hangingPunct="1">
              <a:spcBef>
                <a:spcPct val="0"/>
              </a:spcBef>
            </a:pPr>
            <a:endParaRPr lang="en-US" dirty="0"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dirty="0">
                <a:ea typeface="ＭＳ Ｐゴシック" pitchFamily="34" charset="-128"/>
              </a:rPr>
              <a:t>This 2013 Stats Canada report shows that EACH SUCCESSIVELY lower income quintile is associated with an increase in age-standardized mortality rates for all causes of mortality</a:t>
            </a:r>
          </a:p>
          <a:p>
            <a:pPr eaLnBrk="1" hangingPunct="1">
              <a:spcBef>
                <a:spcPct val="0"/>
              </a:spcBef>
            </a:pPr>
            <a:endParaRPr lang="en-US" dirty="0"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dirty="0">
                <a:ea typeface="ＭＳ Ｐゴシック" pitchFamily="34" charset="-128"/>
              </a:rPr>
              <a:t>So to answer our earlier question, “Is there a Health Poverty Line” – the answer is no. Health is negatively affected at every step down.</a:t>
            </a:r>
          </a:p>
          <a:p>
            <a:pPr eaLnBrk="1" hangingPunct="1">
              <a:spcBef>
                <a:spcPct val="0"/>
              </a:spcBef>
            </a:pPr>
            <a:endParaRPr lang="en-US" dirty="0"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US" dirty="0"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C77AA-1195-46C4-80F6-1E6D1F0A50B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081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8F7D2-76A5-F943-9736-E8C29E08A8A2}" type="slidenum">
              <a:rPr lang="en-US" smtClean="0"/>
              <a:t>54</a:t>
            </a:fld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Poverty M4 Build Resources FINAL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3928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Poverty M4 Build Resources FINAL</a:t>
            </a:r>
            <a:endParaRPr lang="en-CA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6A250-2E82-449C-BE3E-0960B94E6678}" type="slidenum">
              <a:rPr lang="en-CA" smtClean="0"/>
              <a:t>55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843008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Poverty M4 Build Resources FINAL</a:t>
            </a:r>
            <a:endParaRPr lang="en-CA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6A250-2E82-449C-BE3E-0960B94E6678}" type="slidenum">
              <a:rPr lang="en-CA" smtClean="0"/>
              <a:t>56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565504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Poverty M4 Build Resources FINAL</a:t>
            </a:r>
            <a:endParaRPr lang="en-CA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6A250-2E82-449C-BE3E-0960B94E6678}" type="slidenum">
              <a:rPr lang="en-CA" smtClean="0"/>
              <a:t>57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380785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Poverty M4 Build Resources FINAL</a:t>
            </a:r>
            <a:endParaRPr lang="en-CA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6A250-2E82-449C-BE3E-0960B94E6678}" type="slidenum">
              <a:rPr lang="en-CA" smtClean="0"/>
              <a:t>58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56443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Presenter notes:</a:t>
            </a:r>
            <a:r>
              <a:rPr lang="en-US" baseline="0" dirty="0"/>
              <a:t> Purpose of slide is to demonstrate mainstream acceptance of the link between income and health. </a:t>
            </a:r>
          </a:p>
          <a:p>
            <a:endParaRPr lang="en-US" baseline="0" dirty="0"/>
          </a:p>
          <a:p>
            <a:r>
              <a:rPr lang="en-US" baseline="0" dirty="0"/>
              <a:t>Highlight 40, 000 premature deaths stat, but in the interest of time do not dwell on individual relative risks/excess deaths (table included for demonstration purposes).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C77AA-1195-46C4-80F6-1E6D1F0A50B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33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89188" y="615950"/>
            <a:ext cx="2505075" cy="1879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9E77B-60A0-994B-BBFA-D1E12D6A7CE2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Poverty M1 Assess/Intervene FINAL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575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89188" y="615950"/>
            <a:ext cx="2505075" cy="1879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9E77B-60A0-994B-BBFA-D1E12D6A7CE2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Poverty M1 Assess/Intervene FINAL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094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ea typeface="ＭＳ Ｐゴシック" pitchFamily="34" charset="-128"/>
            </a:endParaRPr>
          </a:p>
          <a:p>
            <a:pPr eaLnBrk="1" hangingPunct="1"/>
            <a:r>
              <a:rPr lang="en-US" dirty="0">
                <a:ea typeface="ＭＳ Ｐゴシック" pitchFamily="34" charset="-128"/>
              </a:rPr>
              <a:t>The first and arguably most important step is to IDENTIFY those living in Poverty.</a:t>
            </a:r>
          </a:p>
          <a:p>
            <a:pPr eaLnBrk="1" hangingPunct="1"/>
            <a:endParaRPr lang="en-US" dirty="0">
              <a:ea typeface="ＭＳ Ｐゴシック" pitchFamily="34" charset="-128"/>
            </a:endParaRPr>
          </a:p>
          <a:p>
            <a:pPr eaLnBrk="1" hangingPunct="1"/>
            <a:r>
              <a:rPr lang="en-US" dirty="0">
                <a:ea typeface="ＭＳ Ｐゴシック" pitchFamily="34" charset="-128"/>
              </a:rPr>
              <a:t>While poverty is often hidden, as we have seen, it’s impact is far reaching – so screening everyone is important</a:t>
            </a:r>
          </a:p>
          <a:p>
            <a:pPr eaLnBrk="1" hangingPunct="1"/>
            <a:endParaRPr lang="en-US" dirty="0">
              <a:ea typeface="ＭＳ Ｐゴシック" pitchFamily="34" charset="-128"/>
            </a:endParaRPr>
          </a:p>
          <a:p>
            <a:pPr eaLnBrk="1" hangingPunct="1"/>
            <a:r>
              <a:rPr lang="en-US" dirty="0">
                <a:ea typeface="ＭＳ Ｐゴシック" pitchFamily="34" charset="-128"/>
              </a:rPr>
              <a:t>Evidence from the field of Palliative Care teaches us that Patients prefer their physicians to be direct when asking about sensitive issues:</a:t>
            </a:r>
          </a:p>
          <a:p>
            <a:pPr eaLnBrk="1" hangingPunct="1"/>
            <a:endParaRPr lang="en-US" dirty="0">
              <a:ea typeface="ＭＳ Ｐゴシック" pitchFamily="34" charset="-128"/>
            </a:endParaRPr>
          </a:p>
          <a:p>
            <a:pPr eaLnBrk="1" hangingPunct="1"/>
            <a:r>
              <a:rPr lang="en-US" dirty="0">
                <a:ea typeface="ＭＳ Ｐゴシック" pitchFamily="34" charset="-128"/>
              </a:rPr>
              <a:t>Asking something like: “Do You Ever have difficulty making ends meet at the end of the month” has excellent sensitivity in identifying those living in poverty and was found to be acceptable to patients</a:t>
            </a:r>
          </a:p>
          <a:p>
            <a:pPr eaLnBrk="1" hangingPunct="1"/>
            <a:endParaRPr lang="en-US" dirty="0">
              <a:ea typeface="ＭＳ Ｐゴシック" pitchFamily="34" charset="-128"/>
            </a:endParaRPr>
          </a:p>
          <a:p>
            <a:pPr eaLnBrk="1" hangingPunct="1"/>
            <a:r>
              <a:rPr lang="en-US" dirty="0">
                <a:ea typeface="ＭＳ Ｐゴシック" pitchFamily="34" charset="-128"/>
              </a:rPr>
              <a:t>But this is only one way of asking – there are many ways and we need to find a way that is comfortable for us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C77AA-1195-46C4-80F6-1E6D1F0A50B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47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89188" y="615950"/>
            <a:ext cx="2505075" cy="1879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9E77B-60A0-994B-BBFA-D1E12D6A7CE2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Poverty M1 Assess/Intervene FINAL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195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ea typeface="ＭＳ Ｐゴシック" pitchFamily="34" charset="-128"/>
            </a:endParaRPr>
          </a:p>
          <a:p>
            <a:pPr eaLnBrk="1" hangingPunct="1"/>
            <a:r>
              <a:rPr lang="en-US" dirty="0">
                <a:ea typeface="ＭＳ Ｐゴシック" pitchFamily="34" charset="-128"/>
              </a:rPr>
              <a:t>The first and arguably most important step is to IDENTIFY those living in Poverty.</a:t>
            </a:r>
          </a:p>
          <a:p>
            <a:pPr eaLnBrk="1" hangingPunct="1"/>
            <a:endParaRPr lang="en-US" dirty="0">
              <a:ea typeface="ＭＳ Ｐゴシック" pitchFamily="34" charset="-128"/>
            </a:endParaRPr>
          </a:p>
          <a:p>
            <a:pPr eaLnBrk="1" hangingPunct="1"/>
            <a:r>
              <a:rPr lang="en-US" dirty="0">
                <a:ea typeface="ＭＳ Ｐゴシック" pitchFamily="34" charset="-128"/>
              </a:rPr>
              <a:t>While poverty is often hidden, as we have seen, it’s impact is far reaching – so screening everyone is important</a:t>
            </a:r>
          </a:p>
          <a:p>
            <a:pPr eaLnBrk="1" hangingPunct="1"/>
            <a:endParaRPr lang="en-US" dirty="0">
              <a:ea typeface="ＭＳ Ｐゴシック" pitchFamily="34" charset="-128"/>
            </a:endParaRPr>
          </a:p>
          <a:p>
            <a:pPr eaLnBrk="1" hangingPunct="1"/>
            <a:r>
              <a:rPr lang="en-US" dirty="0">
                <a:ea typeface="ＭＳ Ｐゴシック" pitchFamily="34" charset="-128"/>
              </a:rPr>
              <a:t>Evidence from the field of Palliative Care teaches us that Patients prefer their physicians to be direct when asking about sensitive issues:</a:t>
            </a:r>
          </a:p>
          <a:p>
            <a:pPr eaLnBrk="1" hangingPunct="1"/>
            <a:endParaRPr lang="en-US" dirty="0">
              <a:ea typeface="ＭＳ Ｐゴシック" pitchFamily="34" charset="-128"/>
            </a:endParaRPr>
          </a:p>
          <a:p>
            <a:pPr eaLnBrk="1" hangingPunct="1"/>
            <a:r>
              <a:rPr lang="en-US" dirty="0">
                <a:ea typeface="ＭＳ Ｐゴシック" pitchFamily="34" charset="-128"/>
              </a:rPr>
              <a:t>Asking something like: “Do You Ever have difficulty making ends meet at the end of the month” has excellent sensitivity in identifying those living in poverty and was found to be acceptable to patients</a:t>
            </a:r>
          </a:p>
          <a:p>
            <a:pPr eaLnBrk="1" hangingPunct="1"/>
            <a:endParaRPr lang="en-US" dirty="0">
              <a:ea typeface="ＭＳ Ｐゴシック" pitchFamily="34" charset="-128"/>
            </a:endParaRPr>
          </a:p>
          <a:p>
            <a:pPr eaLnBrk="1" hangingPunct="1"/>
            <a:r>
              <a:rPr lang="en-US" dirty="0">
                <a:ea typeface="ＭＳ Ｐゴシック" pitchFamily="34" charset="-128"/>
              </a:rPr>
              <a:t>But this is only one way of asking – there are many ways and we need to find a way that is comfortable for us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C77AA-1195-46C4-80F6-1E6D1F0A50B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935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89188" y="615950"/>
            <a:ext cx="2505075" cy="1879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CA"/>
              <a:t>Poverty M1 Assess/Intervene FINAL</a:t>
            </a:r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76A250-2E82-449C-BE3E-0960B94E6678}" type="slidenum">
              <a:rPr lang="en-CA" smtClean="0"/>
              <a:t>25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44544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 bwMode="white">
          <a:xfrm>
            <a:off x="6019800" y="6356350"/>
            <a:ext cx="2319338" cy="501650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endParaRPr lang="en-US" sz="900">
              <a:solidFill>
                <a:schemeClr val="bg1"/>
              </a:solidFill>
              <a:ea typeface="Arial" charset="0"/>
            </a:endParaRPr>
          </a:p>
        </p:txBody>
      </p:sp>
      <p:pic>
        <p:nvPicPr>
          <p:cNvPr id="3" name="Picture 4" descr="Angel_1_HR_RGB copy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00"/>
          <a:stretch>
            <a:fillRect/>
          </a:stretch>
        </p:blipFill>
        <p:spPr bwMode="auto">
          <a:xfrm>
            <a:off x="0" y="0"/>
            <a:ext cx="9144000" cy="613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0" y="6032500"/>
            <a:ext cx="9144000" cy="109538"/>
          </a:xfrm>
          <a:prstGeom prst="rect">
            <a:avLst/>
          </a:prstGeom>
          <a:solidFill>
            <a:srgbClr val="4060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Picture 4" descr="SM_logoTagline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75" y="6269038"/>
            <a:ext cx="214312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UofT_FacultyLOGO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25" y="6203950"/>
            <a:ext cx="19812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786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8268"/>
            <a:ext cx="8229600" cy="51778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DB74D8-0997-7946-B2E6-7DE26112D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751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8268"/>
            <a:ext cx="8229600" cy="51778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DB74D8-0997-7946-B2E6-7DE26112D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21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8268"/>
            <a:ext cx="8229600" cy="51778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DB74D8-0997-7946-B2E6-7DE26112D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42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6E79"/>
                </a:solidFill>
                <a:latin typeface="Georgia" panose="02040502050405020303" pitchFamily="18" charset="0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 marL="365760" indent="-365760">
              <a:spcBef>
                <a:spcPts val="600"/>
              </a:spcBef>
              <a:defRPr sz="2800"/>
            </a:lvl1pPr>
            <a:lvl2pPr marL="731520" indent="-365760">
              <a:spcBef>
                <a:spcPts val="0"/>
              </a:spcBef>
              <a:defRPr sz="2400"/>
            </a:lvl2pPr>
            <a:lvl3pPr marL="1097280" indent="-365760">
              <a:spcBef>
                <a:spcPts val="0"/>
              </a:spcBef>
              <a:defRPr sz="2000"/>
            </a:lvl3pPr>
            <a:lvl4pPr marL="1463040" indent="-365760">
              <a:spcBef>
                <a:spcPts val="0"/>
              </a:spcBef>
              <a:defRPr sz="1800"/>
            </a:lvl4pPr>
            <a:lvl5pPr marL="1828800" indent="-365760">
              <a:spcBef>
                <a:spcPts val="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 marL="365760" indent="-365760">
              <a:spcBef>
                <a:spcPts val="1200"/>
              </a:spcBef>
              <a:defRPr sz="2800"/>
            </a:lvl1pPr>
            <a:lvl2pPr marL="731520" indent="-365760">
              <a:spcBef>
                <a:spcPts val="0"/>
              </a:spcBef>
              <a:defRPr sz="2400"/>
            </a:lvl2pPr>
            <a:lvl3pPr marL="1097280" indent="-365760">
              <a:spcBef>
                <a:spcPts val="0"/>
              </a:spcBef>
              <a:defRPr sz="2000"/>
            </a:lvl3pPr>
            <a:lvl4pPr marL="1463040" indent="-365760">
              <a:spcBef>
                <a:spcPts val="0"/>
              </a:spcBef>
              <a:defRPr sz="1800"/>
            </a:lvl4pPr>
            <a:lvl5pPr marL="1828800" indent="-365760">
              <a:spcBef>
                <a:spcPts val="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169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006E79"/>
                </a:solidFill>
                <a:latin typeface="Georgia" panose="02040502050405020303" pitchFamily="18" charset="0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2820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6E79"/>
                </a:solidFill>
                <a:latin typeface="Georgia" panose="02040502050405020303" pitchFamily="18" charset="0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892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8268"/>
            <a:ext cx="8229600" cy="51778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DB74D8-0997-7946-B2E6-7DE26112D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21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8268"/>
            <a:ext cx="8229600" cy="51778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DB74D8-0997-7946-B2E6-7DE26112D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86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8268"/>
            <a:ext cx="8229600" cy="51778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DB74D8-0997-7946-B2E6-7DE26112D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4852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8268"/>
            <a:ext cx="8229600" cy="51778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DB74D8-0997-7946-B2E6-7DE26112D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66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 bwMode="white">
          <a:xfrm>
            <a:off x="6019800" y="6356350"/>
            <a:ext cx="2303463" cy="501650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endParaRPr lang="en-US" sz="900">
              <a:solidFill>
                <a:schemeClr val="bg1"/>
              </a:solidFill>
              <a:ea typeface="Arial" charset="0"/>
            </a:endParaRPr>
          </a:p>
        </p:txBody>
      </p:sp>
      <p:sp>
        <p:nvSpPr>
          <p:cNvPr id="3" name="Title 8"/>
          <p:cNvSpPr txBox="1">
            <a:spLocks/>
          </p:cNvSpPr>
          <p:nvPr userDrawn="1"/>
        </p:nvSpPr>
        <p:spPr>
          <a:xfrm>
            <a:off x="365125" y="274638"/>
            <a:ext cx="8229600" cy="6238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defRPr/>
            </a:pPr>
            <a:endParaRPr lang="en-US" sz="1200">
              <a:solidFill>
                <a:srgbClr val="2F50A1"/>
              </a:solidFill>
              <a:ea typeface="Arial" charset="0"/>
            </a:endParaRPr>
          </a:p>
        </p:txBody>
      </p:sp>
      <p:cxnSp>
        <p:nvCxnSpPr>
          <p:cNvPr id="4" name="Straight Connector 8"/>
          <p:cNvCxnSpPr/>
          <p:nvPr userDrawn="1"/>
        </p:nvCxnSpPr>
        <p:spPr>
          <a:xfrm>
            <a:off x="457200" y="706438"/>
            <a:ext cx="8174038" cy="1587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SMH_Footer_bar_NEW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338"/>
          <a:stretch>
            <a:fillRect/>
          </a:stretch>
        </p:blipFill>
        <p:spPr bwMode="auto">
          <a:xfrm>
            <a:off x="0" y="6127750"/>
            <a:ext cx="10668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Sig_Fac_Medicine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1513" y="671513"/>
            <a:ext cx="550386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Sig_Fac_Medicine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7413" y="887413"/>
            <a:ext cx="550386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7"/>
          <p:cNvSpPr>
            <a:spLocks noChangeArrowheads="1"/>
          </p:cNvSpPr>
          <p:nvPr userDrawn="1"/>
        </p:nvSpPr>
        <p:spPr bwMode="auto">
          <a:xfrm>
            <a:off x="93663" y="3430588"/>
            <a:ext cx="82296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 sz="4400">
              <a:ea typeface="Arial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6021388"/>
            <a:ext cx="9144000" cy="111125"/>
          </a:xfrm>
          <a:prstGeom prst="rect">
            <a:avLst/>
          </a:prstGeom>
          <a:solidFill>
            <a:srgbClr val="4060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" name="Picture 9" descr="SM_logoTagline_RGB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75" y="6269038"/>
            <a:ext cx="214312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UofT_FacultyLOGO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25" y="6203950"/>
            <a:ext cx="19812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8913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8268"/>
            <a:ext cx="8229600" cy="51778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DB74D8-0997-7946-B2E6-7DE26112D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929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8268"/>
            <a:ext cx="8229600" cy="51778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DB74D8-0997-7946-B2E6-7DE26112D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61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8268"/>
            <a:ext cx="8229600" cy="51778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DB74D8-0997-7946-B2E6-7DE26112D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4939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8268"/>
            <a:ext cx="8229600" cy="51778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DB74D8-0997-7946-B2E6-7DE26112D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4044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8268"/>
            <a:ext cx="8229600" cy="51778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DB74D8-0997-7946-B2E6-7DE26112D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1103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8268"/>
            <a:ext cx="8229600" cy="51778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DB74D8-0997-7946-B2E6-7DE26112D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3785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8268"/>
            <a:ext cx="8229600" cy="51778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DB74D8-0997-7946-B2E6-7DE26112D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843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8268"/>
            <a:ext cx="8229600" cy="51778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DB74D8-0997-7946-B2E6-7DE26112D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55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95166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8268"/>
            <a:ext cx="8229600" cy="51778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DB74D8-0997-7946-B2E6-7DE26112D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882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8268"/>
            <a:ext cx="8229600" cy="51778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DB74D8-0997-7946-B2E6-7DE26112D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203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DB74D8-0997-7946-B2E6-7DE26112D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9419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6E79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 marL="365760" indent="-365760">
              <a:spcBef>
                <a:spcPts val="600"/>
              </a:spcBef>
              <a:defRPr/>
            </a:lvl1pPr>
            <a:lvl2pPr marL="731520" indent="-365760">
              <a:spcBef>
                <a:spcPts val="0"/>
              </a:spcBef>
              <a:defRPr/>
            </a:lvl2pPr>
            <a:lvl3pPr marL="1097280" indent="-365760">
              <a:spcBef>
                <a:spcPts val="0"/>
              </a:spcBef>
              <a:defRPr/>
            </a:lvl3pPr>
            <a:lvl4pPr marL="1463040" indent="-365760">
              <a:spcBef>
                <a:spcPts val="0"/>
              </a:spcBef>
              <a:defRPr/>
            </a:lvl4pPr>
            <a:lvl5pPr marL="1828800" indent="-365760"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7715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8268"/>
            <a:ext cx="8229600" cy="51778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DB74D8-0997-7946-B2E6-7DE26112D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804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 bwMode="white">
          <a:xfrm>
            <a:off x="6019800" y="6356350"/>
            <a:ext cx="2319338" cy="501650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endParaRPr lang="en-US" sz="900">
              <a:solidFill>
                <a:schemeClr val="bg1"/>
              </a:solidFill>
              <a:ea typeface="Arial" charset="0"/>
            </a:endParaRPr>
          </a:p>
        </p:txBody>
      </p:sp>
      <p:pic>
        <p:nvPicPr>
          <p:cNvPr id="3" name="Picture 4" descr="Angel_1_HR_RGB copy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00"/>
          <a:stretch>
            <a:fillRect/>
          </a:stretch>
        </p:blipFill>
        <p:spPr bwMode="auto">
          <a:xfrm>
            <a:off x="0" y="0"/>
            <a:ext cx="9144000" cy="613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0" y="6032500"/>
            <a:ext cx="9144000" cy="109538"/>
          </a:xfrm>
          <a:prstGeom prst="rect">
            <a:avLst/>
          </a:prstGeom>
          <a:solidFill>
            <a:srgbClr val="4060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Picture 4" descr="SM_logoTagline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75" y="6269038"/>
            <a:ext cx="214312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UofT_FacultyLOGO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25" y="6203950"/>
            <a:ext cx="19812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8053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8268"/>
            <a:ext cx="8229600" cy="51778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DB74D8-0997-7946-B2E6-7DE26112D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53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8268"/>
            <a:ext cx="8229600" cy="51778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DB74D8-0997-7946-B2E6-7DE26112D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84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8268"/>
            <a:ext cx="8229600" cy="51778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DB74D8-0997-7946-B2E6-7DE26112D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121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6E79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65760" indent="-365760">
              <a:spcBef>
                <a:spcPts val="600"/>
              </a:spcBef>
              <a:defRPr sz="3200"/>
            </a:lvl1pPr>
            <a:lvl2pPr marL="731520" indent="-365760">
              <a:spcBef>
                <a:spcPts val="0"/>
              </a:spcBef>
              <a:defRPr/>
            </a:lvl2pPr>
            <a:lvl3pPr marL="1097280" indent="-365760">
              <a:spcBef>
                <a:spcPts val="0"/>
              </a:spcBef>
              <a:defRPr/>
            </a:lvl3pPr>
            <a:lvl4pPr marL="1463040" indent="-365760">
              <a:spcBef>
                <a:spcPts val="0"/>
              </a:spcBef>
              <a:defRPr/>
            </a:lvl4pPr>
            <a:lvl5pPr marL="1828800" indent="-365760"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541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8268"/>
            <a:ext cx="8229600" cy="51778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DB74D8-0997-7946-B2E6-7DE26112D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57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06E79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048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2" r:id="rId30"/>
    <p:sldLayoutId id="2147483713" r:id="rId31"/>
    <p:sldLayoutId id="2147483714" r:id="rId32"/>
    <p:sldLayoutId id="2147483715" r:id="rId33"/>
  </p:sldLayoutIdLst>
  <p:transition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Arial" charset="0"/>
          <a:cs typeface="Arial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Arial" charset="0"/>
          <a:cs typeface="Arial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Arial" charset="0"/>
          <a:cs typeface="Arial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charset="0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charset="0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charset="0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7" Type="http://schemas.openxmlformats.org/officeDocument/2006/relationships/image" Target="../media/image26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mailto:gary.bloch@utoronto.ca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 idx="4294967295"/>
          </p:nvPr>
        </p:nvSpPr>
        <p:spPr>
          <a:xfrm>
            <a:off x="0" y="1616075"/>
            <a:ext cx="5675313" cy="14700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+mj-lt"/>
              </a:rPr>
              <a:t>Addressing Social Health: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/>
            </a:r>
            <a:br>
              <a:rPr lang="en-US" sz="3200" b="1" dirty="0">
                <a:solidFill>
                  <a:schemeClr val="bg1"/>
                </a:solidFill>
                <a:latin typeface="+mj-lt"/>
              </a:rPr>
            </a:br>
            <a:r>
              <a:rPr lang="en-US" sz="3200" b="1" dirty="0">
                <a:solidFill>
                  <a:schemeClr val="bg1"/>
                </a:solidFill>
              </a:rPr>
              <a:t>Health Provider Interventions into the Social Determinants of Health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Primary Care Nurses Conference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April 14, 2018</a:t>
            </a:r>
            <a:endParaRPr lang="en-US" sz="3200" b="1" dirty="0">
              <a:solidFill>
                <a:schemeClr val="bg1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203200" y="4807078"/>
            <a:ext cx="5472113" cy="128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spcBef>
                <a:spcPct val="15000"/>
              </a:spcBef>
            </a:pPr>
            <a:r>
              <a:rPr lang="en-US" sz="1800" b="1" dirty="0"/>
              <a:t>Gary Bloch MD CCFP</a:t>
            </a:r>
          </a:p>
          <a:p>
            <a:pPr defTabSz="914400" eaLnBrk="1" hangingPunct="1">
              <a:spcBef>
                <a:spcPct val="15000"/>
              </a:spcBef>
            </a:pPr>
            <a:r>
              <a:rPr lang="en-US" sz="1800" b="1" dirty="0"/>
              <a:t>Family Physician, St. Michael’s Hospital</a:t>
            </a:r>
            <a:br>
              <a:rPr lang="en-US" sz="1800" b="1" dirty="0"/>
            </a:br>
            <a:r>
              <a:rPr lang="en-US" sz="1800" b="1" dirty="0"/>
              <a:t>Associate Professor, University of Toronto</a:t>
            </a:r>
          </a:p>
          <a:p>
            <a:pPr defTabSz="914400" eaLnBrk="1" hangingPunct="1">
              <a:spcBef>
                <a:spcPct val="15000"/>
              </a:spcBef>
            </a:pPr>
            <a:r>
              <a:rPr lang="en-US" sz="1800" b="1" dirty="0"/>
              <a:t>Inner City Health Associates</a:t>
            </a:r>
          </a:p>
        </p:txBody>
      </p:sp>
    </p:spTree>
    <p:extLst>
      <p:ext uri="{BB962C8B-B14F-4D97-AF65-F5344CB8AC3E}">
        <p14:creationId xmlns:p14="http://schemas.microsoft.com/office/powerpoint/2010/main" val="23834086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/>
          <a:srcRect l="4362" t="9244" r="4675" b="3391"/>
          <a:stretch/>
        </p:blipFill>
        <p:spPr>
          <a:xfrm>
            <a:off x="2582778" y="545432"/>
            <a:ext cx="3673643" cy="51549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7400" y="5700407"/>
            <a:ext cx="7321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Real Name and Image Not Used</a:t>
            </a:r>
            <a:r>
              <a:rPr lang="en-CA" sz="2000"/>
              <a:t>: photo from </a:t>
            </a:r>
            <a:r>
              <a:rPr lang="en-CA" sz="2000" dirty="0" err="1"/>
              <a:t>www.harrycutting.com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14315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2"/>
          <p:cNvSpPr>
            <a:spLocks noGrp="1"/>
          </p:cNvSpPr>
          <p:nvPr>
            <p:ph idx="4294967295"/>
          </p:nvPr>
        </p:nvSpPr>
        <p:spPr>
          <a:xfrm>
            <a:off x="914400" y="946150"/>
            <a:ext cx="8229600" cy="51784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endParaRPr lang="en-CA" altLang="en-US" sz="2800" dirty="0">
              <a:latin typeface="Georgia" panose="02040502050405020303" pitchFamily="18" charset="0"/>
              <a:ea typeface="ＭＳ Ｐゴシック" charset="-128"/>
            </a:endParaRPr>
          </a:p>
          <a:p>
            <a:pPr marL="0" indent="0">
              <a:buNone/>
            </a:pPr>
            <a:r>
              <a:rPr lang="en-US" altLang="en-US" sz="2400" dirty="0">
                <a:latin typeface="Georgia" panose="02040502050405020303" pitchFamily="18" charset="0"/>
                <a:ea typeface="ＭＳ Ｐゴシック" charset="-128"/>
              </a:rPr>
              <a:t>Poverty increases the prevalence and mortality of many diseases</a:t>
            </a:r>
          </a:p>
          <a:p>
            <a:pPr lvl="1"/>
            <a:r>
              <a:rPr lang="en-US" altLang="en-US" sz="2000" dirty="0">
                <a:latin typeface="Georgia" panose="02040502050405020303" pitchFamily="18" charset="0"/>
                <a:ea typeface="ＭＳ Ｐゴシック" charset="-128"/>
              </a:rPr>
              <a:t>Cardiovascular disease</a:t>
            </a:r>
          </a:p>
          <a:p>
            <a:pPr lvl="1"/>
            <a:r>
              <a:rPr lang="en-US" altLang="en-US" sz="2000" dirty="0">
                <a:latin typeface="Georgia" panose="02040502050405020303" pitchFamily="18" charset="0"/>
                <a:ea typeface="ＭＳ Ｐゴシック" charset="-128"/>
              </a:rPr>
              <a:t>Diabetes</a:t>
            </a:r>
          </a:p>
          <a:p>
            <a:pPr lvl="1"/>
            <a:r>
              <a:rPr lang="en-US" altLang="en-US" sz="2000" dirty="0">
                <a:latin typeface="Georgia" panose="02040502050405020303" pitchFamily="18" charset="0"/>
                <a:ea typeface="ＭＳ Ｐゴシック" charset="-128"/>
              </a:rPr>
              <a:t>Cancer</a:t>
            </a:r>
          </a:p>
          <a:p>
            <a:pPr lvl="1"/>
            <a:r>
              <a:rPr lang="en-US" altLang="en-US" sz="2000" dirty="0">
                <a:latin typeface="Georgia" panose="02040502050405020303" pitchFamily="18" charset="0"/>
                <a:ea typeface="ＭＳ Ｐゴシック" charset="-128"/>
              </a:rPr>
              <a:t>Depression</a:t>
            </a:r>
          </a:p>
          <a:p>
            <a:pPr lvl="1"/>
            <a:r>
              <a:rPr lang="en-US" altLang="en-US" sz="2000" dirty="0">
                <a:latin typeface="Georgia" panose="02040502050405020303" pitchFamily="18" charset="0"/>
                <a:ea typeface="ＭＳ Ｐゴシック" charset="-128"/>
              </a:rPr>
              <a:t>Chronic Obstructive Pulmonary Disease</a:t>
            </a:r>
          </a:p>
          <a:p>
            <a:pPr lvl="1"/>
            <a:endParaRPr lang="en-US" altLang="en-US" sz="2000" dirty="0">
              <a:latin typeface="Georgia" panose="02040502050405020303" pitchFamily="18" charset="0"/>
              <a:ea typeface="ＭＳ Ｐゴシック" charset="-128"/>
            </a:endParaRPr>
          </a:p>
          <a:p>
            <a:pPr marL="457200" indent="-457200">
              <a:buFont typeface="+mj-lt"/>
              <a:buAutoNum type="arabicPeriod"/>
            </a:pPr>
            <a:endParaRPr lang="en-US" altLang="en-US" sz="1400" dirty="0">
              <a:latin typeface="Georgia" panose="02040502050405020303" pitchFamily="18" charset="0"/>
              <a:ea typeface="ＭＳ Ｐゴシック" charset="-128"/>
            </a:endParaRPr>
          </a:p>
          <a:p>
            <a:pPr marL="0" indent="0">
              <a:buNone/>
            </a:pPr>
            <a:r>
              <a:rPr lang="en-US" altLang="en-US" sz="2400" dirty="0">
                <a:latin typeface="Georgia" panose="02040502050405020303" pitchFamily="18" charset="0"/>
                <a:ea typeface="ＭＳ Ｐゴシック" charset="-128"/>
              </a:rPr>
              <a:t>Children in low-income families are at higher risk of low birth weight, mental health problems, micronutrient deficiencies, asthma, injuries, and hospitalization</a:t>
            </a:r>
          </a:p>
          <a:p>
            <a:pPr marL="0" indent="0">
              <a:buNone/>
            </a:pPr>
            <a:endParaRPr lang="en-US" altLang="en-US" sz="2400" dirty="0">
              <a:latin typeface="Georgia" panose="02040502050405020303" pitchFamily="18" charset="0"/>
              <a:ea typeface="ＭＳ Ｐゴシック" charset="-128"/>
            </a:endParaRPr>
          </a:p>
        </p:txBody>
      </p:sp>
      <p:sp>
        <p:nvSpPr>
          <p:cNvPr id="15361" name="Title 1"/>
          <p:cNvSpPr>
            <a:spLocks noGrp="1"/>
          </p:cNvSpPr>
          <p:nvPr>
            <p:ph type="title" idx="4294967295"/>
          </p:nvPr>
        </p:nvSpPr>
        <p:spPr>
          <a:xfrm>
            <a:off x="271463" y="117475"/>
            <a:ext cx="8872537" cy="830263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CA" altLang="en-US" sz="4000" dirty="0">
                <a:solidFill>
                  <a:srgbClr val="215968"/>
                </a:solidFill>
                <a:latin typeface="Georgia" panose="02040502050405020303" pitchFamily="18" charset="0"/>
              </a:rPr>
              <a:t>	</a:t>
            </a:r>
            <a:r>
              <a:rPr lang="en-US" altLang="en-US" sz="4000" dirty="0">
                <a:solidFill>
                  <a:srgbClr val="215968"/>
                </a:solidFill>
                <a:latin typeface="Georgia" panose="02040502050405020303" pitchFamily="18" charset="0"/>
              </a:rPr>
              <a:t>The Evidence: Poverty and Health</a:t>
            </a:r>
            <a:endParaRPr lang="en-CA" altLang="en-US" sz="4000" dirty="0">
              <a:solidFill>
                <a:srgbClr val="215968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27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1810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 descr="OMR Poverty Series Article 1 Figure 1 Colour Sep 8 13.jpg"/>
          <p:cNvPicPr>
            <a:picLocks noGrp="1" noChangeAspect="1"/>
          </p:cNvPicPr>
          <p:nvPr>
            <p:ph idx="4294967295"/>
          </p:nvPr>
        </p:nvPicPr>
        <p:blipFill>
          <a:blip>
            <a:extLst/>
          </a:blip>
          <a:stretch>
            <a:fillRect/>
          </a:stretch>
        </p:blipFill>
        <p:spPr>
          <a:xfrm>
            <a:off x="0" y="1055688"/>
            <a:ext cx="7540625" cy="4598987"/>
          </a:xfrm>
          <a:prstGeom prst="rect">
            <a:avLst/>
          </a:prstGeom>
          <a:solidFill>
            <a:srgbClr val="FFFFFF">
              <a:shade val="85000"/>
              <a:alpha val="63000"/>
            </a:srgbClr>
          </a:solidFill>
          <a:ln w="88900" cap="sq">
            <a:noFill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 rot="20047368">
            <a:off x="-130993" y="3239388"/>
            <a:ext cx="9405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   Is there a health poverty line?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927" y="88105"/>
            <a:ext cx="9137073" cy="83026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4000" dirty="0">
                <a:solidFill>
                  <a:srgbClr val="215968"/>
                </a:solidFill>
                <a:latin typeface="Georgia" panose="02040502050405020303" pitchFamily="18" charset="0"/>
              </a:rPr>
              <a:t>Health Across the Income Spectrum</a:t>
            </a:r>
          </a:p>
        </p:txBody>
      </p:sp>
    </p:spTree>
    <p:extLst>
      <p:ext uri="{BB962C8B-B14F-4D97-AF65-F5344CB8AC3E}">
        <p14:creationId xmlns:p14="http://schemas.microsoft.com/office/powerpoint/2010/main" val="11911511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0"/>
          <p:cNvPicPr>
            <a:picLocks noChangeAspect="1"/>
          </p:cNvPicPr>
          <p:nvPr/>
        </p:nvPicPr>
        <p:blipFill rotWithShape="1">
          <a:blip r:embed="rId2"/>
          <a:srcRect t="-4847" r="100" b="-5470"/>
          <a:stretch/>
        </p:blipFill>
        <p:spPr>
          <a:xfrm>
            <a:off x="689262" y="872331"/>
            <a:ext cx="7772400" cy="528923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927" y="42068"/>
            <a:ext cx="9137073" cy="83026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4000" dirty="0">
                <a:solidFill>
                  <a:srgbClr val="215968"/>
                </a:solidFill>
                <a:latin typeface="Georgia" panose="02040502050405020303" pitchFamily="18" charset="0"/>
              </a:rPr>
              <a:t>It’s also Inequality</a:t>
            </a:r>
          </a:p>
        </p:txBody>
      </p:sp>
    </p:spTree>
    <p:extLst>
      <p:ext uri="{BB962C8B-B14F-4D97-AF65-F5344CB8AC3E}">
        <p14:creationId xmlns:p14="http://schemas.microsoft.com/office/powerpoint/2010/main" val="92295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t="28182" b="12364"/>
          <a:stretch/>
        </p:blipFill>
        <p:spPr>
          <a:xfrm>
            <a:off x="1314577" y="2346960"/>
            <a:ext cx="6514846" cy="304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71525" y="5486400"/>
            <a:ext cx="807056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Raphael, Dennis &amp; Bryant, Toba. Income inequality is killing thousands of Canadians every year. November 23, 2014. </a:t>
            </a:r>
          </a:p>
          <a:p>
            <a:r>
              <a:rPr lang="en-US" sz="1100" dirty="0">
                <a:latin typeface="News Gothic MT"/>
                <a:cs typeface="News Gothic MT"/>
              </a:rPr>
              <a:t>http://</a:t>
            </a:r>
            <a:r>
              <a:rPr lang="en-US" sz="1100" dirty="0" err="1">
                <a:latin typeface="News Gothic MT"/>
                <a:cs typeface="News Gothic MT"/>
              </a:rPr>
              <a:t>www.thestar.com</a:t>
            </a:r>
            <a:r>
              <a:rPr lang="en-US" sz="1100" dirty="0">
                <a:latin typeface="News Gothic MT"/>
                <a:cs typeface="News Gothic MT"/>
              </a:rPr>
              <a:t>/opinion/commentary/2014/11/23/income_inequality_is_killing_thousands_of_canadians_every_year.html ; Table: http://</a:t>
            </a:r>
            <a:r>
              <a:rPr lang="en-US" sz="1100" dirty="0" err="1">
                <a:latin typeface="News Gothic MT"/>
                <a:cs typeface="News Gothic MT"/>
              </a:rPr>
              <a:t>www.thinkupstream.net</a:t>
            </a:r>
            <a:r>
              <a:rPr lang="en-US" sz="1100" dirty="0">
                <a:latin typeface="News Gothic MT"/>
                <a:cs typeface="News Gothic MT"/>
              </a:rPr>
              <a:t>/</a:t>
            </a:r>
            <a:r>
              <a:rPr lang="en-US" sz="1100" dirty="0" err="1">
                <a:latin typeface="News Gothic MT"/>
                <a:cs typeface="News Gothic MT"/>
              </a:rPr>
              <a:t>health_effects_of_income_inequality</a:t>
            </a:r>
            <a:endParaRPr lang="en-US" sz="1100" dirty="0">
              <a:latin typeface="News Gothic MT"/>
              <a:cs typeface="News Gothic M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25" y="914400"/>
            <a:ext cx="7600950" cy="1447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152400"/>
            <a:ext cx="1834587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8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14400" y="830263"/>
            <a:ext cx="8229600" cy="51784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endParaRPr lang="en-CA" dirty="0">
              <a:latin typeface="Arial"/>
              <a:ea typeface="ＭＳ Ｐゴシック" pitchFamily="1" charset="-128"/>
              <a:cs typeface="Arial"/>
            </a:endParaRPr>
          </a:p>
          <a:p>
            <a:pPr marL="457200" indent="-457200">
              <a:buFont typeface="Arial" charset="0"/>
              <a:buChar char="•"/>
            </a:pPr>
            <a:r>
              <a:rPr lang="en-CA" dirty="0">
                <a:latin typeface="Georgia" panose="02040502050405020303" pitchFamily="18" charset="0"/>
                <a:ea typeface="ＭＳ Ｐゴシック" pitchFamily="1" charset="-128"/>
                <a:cs typeface="Arial"/>
              </a:rPr>
              <a:t>Racialized Canadians</a:t>
            </a:r>
          </a:p>
          <a:p>
            <a:pPr marL="457200" indent="-457200">
              <a:buFont typeface="Arial" charset="0"/>
              <a:buChar char="•"/>
            </a:pPr>
            <a:r>
              <a:rPr lang="en-CA" dirty="0">
                <a:latin typeface="Georgia" panose="02040502050405020303" pitchFamily="18" charset="0"/>
                <a:ea typeface="ＭＳ Ｐゴシック" pitchFamily="1" charset="-128"/>
                <a:cs typeface="Arial"/>
              </a:rPr>
              <a:t>Indigenous</a:t>
            </a:r>
          </a:p>
          <a:p>
            <a:pPr marL="457200" indent="-457200">
              <a:buFont typeface="Arial" charset="0"/>
              <a:buChar char="•"/>
            </a:pPr>
            <a:r>
              <a:rPr lang="en-CA" dirty="0">
                <a:latin typeface="Georgia" panose="02040502050405020303" pitchFamily="18" charset="0"/>
                <a:ea typeface="ＭＳ Ｐゴシック" pitchFamily="1" charset="-128"/>
                <a:cs typeface="Arial"/>
              </a:rPr>
              <a:t>People with disabilities</a:t>
            </a:r>
          </a:p>
          <a:p>
            <a:pPr marL="457200" indent="-457200">
              <a:buFont typeface="Arial" charset="0"/>
              <a:buChar char="•"/>
            </a:pPr>
            <a:r>
              <a:rPr lang="en-CA" dirty="0">
                <a:latin typeface="Georgia" panose="02040502050405020303" pitchFamily="18" charset="0"/>
                <a:ea typeface="ＭＳ Ｐゴシック" pitchFamily="1" charset="-128"/>
                <a:cs typeface="Arial"/>
              </a:rPr>
              <a:t>Elderly</a:t>
            </a:r>
          </a:p>
          <a:p>
            <a:pPr marL="457200" indent="-457200">
              <a:buFont typeface="Arial" charset="0"/>
              <a:buChar char="•"/>
            </a:pPr>
            <a:r>
              <a:rPr lang="en-CA" dirty="0">
                <a:latin typeface="Georgia" panose="02040502050405020303" pitchFamily="18" charset="0"/>
                <a:ea typeface="ＭＳ Ｐゴシック" pitchFamily="1" charset="-128"/>
                <a:cs typeface="Arial"/>
              </a:rPr>
              <a:t>Women</a:t>
            </a:r>
          </a:p>
          <a:p>
            <a:pPr marL="457200" indent="-457200">
              <a:buFont typeface="Arial" charset="0"/>
              <a:buChar char="•"/>
            </a:pPr>
            <a:r>
              <a:rPr lang="en-CA" dirty="0">
                <a:latin typeface="Georgia" panose="02040502050405020303" pitchFamily="18" charset="0"/>
                <a:ea typeface="ＭＳ Ｐゴシック" pitchFamily="1" charset="-128"/>
                <a:cs typeface="Arial"/>
              </a:rPr>
              <a:t>Children</a:t>
            </a: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9431" y="0"/>
            <a:ext cx="9137073" cy="83026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4000" dirty="0">
                <a:solidFill>
                  <a:srgbClr val="215968"/>
                </a:solidFill>
                <a:latin typeface="Georgia" panose="02040502050405020303" pitchFamily="18" charset="0"/>
              </a:rPr>
              <a:t>Some Are Disproportionately Affected</a:t>
            </a:r>
          </a:p>
        </p:txBody>
      </p:sp>
    </p:spTree>
    <p:extLst>
      <p:ext uri="{BB962C8B-B14F-4D97-AF65-F5344CB8AC3E}">
        <p14:creationId xmlns:p14="http://schemas.microsoft.com/office/powerpoint/2010/main" val="209611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7" y="304800"/>
            <a:ext cx="9099603" cy="579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5"/>
          <p:cNvSpPr txBox="1">
            <a:spLocks noChangeArrowheads="1"/>
          </p:cNvSpPr>
          <p:nvPr/>
        </p:nvSpPr>
        <p:spPr bwMode="auto">
          <a:xfrm>
            <a:off x="457200" y="1804988"/>
            <a:ext cx="76850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22531" name="Content Placeholder 3" descr="IMGP06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75" y="2057400"/>
            <a:ext cx="5127625" cy="384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" y="1143000"/>
            <a:ext cx="2525713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00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400" y="152400"/>
            <a:ext cx="47232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79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2"/>
          <p:cNvSpPr>
            <a:spLocks noGrp="1"/>
          </p:cNvSpPr>
          <p:nvPr>
            <p:ph idx="4294967295"/>
          </p:nvPr>
        </p:nvSpPr>
        <p:spPr>
          <a:xfrm>
            <a:off x="0" y="914400"/>
            <a:ext cx="8229600" cy="51784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endParaRPr lang="en-CA" altLang="en-US" sz="2400" dirty="0">
              <a:latin typeface="Georgia" panose="02040502050405020303" pitchFamily="18" charset="0"/>
              <a:ea typeface="ＭＳ Ｐゴシック" charset="-128"/>
            </a:endParaRPr>
          </a:p>
          <a:p>
            <a:pPr eaLnBrk="1" hangingPunct="1"/>
            <a:r>
              <a:rPr lang="en-CA" altLang="en-US" sz="2400" dirty="0">
                <a:latin typeface="Georgia" panose="02040502050405020303" pitchFamily="18" charset="0"/>
                <a:ea typeface="ＭＳ Ｐゴシック" charset="-128"/>
              </a:rPr>
              <a:t>Relevant relationships with commercial entities </a:t>
            </a:r>
          </a:p>
          <a:p>
            <a:pPr marL="0" indent="0" eaLnBrk="1" hangingPunct="1">
              <a:buNone/>
            </a:pPr>
            <a:r>
              <a:rPr lang="en-CA" altLang="en-US" sz="2400" dirty="0">
                <a:solidFill>
                  <a:srgbClr val="FF0000"/>
                </a:solidFill>
                <a:latin typeface="Georgia" panose="02040502050405020303" pitchFamily="18" charset="0"/>
                <a:ea typeface="ＭＳ Ｐゴシック" charset="-128"/>
              </a:rPr>
              <a:t>	None</a:t>
            </a:r>
          </a:p>
          <a:p>
            <a:pPr eaLnBrk="1" hangingPunct="1"/>
            <a:r>
              <a:rPr lang="en-CA" altLang="en-US" sz="2400" dirty="0">
                <a:latin typeface="Georgia" panose="02040502050405020303" pitchFamily="18" charset="0"/>
                <a:ea typeface="ＭＳ Ｐゴシック" charset="-128"/>
              </a:rPr>
              <a:t>Potential for conflicts of interest within this presentation</a:t>
            </a:r>
          </a:p>
          <a:p>
            <a:pPr marL="0" indent="0" eaLnBrk="1" hangingPunct="1">
              <a:buNone/>
            </a:pPr>
            <a:r>
              <a:rPr lang="en-CA" altLang="en-US" sz="2400" dirty="0">
                <a:solidFill>
                  <a:srgbClr val="FF0000"/>
                </a:solidFill>
                <a:latin typeface="Georgia" panose="02040502050405020303" pitchFamily="18" charset="0"/>
                <a:ea typeface="ＭＳ Ｐゴシック" charset="-128"/>
              </a:rPr>
              <a:t>	None</a:t>
            </a:r>
          </a:p>
          <a:p>
            <a:pPr eaLnBrk="1" hangingPunct="1"/>
            <a:r>
              <a:rPr lang="en-CA" altLang="en-US" sz="2400" dirty="0">
                <a:latin typeface="Georgia" panose="02040502050405020303" pitchFamily="18" charset="0"/>
                <a:ea typeface="ＭＳ Ｐゴシック" charset="-128"/>
              </a:rPr>
              <a:t>Steps taken to review and mitigate potential bias</a:t>
            </a:r>
          </a:p>
          <a:p>
            <a:pPr marL="0" indent="0" eaLnBrk="1" hangingPunct="1">
              <a:buNone/>
            </a:pPr>
            <a:r>
              <a:rPr lang="en-CA" altLang="en-US" sz="2400" dirty="0">
                <a:solidFill>
                  <a:srgbClr val="FF0000"/>
                </a:solidFill>
                <a:latin typeface="Georgia" panose="02040502050405020303" pitchFamily="18" charset="0"/>
                <a:ea typeface="ＭＳ Ｐゴシック" charset="-128"/>
              </a:rPr>
              <a:t>	N/A</a:t>
            </a:r>
          </a:p>
        </p:txBody>
      </p:sp>
      <p:sp>
        <p:nvSpPr>
          <p:cNvPr id="15361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872538" cy="830263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CA" altLang="en-US" sz="3600" b="1" dirty="0">
                <a:ea typeface="ＭＳ Ｐゴシック" charset="-128"/>
              </a:rPr>
              <a:t>    </a:t>
            </a:r>
            <a:r>
              <a:rPr lang="en-CA" altLang="en-US" dirty="0">
                <a:solidFill>
                  <a:srgbClr val="215968"/>
                </a:solidFill>
                <a:latin typeface="Georgia" panose="02040502050405020303" pitchFamily="18" charset="0"/>
              </a:rPr>
              <a:t>Disclosure</a:t>
            </a:r>
          </a:p>
        </p:txBody>
      </p:sp>
    </p:spTree>
    <p:extLst>
      <p:ext uri="{BB962C8B-B14F-4D97-AF65-F5344CB8AC3E}">
        <p14:creationId xmlns:p14="http://schemas.microsoft.com/office/powerpoint/2010/main" val="1572774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63826" y="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Case Study: Carlos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259110" y="1143000"/>
            <a:ext cx="5083175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800" dirty="0"/>
              <a:t>Carlos (52) was diagnosed with diabetes 6 months ago.  </a:t>
            </a:r>
          </a:p>
          <a:p>
            <a:r>
              <a:rPr lang="en-US" sz="2800" dirty="0"/>
              <a:t>He attended diabetes education sessions, and has been prescribed maximal doses of metformin and glyburide. </a:t>
            </a:r>
          </a:p>
          <a:p>
            <a:r>
              <a:rPr lang="en-US" sz="2800" dirty="0"/>
              <a:t>Carlos also takes medication for hypertension and high cholesterol.</a:t>
            </a:r>
          </a:p>
        </p:txBody>
      </p:sp>
      <p:pic>
        <p:nvPicPr>
          <p:cNvPr id="13315" name="Picture 3" descr="D:\Users\Marcia\Documents\OCFP\Poverty\Artwork\man b&amp;w portrait-375093607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797" y="1257300"/>
            <a:ext cx="326548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:\Users\Marcia\Documents\OCFP\Poverty\Artwork\Case Study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19" y="-1143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46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397565" y="1446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Case Study: Carlos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0" y="1210888"/>
            <a:ext cx="5083175" cy="452596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r>
              <a:rPr lang="en-US" sz="2800" dirty="0"/>
              <a:t>Treatment has been minimally successful: his A1c level has dropped from 10.3 to 9.7. </a:t>
            </a:r>
          </a:p>
        </p:txBody>
      </p:sp>
      <p:pic>
        <p:nvPicPr>
          <p:cNvPr id="13315" name="Picture 3" descr="D:\Users\Marcia\Documents\OCFP\Poverty\Artwork\man b&amp;w portrait-375093607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84" y="1210888"/>
            <a:ext cx="32639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:\Users\Marcia\Documents\OCFP\Poverty\Artwork\Case Study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05" y="-200883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856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051329" y="4978648"/>
            <a:ext cx="605432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CA" altLang="ja-JP" sz="1400" dirty="0">
                <a:latin typeface="Trebuchet MS" pitchFamily="34" charset="0"/>
              </a:rPr>
              <a:t>Vanessa Brcic et. al., “Development of a Tool to Identify Poverty in a Family Practice Setting: A Pilot Study,” International Journal of Family Medicine.  Volume 2011 (2011).</a:t>
            </a:r>
          </a:p>
          <a:p>
            <a:pPr eaLnBrk="1" hangingPunct="1">
              <a:buFont typeface="Wingdings" pitchFamily="2" charset="2"/>
              <a:buNone/>
            </a:pPr>
            <a:endParaRPr lang="en-US" sz="1400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16" name="Content Placeholder 15" descr="icons-02.png"/>
          <p:cNvPicPr>
            <a:picLocks noGrp="1" noChangeAspect="1"/>
          </p:cNvPicPr>
          <p:nvPr>
            <p:ph idx="4294967295"/>
          </p:nvPr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3" y="1613024"/>
            <a:ext cx="2895600" cy="28956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z="4200" dirty="0">
                <a:solidFill>
                  <a:srgbClr val="215968"/>
                </a:solidFill>
                <a:latin typeface="Georgia" panose="02040502050405020303" pitchFamily="18" charset="0"/>
              </a:rPr>
              <a:t>Step 1: Ask, or Screen Everyone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half" idx="4294967295"/>
          </p:nvPr>
        </p:nvSpPr>
        <p:spPr>
          <a:xfrm>
            <a:off x="4767263" y="1266825"/>
            <a:ext cx="4376737" cy="387985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2400" dirty="0">
              <a:solidFill>
                <a:schemeClr val="accent4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2400" dirty="0">
                <a:solidFill>
                  <a:srgbClr val="215968"/>
                </a:solidFill>
                <a:latin typeface="Georgia" panose="02040502050405020303" pitchFamily="18" charset="0"/>
                <a:cs typeface="Calibri" pitchFamily="34" charset="0"/>
              </a:rPr>
              <a:t>ASK: “Do you ever have difficulty making ends meet at the end of the month?”</a:t>
            </a:r>
          </a:p>
          <a:p>
            <a:endParaRPr lang="en-US" sz="2400" dirty="0">
              <a:solidFill>
                <a:srgbClr val="404040"/>
              </a:solidFill>
              <a:latin typeface="Georgia" panose="02040502050405020303" pitchFamily="18" charset="0"/>
              <a:cs typeface="Calibri" pitchFamily="34" charset="0"/>
            </a:endParaRPr>
          </a:p>
          <a:p>
            <a:r>
              <a:rPr lang="en-US" sz="2400" dirty="0">
                <a:latin typeface="Georgia" panose="02040502050405020303" pitchFamily="18" charset="0"/>
                <a:cs typeface="Calibri" pitchFamily="34" charset="0"/>
              </a:rPr>
              <a:t>Sensitivity: 98% Specificity: 40% (for those living below the poverty line)</a:t>
            </a:r>
          </a:p>
        </p:txBody>
      </p:sp>
    </p:spTree>
    <p:extLst>
      <p:ext uri="{BB962C8B-B14F-4D97-AF65-F5344CB8AC3E}">
        <p14:creationId xmlns:p14="http://schemas.microsoft.com/office/powerpoint/2010/main" val="17345372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397565" y="1446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Case Study: Carlos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0" y="1210888"/>
            <a:ext cx="5083175" cy="452596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r>
              <a:rPr lang="en-US" sz="2800" dirty="0"/>
              <a:t>Carlos works as a part-time labourer, earning $14,000 per year.</a:t>
            </a:r>
          </a:p>
          <a:p>
            <a:r>
              <a:rPr lang="en-US" sz="2800" dirty="0"/>
              <a:t>He lives in a 1 bedroom apartment with his 2 young daughters. Monthly rent: $800. </a:t>
            </a:r>
          </a:p>
        </p:txBody>
      </p:sp>
      <p:pic>
        <p:nvPicPr>
          <p:cNvPr id="13315" name="Picture 3" descr="D:\Users\Marcia\Documents\OCFP\Poverty\Artwork\man b&amp;w portrait-375093607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84" y="1210888"/>
            <a:ext cx="32639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:\Users\Marcia\Documents\OCFP\Poverty\Artwork\Case Study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05" y="-200883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98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z="4200" dirty="0">
                <a:solidFill>
                  <a:srgbClr val="215968"/>
                </a:solidFill>
                <a:latin typeface="Georgia" panose="02040502050405020303" pitchFamily="18" charset="0"/>
              </a:rPr>
              <a:t>Step 2: Assess Risk and Educate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half" idx="4294967295"/>
          </p:nvPr>
        </p:nvSpPr>
        <p:spPr>
          <a:xfrm>
            <a:off x="4244749" y="1143000"/>
            <a:ext cx="4376737" cy="387985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2400" dirty="0">
              <a:solidFill>
                <a:schemeClr val="accent4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2400" dirty="0">
                <a:latin typeface="Georgia" panose="02040502050405020303" pitchFamily="18" charset="0"/>
                <a:cs typeface="Calibri" pitchFamily="34" charset="0"/>
              </a:rPr>
              <a:t>If a patient smokes, does this change your screening and diagnostic decision making?</a:t>
            </a:r>
          </a:p>
          <a:p>
            <a:endParaRPr lang="en-US" sz="2400" dirty="0">
              <a:latin typeface="Georgia" panose="02040502050405020303" pitchFamily="18" charset="0"/>
              <a:cs typeface="Calibri" pitchFamily="34" charset="0"/>
            </a:endParaRPr>
          </a:p>
          <a:p>
            <a:r>
              <a:rPr lang="en-US" sz="2400" dirty="0">
                <a:latin typeface="Georgia" panose="02040502050405020303" pitchFamily="18" charset="0"/>
                <a:cs typeface="Calibri" pitchFamily="34" charset="0"/>
              </a:rPr>
              <a:t>Should poverty similarly affect decision making?</a:t>
            </a:r>
          </a:p>
        </p:txBody>
      </p:sp>
      <p:pic>
        <p:nvPicPr>
          <p:cNvPr id="7" name="Content Placeholder 8" descr="icons-01.png"/>
          <p:cNvPicPr>
            <a:picLocks noGrp="1" noChangeAspect="1"/>
          </p:cNvPicPr>
          <p:nvPr>
            <p:ph idx="4294967295"/>
          </p:nvPr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22" y="1788989"/>
            <a:ext cx="2825750" cy="282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116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isolated_honeycomb-01.pn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134" y="561492"/>
            <a:ext cx="5692775" cy="559435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480176" y="341183"/>
            <a:ext cx="2194560" cy="2194560"/>
          </a:xfrm>
          <a:prstGeom prst="ellipse">
            <a:avLst/>
          </a:prstGeom>
          <a:noFill/>
          <a:ln w="76200">
            <a:solidFill>
              <a:srgbClr val="503D5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Oval 4"/>
          <p:cNvSpPr/>
          <p:nvPr/>
        </p:nvSpPr>
        <p:spPr>
          <a:xfrm>
            <a:off x="1812134" y="3147172"/>
            <a:ext cx="2194560" cy="2194560"/>
          </a:xfrm>
          <a:prstGeom prst="ellipse">
            <a:avLst/>
          </a:prstGeom>
          <a:noFill/>
          <a:ln w="76200">
            <a:solidFill>
              <a:srgbClr val="503D5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0612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z="4200" dirty="0">
                <a:solidFill>
                  <a:srgbClr val="215968"/>
                </a:solidFill>
                <a:latin typeface="Georgia" panose="02040502050405020303" pitchFamily="18" charset="0"/>
              </a:rPr>
              <a:t>Step 3: Intervene and Connect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half" idx="4294967295"/>
          </p:nvPr>
        </p:nvSpPr>
        <p:spPr>
          <a:xfrm>
            <a:off x="5224463" y="1595438"/>
            <a:ext cx="3919537" cy="387985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2800" dirty="0">
              <a:solidFill>
                <a:schemeClr val="accent4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2800" dirty="0">
                <a:latin typeface="Georgia" panose="02040502050405020303" pitchFamily="18" charset="0"/>
                <a:cs typeface="Calibri" pitchFamily="34" charset="0"/>
              </a:rPr>
              <a:t>With Individual Patients</a:t>
            </a:r>
          </a:p>
        </p:txBody>
      </p:sp>
      <p:pic>
        <p:nvPicPr>
          <p:cNvPr id="6" name="Content Placeholder 7" descr="icons-03.png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981200"/>
            <a:ext cx="3109472" cy="31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28467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49307"/>
            <a:ext cx="3058459" cy="1130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4724400"/>
            <a:ext cx="3054894" cy="10692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3192681"/>
            <a:ext cx="3179172" cy="11495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381000"/>
            <a:ext cx="6286500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3042892"/>
            <a:ext cx="3200400" cy="12182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3825" y="1445303"/>
            <a:ext cx="3260748" cy="121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3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Case Study: Carlos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0" y="1257300"/>
            <a:ext cx="5083175" cy="452596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r>
              <a:rPr lang="en-US" dirty="0"/>
              <a:t>You recommend Carlos file his taxes.</a:t>
            </a:r>
          </a:p>
          <a:p>
            <a:r>
              <a:rPr lang="en-US" dirty="0"/>
              <a:t>You refer him to a community agency which helps.</a:t>
            </a:r>
          </a:p>
        </p:txBody>
      </p:sp>
      <p:pic>
        <p:nvPicPr>
          <p:cNvPr id="13315" name="Picture 3" descr="D:\Users\Marcia\Documents\OCFP\Poverty\Artwork\man b&amp;w portrait-375093607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1257300"/>
            <a:ext cx="32639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:\Users\Marcia\Documents\OCFP\Poverty\Artwork\Case Study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5" y="-1143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2219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Case Study: Carlos</a:t>
            </a:r>
          </a:p>
        </p:txBody>
      </p:sp>
      <p:pic>
        <p:nvPicPr>
          <p:cNvPr id="13315" name="Picture 3" descr="D:\Users\Marcia\Documents\OCFP\Poverty\Artwork\man b&amp;w portrait-375093607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1143000"/>
            <a:ext cx="32639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:\Users\Marcia\Documents\OCFP\Poverty\Artwork\Case Study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80" y="-1143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50268" y="1043293"/>
            <a:ext cx="5425116" cy="464406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17949" y="5533469"/>
            <a:ext cx="50643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CRA Child and Family Benefits Calculator (accessed January 2017)</a:t>
            </a:r>
            <a:endParaRPr lang="en-US" sz="1400" dirty="0">
              <a:solidFill>
                <a:srgbClr val="404040"/>
              </a:solidFill>
              <a:latin typeface="News Gothic MT"/>
              <a:cs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74298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2"/>
          <p:cNvSpPr>
            <a:spLocks noGrp="1"/>
          </p:cNvSpPr>
          <p:nvPr>
            <p:ph idx="4294967295"/>
          </p:nvPr>
        </p:nvSpPr>
        <p:spPr>
          <a:xfrm>
            <a:off x="0" y="830263"/>
            <a:ext cx="8229600" cy="51784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endParaRPr lang="en-CA" altLang="en-US" sz="2400" dirty="0">
              <a:latin typeface="Georgia" panose="02040502050405020303" pitchFamily="18" charset="0"/>
              <a:ea typeface="ＭＳ Ｐゴシック" charset="-128"/>
            </a:endParaRPr>
          </a:p>
          <a:p>
            <a:pPr marL="0" indent="0" eaLnBrk="1" hangingPunct="1">
              <a:buNone/>
            </a:pPr>
            <a:endParaRPr lang="en-CA" altLang="en-US" sz="1400" dirty="0">
              <a:latin typeface="Georgia" panose="02040502050405020303" pitchFamily="18" charset="0"/>
              <a:ea typeface="ＭＳ Ｐゴシック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en-US" sz="2300" dirty="0">
                <a:latin typeface="Georgia" panose="02040502050405020303" pitchFamily="18" charset="0"/>
                <a:ea typeface="ＭＳ Ｐゴシック" charset="-128"/>
              </a:rPr>
              <a:t>Examine an evidence-based argument for intervening in poverty in front line care.</a:t>
            </a:r>
          </a:p>
          <a:p>
            <a:pPr marL="457200" indent="-457200">
              <a:buFont typeface="+mj-lt"/>
              <a:buAutoNum type="arabicPeriod"/>
            </a:pPr>
            <a:endParaRPr lang="en-US" altLang="en-US" sz="2300" dirty="0">
              <a:latin typeface="Georgia" panose="02040502050405020303" pitchFamily="18" charset="0"/>
              <a:ea typeface="ＭＳ Ｐゴシック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en-US" sz="2300" dirty="0">
                <a:latin typeface="Georgia" panose="02040502050405020303" pitchFamily="18" charset="0"/>
                <a:ea typeface="ＭＳ Ｐゴシック" charset="-128"/>
              </a:rPr>
              <a:t>Explore practical ways front line health care providers can intervene into a social determinant of health, through the examination of a simple clinical tool on poverty.</a:t>
            </a:r>
          </a:p>
          <a:p>
            <a:pPr marL="457200" indent="-457200">
              <a:buFont typeface="+mj-lt"/>
              <a:buAutoNum type="arabicPeriod"/>
            </a:pPr>
            <a:endParaRPr lang="en-US" altLang="en-US" sz="2300" dirty="0">
              <a:latin typeface="Georgia" panose="02040502050405020303" pitchFamily="18" charset="0"/>
              <a:ea typeface="ＭＳ Ｐゴシック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en-US" sz="2300" dirty="0">
                <a:latin typeface="Georgia" panose="02040502050405020303" pitchFamily="18" charset="0"/>
                <a:ea typeface="ＭＳ Ｐゴシック" charset="-128"/>
              </a:rPr>
              <a:t>Introduce health team-based interventions and advocacy interventions into poverty and other social risks to health.</a:t>
            </a:r>
          </a:p>
        </p:txBody>
      </p:sp>
      <p:sp>
        <p:nvSpPr>
          <p:cNvPr id="15361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872538" cy="830263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CA" altLang="en-US" dirty="0">
                <a:solidFill>
                  <a:srgbClr val="215968"/>
                </a:solidFill>
                <a:latin typeface="Georgia" panose="02040502050405020303" pitchFamily="18" charset="0"/>
              </a:rPr>
              <a:t>	Objectives</a:t>
            </a:r>
          </a:p>
        </p:txBody>
      </p:sp>
    </p:spTree>
    <p:extLst>
      <p:ext uri="{BB962C8B-B14F-4D97-AF65-F5344CB8AC3E}">
        <p14:creationId xmlns:p14="http://schemas.microsoft.com/office/powerpoint/2010/main" val="2426424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229600" cy="1143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Are Income Interventions Effective?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07811" y="988621"/>
            <a:ext cx="7813675" cy="4670425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/>
              <a:t>Healthy Baby Prenatal Benefit (Manitoba)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41350" lvl="1" indent="-374650">
              <a:spcBef>
                <a:spcPts val="600"/>
              </a:spcBef>
              <a:spcAft>
                <a:spcPts val="600"/>
              </a:spcAft>
              <a:buFont typeface="Lucida Grande"/>
              <a:buChar char="-"/>
            </a:pPr>
            <a:r>
              <a:rPr lang="en-US" dirty="0"/>
              <a:t>$81.41 per month for </a:t>
            </a:r>
            <a:r>
              <a:rPr lang="en-US" b="1" dirty="0"/>
              <a:t>low-income pregnant women</a:t>
            </a:r>
            <a:r>
              <a:rPr lang="en-US" dirty="0"/>
              <a:t> with annual income &lt; $21,744</a:t>
            </a:r>
          </a:p>
          <a:p>
            <a:pPr marL="641350" lvl="1" indent="-374650">
              <a:spcBef>
                <a:spcPts val="600"/>
              </a:spcBef>
              <a:spcAft>
                <a:spcPts val="600"/>
              </a:spcAft>
              <a:buFont typeface="Lucida Grande"/>
              <a:buChar char="-"/>
            </a:pPr>
            <a:r>
              <a:rPr lang="en-US" dirty="0"/>
              <a:t>10,738 received the income supplement, 3,853 did not</a:t>
            </a:r>
          </a:p>
          <a:p>
            <a:pPr marL="641350" lvl="1" indent="-374650">
              <a:spcBef>
                <a:spcPts val="600"/>
              </a:spcBef>
              <a:spcAft>
                <a:spcPts val="600"/>
              </a:spcAft>
              <a:buFont typeface="Lucida Grande"/>
              <a:buChar char="-"/>
            </a:pPr>
            <a:endParaRPr lang="en-US" b="1" dirty="0"/>
          </a:p>
          <a:p>
            <a:pPr marL="641350" lvl="1" indent="-374650">
              <a:spcBef>
                <a:spcPts val="600"/>
              </a:spcBef>
              <a:spcAft>
                <a:spcPts val="600"/>
              </a:spcAft>
              <a:buFont typeface="Lucida Grande"/>
              <a:buChar char="-"/>
            </a:pPr>
            <a:r>
              <a:rPr lang="en-US" dirty="0"/>
              <a:t>HBPB </a:t>
            </a:r>
            <a:r>
              <a:rPr lang="en-US" b="1" dirty="0"/>
              <a:t>reduced preterm births and low birth weight babies</a:t>
            </a:r>
          </a:p>
          <a:p>
            <a:pPr marL="641350" lvl="1" indent="-374650">
              <a:buFont typeface="Lucida Grande"/>
              <a:buChar char="-"/>
            </a:pPr>
            <a:endParaRPr lang="en-US" dirty="0"/>
          </a:p>
          <a:p>
            <a:pPr marL="367030" indent="-374650">
              <a:buFont typeface="Lucida Grande"/>
              <a:buChar char="-"/>
            </a:pP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683091" y="5659046"/>
            <a:ext cx="8229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404040"/>
                </a:solidFill>
              </a:rPr>
              <a:t>Brownell M, et al. Unconditional Prenatal Income Supplement in Birth Outcomes. </a:t>
            </a:r>
            <a:r>
              <a:rPr lang="en-US" sz="1400" i="1" dirty="0">
                <a:solidFill>
                  <a:srgbClr val="404040"/>
                </a:solidFill>
              </a:rPr>
              <a:t>Pediatrics</a:t>
            </a:r>
            <a:r>
              <a:rPr lang="en-US" sz="1400" dirty="0">
                <a:solidFill>
                  <a:srgbClr val="404040"/>
                </a:solidFill>
              </a:rPr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55845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0" y="2514600"/>
            <a:ext cx="9128760" cy="19812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1066800"/>
            <a:ext cx="9137073" cy="83026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dirty="0">
                <a:solidFill>
                  <a:srgbClr val="215968"/>
                </a:solidFill>
                <a:latin typeface="Georgia" panose="02040502050405020303" pitchFamily="18" charset="0"/>
              </a:rPr>
              <a:t>Connect to Resources</a:t>
            </a:r>
          </a:p>
        </p:txBody>
      </p:sp>
    </p:spTree>
    <p:extLst>
      <p:ext uri="{BB962C8B-B14F-4D97-AF65-F5344CB8AC3E}">
        <p14:creationId xmlns:p14="http://schemas.microsoft.com/office/powerpoint/2010/main" val="1126847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670931" y="0"/>
            <a:ext cx="780213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>
            <a:alphaModFix amt="70000"/>
          </a:blip>
          <a:stretch>
            <a:fillRect/>
          </a:stretch>
        </p:blipFill>
        <p:spPr>
          <a:xfrm>
            <a:off x="2152564" y="273419"/>
            <a:ext cx="4838870" cy="631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40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003079" y="0"/>
            <a:ext cx="5137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65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152" y="0"/>
            <a:ext cx="53320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51705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736" y="126124"/>
            <a:ext cx="5514869" cy="673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12302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" y="2590800"/>
            <a:ext cx="9144000" cy="83026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4800" dirty="0">
                <a:solidFill>
                  <a:srgbClr val="215968"/>
                </a:solidFill>
                <a:latin typeface="Georgia" panose="02040502050405020303" pitchFamily="18" charset="0"/>
              </a:rPr>
              <a:t>Team-based interventions</a:t>
            </a:r>
          </a:p>
        </p:txBody>
      </p:sp>
    </p:spTree>
    <p:extLst>
      <p:ext uri="{BB962C8B-B14F-4D97-AF65-F5344CB8AC3E}">
        <p14:creationId xmlns:p14="http://schemas.microsoft.com/office/powerpoint/2010/main" val="5935710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43444" y="649288"/>
            <a:ext cx="5156200" cy="15367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/>
          <a:stretch>
            <a:fillRect/>
          </a:stretch>
        </p:blipFill>
        <p:spPr>
          <a:xfrm>
            <a:off x="5014913" y="2066925"/>
            <a:ext cx="4129087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66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/>
          <p:cNvGraphicFramePr>
            <a:graphicFrameLocks/>
          </p:cNvGraphicFramePr>
          <p:nvPr>
            <p:extLst/>
          </p:nvPr>
        </p:nvGraphicFramePr>
        <p:xfrm>
          <a:off x="-486501" y="0"/>
          <a:ext cx="9246188" cy="6744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8176591" y="278295"/>
            <a:ext cx="292100" cy="5694362"/>
          </a:xfrm>
          <a:prstGeom prst="rect">
            <a:avLst/>
          </a:prstGeom>
          <a:solidFill>
            <a:schemeClr val="accent1"/>
          </a:solidFill>
          <a:ln w="38100">
            <a:solidFill>
              <a:srgbClr val="7277E7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chemeClr val="bg1"/>
                </a:solidFill>
              </a:rPr>
              <a:t>Research&amp;Eval</a:t>
            </a:r>
            <a:endParaRPr lang="en-US" alt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5766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itle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altLang="en-US" sz="3600" dirty="0">
                <a:solidFill>
                  <a:schemeClr val="accent1"/>
                </a:solidFill>
              </a:rPr>
              <a:t>Socio-demographic</a:t>
            </a:r>
            <a:r>
              <a:rPr lang="en-US" altLang="en-US" sz="3600" b="1" dirty="0">
                <a:solidFill>
                  <a:schemeClr val="accent1"/>
                </a:solidFill>
              </a:rPr>
              <a:t> </a:t>
            </a:r>
            <a:r>
              <a:rPr lang="en-US" altLang="en-US" sz="3600" dirty="0">
                <a:solidFill>
                  <a:schemeClr val="accent1"/>
                </a:solidFill>
              </a:rPr>
              <a:t>data</a:t>
            </a:r>
            <a:r>
              <a:rPr lang="en-US" altLang="en-US" sz="3600" b="1" dirty="0">
                <a:solidFill>
                  <a:schemeClr val="accent1"/>
                </a:solidFill>
              </a:rPr>
              <a:t> </a:t>
            </a:r>
            <a:r>
              <a:rPr lang="en-US" altLang="en-US" sz="3600" dirty="0">
                <a:solidFill>
                  <a:schemeClr val="accent1"/>
                </a:solidFill>
              </a:rPr>
              <a:t>collection</a:t>
            </a:r>
          </a:p>
        </p:txBody>
      </p:sp>
      <p:sp>
        <p:nvSpPr>
          <p:cNvPr id="26628" name="TextBox 2"/>
          <p:cNvSpPr txBox="1">
            <a:spLocks noChangeArrowheads="1"/>
          </p:cNvSpPr>
          <p:nvPr/>
        </p:nvSpPr>
        <p:spPr bwMode="auto">
          <a:xfrm>
            <a:off x="6043881" y="1843298"/>
            <a:ext cx="23876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Lora"/>
                <a:ea typeface="+mn-ea"/>
                <a:cs typeface="Lora"/>
              </a:rPr>
              <a:t>Language</a:t>
            </a:r>
          </a:p>
          <a:p>
            <a:pPr eaLnBrk="1" hangingPunct="1"/>
            <a:r>
              <a:rPr lang="en-US" altLang="en-US" sz="2400" dirty="0">
                <a:latin typeface="Lora"/>
                <a:ea typeface="+mn-ea"/>
                <a:cs typeface="Lora"/>
              </a:rPr>
              <a:t>Immigration</a:t>
            </a:r>
          </a:p>
          <a:p>
            <a:pPr eaLnBrk="1" hangingPunct="1"/>
            <a:r>
              <a:rPr lang="en-US" altLang="en-US" sz="2400" dirty="0">
                <a:latin typeface="Lora"/>
                <a:ea typeface="+mn-ea"/>
                <a:cs typeface="Lora"/>
              </a:rPr>
              <a:t>Race/ethnicity</a:t>
            </a:r>
          </a:p>
          <a:p>
            <a:pPr eaLnBrk="1" hangingPunct="1"/>
            <a:r>
              <a:rPr lang="en-US" altLang="en-US" sz="2400" dirty="0">
                <a:latin typeface="Lora"/>
                <a:ea typeface="+mn-ea"/>
                <a:cs typeface="Lora"/>
              </a:rPr>
              <a:t>Disabilities</a:t>
            </a:r>
          </a:p>
          <a:p>
            <a:pPr eaLnBrk="1" hangingPunct="1"/>
            <a:r>
              <a:rPr lang="en-US" altLang="en-US" sz="2400" dirty="0">
                <a:latin typeface="Lora"/>
                <a:ea typeface="+mn-ea"/>
                <a:cs typeface="Lora"/>
              </a:rPr>
              <a:t>Gender identity</a:t>
            </a:r>
          </a:p>
          <a:p>
            <a:pPr eaLnBrk="1" hangingPunct="1"/>
            <a:r>
              <a:rPr lang="en-US" altLang="en-US" sz="2400" dirty="0">
                <a:latin typeface="Lora"/>
                <a:ea typeface="+mn-ea"/>
                <a:cs typeface="Lora"/>
              </a:rPr>
              <a:t>Sexual orientation</a:t>
            </a:r>
          </a:p>
          <a:p>
            <a:pPr eaLnBrk="1" hangingPunct="1"/>
            <a:r>
              <a:rPr lang="en-US" altLang="en-US" sz="2400" dirty="0">
                <a:latin typeface="Lora"/>
                <a:ea typeface="+mn-ea"/>
                <a:cs typeface="Lora"/>
              </a:rPr>
              <a:t>Income</a:t>
            </a:r>
          </a:p>
          <a:p>
            <a:pPr eaLnBrk="1" hangingPunct="1"/>
            <a:r>
              <a:rPr lang="en-US" altLang="en-US" sz="2400" dirty="0">
                <a:latin typeface="Lora"/>
                <a:ea typeface="+mn-ea"/>
                <a:cs typeface="Lora"/>
              </a:rPr>
              <a:t>Housing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467600" y="127840"/>
            <a:ext cx="1549180" cy="1600200"/>
            <a:chOff x="5435304" y="1010534"/>
            <a:chExt cx="1437988" cy="1437988"/>
          </a:xfrm>
          <a:solidFill>
            <a:schemeClr val="accent1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7" name="Oval 6"/>
            <p:cNvSpPr/>
            <p:nvPr/>
          </p:nvSpPr>
          <p:spPr>
            <a:xfrm>
              <a:off x="5435304" y="1010534"/>
              <a:ext cx="1437988" cy="1437988"/>
            </a:xfrm>
            <a:prstGeom prst="ellipse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Oval 4"/>
            <p:cNvSpPr/>
            <p:nvPr/>
          </p:nvSpPr>
          <p:spPr>
            <a:xfrm>
              <a:off x="5645892" y="1221122"/>
              <a:ext cx="1016812" cy="101681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780" tIns="17780" rIns="17780" bIns="17780" spcCol="1270" anchor="ctr"/>
            <a:lstStyle/>
            <a:p>
              <a:pPr algn="ctr" defTabSz="6223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400" dirty="0"/>
                <a:t>Data for Equity</a:t>
              </a:r>
            </a:p>
          </p:txBody>
        </p:sp>
      </p:grpSp>
      <p:pic>
        <p:nvPicPr>
          <p:cNvPr id="10" name="Picture 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479" y="1258895"/>
            <a:ext cx="3932238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483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 rot="5400000">
            <a:off x="0" y="855663"/>
            <a:ext cx="6837363" cy="512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48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0"/>
            <a:ext cx="8229600" cy="517842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3600" b="1" dirty="0">
                <a:solidFill>
                  <a:schemeClr val="tx2"/>
                </a:solidFill>
                <a:latin typeface="Effra"/>
                <a:ea typeface="+mj-ea"/>
                <a:cs typeface="Effra"/>
              </a:rPr>
              <a:t>Income</a:t>
            </a:r>
            <a:r>
              <a:rPr lang="en-US" b="1" dirty="0"/>
              <a:t> </a:t>
            </a:r>
            <a:r>
              <a:rPr lang="en-US" sz="3600" b="1" dirty="0">
                <a:solidFill>
                  <a:schemeClr val="tx2"/>
                </a:solidFill>
                <a:latin typeface="Effra"/>
                <a:ea typeface="+mj-ea"/>
                <a:cs typeface="Effra"/>
              </a:rPr>
              <a:t>Security</a:t>
            </a:r>
            <a:r>
              <a:rPr lang="en-US" b="1" dirty="0"/>
              <a:t> </a:t>
            </a:r>
            <a:r>
              <a:rPr lang="en-US" sz="3600" b="1" dirty="0">
                <a:solidFill>
                  <a:schemeClr val="tx2"/>
                </a:solidFill>
                <a:latin typeface="Effra"/>
                <a:ea typeface="+mj-ea"/>
                <a:cs typeface="Effra"/>
              </a:rPr>
              <a:t>Health</a:t>
            </a:r>
            <a:r>
              <a:rPr lang="en-US" b="1" dirty="0"/>
              <a:t> </a:t>
            </a:r>
            <a:r>
              <a:rPr lang="en-US" sz="3600" b="1" dirty="0">
                <a:solidFill>
                  <a:schemeClr val="tx2"/>
                </a:solidFill>
                <a:latin typeface="Effra"/>
                <a:ea typeface="+mj-ea"/>
                <a:cs typeface="Effra"/>
              </a:rPr>
              <a:t>Promoter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US" b="1" dirty="0"/>
          </a:p>
          <a:p>
            <a:pPr marL="457200" indent="-457200" fontAlgn="auto">
              <a:spcAft>
                <a:spcPts val="0"/>
              </a:spcAft>
              <a:buClr>
                <a:schemeClr val="tx2"/>
              </a:buClr>
              <a:buFont typeface="Arial" charset="0"/>
              <a:buChar char="•"/>
              <a:defRPr/>
            </a:pPr>
            <a:endParaRPr lang="en-US" sz="2800" dirty="0"/>
          </a:p>
          <a:p>
            <a:pPr marL="457200" indent="-457200" fontAlgn="auto">
              <a:spcAft>
                <a:spcPts val="0"/>
              </a:spcAft>
              <a:buClr>
                <a:schemeClr val="tx2"/>
              </a:buClr>
              <a:buFont typeface="Arial" charset="0"/>
              <a:buChar char="•"/>
              <a:defRPr/>
            </a:pPr>
            <a:r>
              <a:rPr lang="en-US" sz="3200" dirty="0"/>
              <a:t>Individual Income Interventions</a:t>
            </a:r>
          </a:p>
          <a:p>
            <a:pPr marL="457200" indent="-457200" fontAlgn="auto">
              <a:spcAft>
                <a:spcPts val="0"/>
              </a:spcAft>
              <a:buClr>
                <a:schemeClr val="tx2"/>
              </a:buClr>
              <a:buFont typeface="Arial" charset="0"/>
              <a:buChar char="•"/>
              <a:defRPr/>
            </a:pPr>
            <a:r>
              <a:rPr lang="en-US" sz="3200" dirty="0"/>
              <a:t>Health Team Capacity </a:t>
            </a:r>
          </a:p>
          <a:p>
            <a:pPr marL="457200" indent="-457200" fontAlgn="auto">
              <a:spcAft>
                <a:spcPts val="0"/>
              </a:spcAft>
              <a:buClr>
                <a:schemeClr val="tx2"/>
              </a:buClr>
              <a:buFont typeface="Arial" charset="0"/>
              <a:buChar char="•"/>
              <a:defRPr/>
            </a:pPr>
            <a:r>
              <a:rPr lang="en-US" sz="3200" dirty="0"/>
              <a:t>Patient Education</a:t>
            </a:r>
          </a:p>
          <a:p>
            <a:pPr marL="457200" indent="-457200" fontAlgn="auto">
              <a:spcAft>
                <a:spcPts val="0"/>
              </a:spcAft>
              <a:buClr>
                <a:schemeClr val="tx2"/>
              </a:buClr>
              <a:buFont typeface="Arial" charset="0"/>
              <a:buChar char="•"/>
              <a:defRPr/>
            </a:pPr>
            <a:r>
              <a:rPr lang="en-US" sz="3200" dirty="0"/>
              <a:t>Systemic Advocacy</a:t>
            </a:r>
          </a:p>
          <a:p>
            <a:pPr marL="457200" indent="-457200" fontAlgn="auto">
              <a:spcAft>
                <a:spcPts val="0"/>
              </a:spcAft>
              <a:buFont typeface="Arial"/>
              <a:buChar char="•"/>
              <a:defRPr/>
            </a:pPr>
            <a:endParaRPr lang="en-US" sz="2800" dirty="0"/>
          </a:p>
          <a:p>
            <a:pPr marL="0" indent="0" fontAlgn="auto">
              <a:spcAft>
                <a:spcPts val="0"/>
              </a:spcAft>
              <a:buFont typeface="Arial"/>
              <a:buChar char="•"/>
              <a:defRPr/>
            </a:pPr>
            <a:endParaRPr lang="en-US" sz="2800" dirty="0">
              <a:solidFill>
                <a:srgbClr val="FF66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620000" y="152400"/>
            <a:ext cx="1418295" cy="1447800"/>
            <a:chOff x="5435304" y="1010534"/>
            <a:chExt cx="1437988" cy="1437988"/>
          </a:xfrm>
          <a:solidFill>
            <a:schemeClr val="accent1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5435304" y="1010534"/>
              <a:ext cx="1437988" cy="1437988"/>
            </a:xfrm>
            <a:prstGeom prst="ellipse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Oval 4"/>
            <p:cNvSpPr/>
            <p:nvPr/>
          </p:nvSpPr>
          <p:spPr>
            <a:xfrm>
              <a:off x="5645892" y="1221122"/>
              <a:ext cx="1016812" cy="101681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780" tIns="17780" rIns="17780" bIns="17780" spcCol="1270" anchor="ctr"/>
            <a:lstStyle/>
            <a:p>
              <a:pPr algn="ctr" defTabSz="6223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400" dirty="0"/>
                <a:t>Front Line Health Positions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543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z8sThvl6E8PnRWxBP8uajux7giAhX_dxvxTs2v8ZV0ZVOO151i0j7xtS7RECuF2b7Lu9-hs48Q9UhLB2ljCPqmbyXP_E1nnX3kdjjrV2XTWLNMa4i1dFFKLWEN6rBpx2cs1wMRZC0Kk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52" y="285008"/>
            <a:ext cx="7334250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7718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14400" y="128588"/>
            <a:ext cx="8229600" cy="517842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3600" b="1" dirty="0">
                <a:solidFill>
                  <a:schemeClr val="tx2"/>
                </a:solidFill>
                <a:latin typeface="Effra"/>
                <a:ea typeface="+mj-ea"/>
                <a:cs typeface="Effra"/>
              </a:rPr>
              <a:t>Health</a:t>
            </a:r>
            <a:r>
              <a:rPr lang="en-US" sz="2800" b="1" dirty="0"/>
              <a:t> </a:t>
            </a:r>
            <a:r>
              <a:rPr lang="en-US" sz="3600" b="1" dirty="0">
                <a:solidFill>
                  <a:schemeClr val="tx2"/>
                </a:solidFill>
                <a:latin typeface="Effra"/>
                <a:ea typeface="+mj-ea"/>
                <a:cs typeface="Effra"/>
              </a:rPr>
              <a:t>Justice Project</a:t>
            </a:r>
          </a:p>
          <a:p>
            <a:pPr marL="457200" indent="-457200" fontAlgn="auto">
              <a:spcAft>
                <a:spcPts val="0"/>
              </a:spcAft>
              <a:buFont typeface="Arial"/>
              <a:buChar char="•"/>
              <a:defRPr/>
            </a:pPr>
            <a:endParaRPr lang="en-US" sz="2800" dirty="0"/>
          </a:p>
          <a:p>
            <a:pPr marL="457200" indent="-457200" fontAlgn="auto">
              <a:spcAft>
                <a:spcPts val="0"/>
              </a:spcAft>
              <a:buClr>
                <a:schemeClr val="tx2"/>
              </a:buClr>
              <a:buFont typeface="Arial" charset="0"/>
              <a:buChar char="•"/>
              <a:defRPr/>
            </a:pPr>
            <a:endParaRPr lang="en-US" sz="2800" dirty="0"/>
          </a:p>
          <a:p>
            <a:pPr marL="457200" indent="-457200" fontAlgn="auto">
              <a:spcAft>
                <a:spcPts val="0"/>
              </a:spcAft>
              <a:buClr>
                <a:schemeClr val="tx2"/>
              </a:buClr>
              <a:buFont typeface="Arial" charset="0"/>
              <a:buChar char="•"/>
              <a:defRPr/>
            </a:pPr>
            <a:r>
              <a:rPr lang="en-US" sz="3200" dirty="0"/>
              <a:t>Individual legal services</a:t>
            </a:r>
          </a:p>
          <a:p>
            <a:pPr marL="457200" indent="-457200" fontAlgn="auto">
              <a:spcAft>
                <a:spcPts val="0"/>
              </a:spcAft>
              <a:buClr>
                <a:schemeClr val="tx2"/>
              </a:buClr>
              <a:buFont typeface="Arial" charset="0"/>
              <a:buChar char="•"/>
              <a:defRPr/>
            </a:pPr>
            <a:r>
              <a:rPr lang="en-US" sz="3200" dirty="0"/>
              <a:t>Health provider training</a:t>
            </a:r>
          </a:p>
          <a:p>
            <a:pPr marL="457200" indent="-457200" fontAlgn="auto">
              <a:spcAft>
                <a:spcPts val="0"/>
              </a:spcAft>
              <a:buClr>
                <a:schemeClr val="tx2"/>
              </a:buClr>
              <a:buFont typeface="Arial" charset="0"/>
              <a:buChar char="•"/>
              <a:defRPr/>
            </a:pPr>
            <a:r>
              <a:rPr lang="en-US" sz="3200" dirty="0"/>
              <a:t>Patient Rights education</a:t>
            </a:r>
          </a:p>
          <a:p>
            <a:pPr marL="457200" indent="-457200" fontAlgn="auto">
              <a:spcAft>
                <a:spcPts val="0"/>
              </a:spcAft>
              <a:buClr>
                <a:schemeClr val="tx2"/>
              </a:buClr>
              <a:buFont typeface="Arial" charset="0"/>
              <a:buChar char="•"/>
              <a:defRPr/>
            </a:pPr>
            <a:r>
              <a:rPr lang="en-US" sz="3200" dirty="0"/>
              <a:t>Systemic advocacy</a:t>
            </a:r>
          </a:p>
          <a:p>
            <a:pPr marL="0" indent="0" fontAlgn="auto">
              <a:spcAft>
                <a:spcPts val="0"/>
              </a:spcAft>
              <a:buFont typeface="Arial"/>
              <a:buChar char="•"/>
              <a:defRPr/>
            </a:pPr>
            <a:endParaRPr lang="en-US" sz="2800" dirty="0">
              <a:solidFill>
                <a:srgbClr val="FF6600"/>
              </a:solidFill>
            </a:endParaRPr>
          </a:p>
          <a:p>
            <a:pPr marL="0" indent="0" fontAlgn="auto">
              <a:spcAft>
                <a:spcPts val="0"/>
              </a:spcAft>
              <a:buFont typeface="Arial"/>
              <a:buChar char="•"/>
              <a:defRPr/>
            </a:pPr>
            <a:endParaRPr lang="en-US" sz="2800" dirty="0"/>
          </a:p>
        </p:txBody>
      </p:sp>
      <p:grpSp>
        <p:nvGrpSpPr>
          <p:cNvPr id="5" name="Group 4"/>
          <p:cNvGrpSpPr/>
          <p:nvPr/>
        </p:nvGrpSpPr>
        <p:grpSpPr>
          <a:xfrm>
            <a:off x="7315200" y="228600"/>
            <a:ext cx="1602099" cy="1600200"/>
            <a:chOff x="3689687" y="4034031"/>
            <a:chExt cx="1437988" cy="1437988"/>
          </a:xfrm>
          <a:solidFill>
            <a:schemeClr val="accent1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" name="Oval 5"/>
            <p:cNvSpPr/>
            <p:nvPr/>
          </p:nvSpPr>
          <p:spPr>
            <a:xfrm>
              <a:off x="3689687" y="4034031"/>
              <a:ext cx="1437988" cy="1437988"/>
            </a:xfrm>
            <a:prstGeom prst="ellipse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Oval 4"/>
            <p:cNvSpPr/>
            <p:nvPr/>
          </p:nvSpPr>
          <p:spPr>
            <a:xfrm>
              <a:off x="3900275" y="4244619"/>
              <a:ext cx="1016812" cy="101681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780" tIns="17780" rIns="17780" bIns="17780" spcCol="1270" anchor="ctr"/>
            <a:lstStyle/>
            <a:p>
              <a:pPr algn="ctr" defTabSz="6223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400" dirty="0" err="1"/>
                <a:t>Intersectoral</a:t>
              </a:r>
              <a:r>
                <a:rPr lang="en-US" sz="1400" dirty="0"/>
                <a:t> Partnership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97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/>
          <p:cNvGraphicFramePr>
            <a:graphicFrameLocks/>
          </p:cNvGraphicFramePr>
          <p:nvPr>
            <p:extLst/>
          </p:nvPr>
        </p:nvGraphicFramePr>
        <p:xfrm>
          <a:off x="-486501" y="0"/>
          <a:ext cx="9246188" cy="6744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8176591" y="278295"/>
            <a:ext cx="292100" cy="5694362"/>
          </a:xfrm>
          <a:prstGeom prst="rect">
            <a:avLst/>
          </a:prstGeom>
          <a:solidFill>
            <a:schemeClr val="accent1"/>
          </a:solidFill>
          <a:ln w="38100">
            <a:solidFill>
              <a:srgbClr val="7277E7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chemeClr val="bg1"/>
                </a:solidFill>
              </a:rPr>
              <a:t>Research&amp;Eval</a:t>
            </a:r>
            <a:endParaRPr lang="en-US" alt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3801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44500" y="915988"/>
            <a:ext cx="8229600" cy="49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2400" dirty="0">
                <a:solidFill>
                  <a:srgbClr val="4060AF"/>
                </a:solidFill>
              </a:rPr>
              <a:t>SDOH Committee 2.0</a:t>
            </a:r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457200" y="1804988"/>
            <a:ext cx="76850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endParaRPr lang="en-US" altLang="en-US" sz="1800"/>
          </a:p>
        </p:txBody>
      </p:sp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444500" y="412750"/>
            <a:ext cx="6432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 kern="0" dirty="0">
                <a:solidFill>
                  <a:schemeClr val="tx2"/>
                </a:solidFill>
                <a:ea typeface="+mn-ea"/>
              </a:rPr>
              <a:t>St. Michael’s Hospital Department of Family and Community Medicine</a:t>
            </a:r>
          </a:p>
        </p:txBody>
      </p:sp>
      <p:sp>
        <p:nvSpPr>
          <p:cNvPr id="4101" name="TextBox 2"/>
          <p:cNvSpPr txBox="1">
            <a:spLocks noChangeArrowheads="1"/>
          </p:cNvSpPr>
          <p:nvPr/>
        </p:nvSpPr>
        <p:spPr bwMode="auto">
          <a:xfrm>
            <a:off x="457200" y="1504950"/>
            <a:ext cx="8440738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514350" indent="-514350" eaLnBrk="1" hangingPunct="1">
              <a:buAutoNum type="arabicPeriod"/>
            </a:pPr>
            <a:r>
              <a:rPr lang="en-US" altLang="x-none" sz="2400" dirty="0"/>
              <a:t>Racism and Health</a:t>
            </a:r>
          </a:p>
          <a:p>
            <a:pPr marL="514350" indent="-514350" eaLnBrk="1" hangingPunct="1">
              <a:buAutoNum type="arabicPeriod"/>
            </a:pPr>
            <a:endParaRPr lang="en-US" altLang="x-none" sz="2400" dirty="0"/>
          </a:p>
          <a:p>
            <a:pPr marL="514350" indent="-514350" eaLnBrk="1" hangingPunct="1">
              <a:buAutoNum type="arabicPeriod"/>
            </a:pPr>
            <a:r>
              <a:rPr lang="en-US" altLang="x-none" sz="2400" dirty="0"/>
              <a:t>Advocacy Framework</a:t>
            </a:r>
          </a:p>
          <a:p>
            <a:pPr marL="514350" indent="-514350" eaLnBrk="1" hangingPunct="1">
              <a:buAutoNum type="arabicPeriod"/>
            </a:pPr>
            <a:endParaRPr lang="en-US" altLang="x-none" sz="2400" dirty="0"/>
          </a:p>
          <a:p>
            <a:pPr marL="514350" indent="-514350" eaLnBrk="1" hangingPunct="1">
              <a:buAutoNum type="arabicPeriod"/>
            </a:pPr>
            <a:r>
              <a:rPr lang="en-US" altLang="x-none" sz="2400" dirty="0"/>
              <a:t>Supporting the use of Sociodemographic Data</a:t>
            </a:r>
          </a:p>
          <a:p>
            <a:pPr marL="514350" indent="-514350" eaLnBrk="1" hangingPunct="1">
              <a:buAutoNum type="arabicPeriod"/>
            </a:pPr>
            <a:endParaRPr lang="en-US" altLang="x-none" sz="2400" dirty="0"/>
          </a:p>
          <a:p>
            <a:pPr marL="514350" indent="-514350" eaLnBrk="1" hangingPunct="1">
              <a:buAutoNum type="arabicPeriod"/>
            </a:pPr>
            <a:r>
              <a:rPr lang="en-US" altLang="x-none" sz="2400" dirty="0"/>
              <a:t>Tools for Equity in Clinical Programs and Services</a:t>
            </a:r>
          </a:p>
          <a:p>
            <a:pPr marL="514350" indent="-514350" eaLnBrk="1" hangingPunct="1">
              <a:buAutoNum type="arabicPeriod"/>
            </a:pPr>
            <a:endParaRPr lang="en-US" altLang="x-none" sz="2400" dirty="0"/>
          </a:p>
          <a:p>
            <a:pPr marL="514350" indent="-514350" eaLnBrk="1" hangingPunct="1">
              <a:buAutoNum type="arabicPeriod"/>
            </a:pPr>
            <a:r>
              <a:rPr lang="en-US" altLang="x-none" sz="2400" dirty="0"/>
              <a:t>Equitable Community Engagement Framework</a:t>
            </a:r>
          </a:p>
        </p:txBody>
      </p:sp>
    </p:spTree>
    <p:extLst>
      <p:ext uri="{BB962C8B-B14F-4D97-AF65-F5344CB8AC3E}">
        <p14:creationId xmlns:p14="http://schemas.microsoft.com/office/powerpoint/2010/main" val="17460034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855" y="2590800"/>
            <a:ext cx="9144000" cy="83026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4800" dirty="0">
                <a:solidFill>
                  <a:srgbClr val="215968"/>
                </a:solidFill>
                <a:latin typeface="Georgia" panose="02040502050405020303" pitchFamily="18" charset="0"/>
              </a:rPr>
              <a:t>Higher level advocacy</a:t>
            </a:r>
          </a:p>
        </p:txBody>
      </p:sp>
    </p:spTree>
    <p:extLst>
      <p:ext uri="{BB962C8B-B14F-4D97-AF65-F5344CB8AC3E}">
        <p14:creationId xmlns:p14="http://schemas.microsoft.com/office/powerpoint/2010/main" val="18269519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/>
          <a:srcRect l="30351" t="-311" r="-8070" b="311"/>
          <a:stretch/>
        </p:blipFill>
        <p:spPr>
          <a:xfrm>
            <a:off x="1379620" y="756973"/>
            <a:ext cx="6625391" cy="48026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8415" y="5717022"/>
            <a:ext cx="6841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Real Name and Image Not Used: photo from </a:t>
            </a:r>
            <a:r>
              <a:rPr lang="en-CA" sz="2000" dirty="0" err="1"/>
              <a:t>www.shutterstock.com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1791148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/>
          <a:srcRect l="30351" t="-311" r="-8070" b="311"/>
          <a:stretch/>
        </p:blipFill>
        <p:spPr>
          <a:xfrm>
            <a:off x="770021" y="706173"/>
            <a:ext cx="2740036" cy="19862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/>
          <a:srcRect l="30351" t="-311" r="-8070" b="311"/>
          <a:stretch/>
        </p:blipFill>
        <p:spPr>
          <a:xfrm>
            <a:off x="2792418" y="2997199"/>
            <a:ext cx="2740036" cy="19862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/>
          <a:srcRect l="30351" t="-311" r="-8070" b="311"/>
          <a:stretch/>
        </p:blipFill>
        <p:spPr>
          <a:xfrm>
            <a:off x="0" y="4058973"/>
            <a:ext cx="2740036" cy="19862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/>
          <a:srcRect l="30351" t="-311" r="-8070" b="311"/>
          <a:stretch/>
        </p:blipFill>
        <p:spPr>
          <a:xfrm>
            <a:off x="6054803" y="1010972"/>
            <a:ext cx="2740036" cy="19862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/>
          <a:srcRect l="30351" t="-311" r="-8070" b="311"/>
          <a:stretch/>
        </p:blipFill>
        <p:spPr>
          <a:xfrm>
            <a:off x="6403964" y="4058973"/>
            <a:ext cx="2740036" cy="19862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/>
          <a:srcRect l="30351" t="-311" r="-8070" b="311"/>
          <a:stretch/>
        </p:blipFill>
        <p:spPr>
          <a:xfrm>
            <a:off x="4684785" y="2202258"/>
            <a:ext cx="2740036" cy="19862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/>
          <a:srcRect l="30351" t="-311" r="-8070" b="311"/>
          <a:stretch/>
        </p:blipFill>
        <p:spPr>
          <a:xfrm>
            <a:off x="3162367" y="890388"/>
            <a:ext cx="2740036" cy="19862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/>
          <a:srcRect l="30351" t="-311" r="-8070" b="311"/>
          <a:stretch/>
        </p:blipFill>
        <p:spPr>
          <a:xfrm>
            <a:off x="306382" y="2692400"/>
            <a:ext cx="2740036" cy="19862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/>
          <a:srcRect l="30351" t="-311" r="-8070" b="311"/>
          <a:stretch/>
        </p:blipFill>
        <p:spPr>
          <a:xfrm>
            <a:off x="4573582" y="4738356"/>
            <a:ext cx="2740036" cy="1986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/>
          <a:srcRect l="30351" t="-311" r="-8070" b="311"/>
          <a:stretch/>
        </p:blipFill>
        <p:spPr>
          <a:xfrm>
            <a:off x="2061355" y="4573949"/>
            <a:ext cx="2740036" cy="19862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/>
          <a:srcRect l="30351" t="-311" r="-8070" b="311"/>
          <a:stretch/>
        </p:blipFill>
        <p:spPr>
          <a:xfrm>
            <a:off x="6773913" y="2612562"/>
            <a:ext cx="2740036" cy="198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8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0" y="905493"/>
            <a:ext cx="9144000" cy="504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743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5531" y="0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Why Advocate?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538663" cy="452596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2800" dirty="0"/>
              <a:t>As advocates, health providers are:</a:t>
            </a:r>
          </a:p>
          <a:p>
            <a:r>
              <a:rPr lang="en-US" sz="2800" dirty="0"/>
              <a:t>Respected. </a:t>
            </a:r>
          </a:p>
          <a:p>
            <a:r>
              <a:rPr lang="en-US" sz="2800" dirty="0"/>
              <a:t>A surprising voice.</a:t>
            </a:r>
          </a:p>
          <a:p>
            <a:r>
              <a:rPr lang="en-US" sz="2800" dirty="0"/>
              <a:t>Regularly in contact with vulnerable individuals.</a:t>
            </a:r>
          </a:p>
          <a:p>
            <a:r>
              <a:rPr lang="en-US" sz="2800" dirty="0"/>
              <a:t>Intimately connected with stories.</a:t>
            </a:r>
          </a:p>
          <a:p>
            <a:r>
              <a:rPr lang="en-US" sz="2800" dirty="0"/>
              <a:t>Grounded in evidence.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21506" name="Picture 2" descr="D:\Users\Marcia\Documents\PPT Artwork\Doctors\DR 19.JPG"/>
          <p:cNvPicPr>
            <a:picLocks noGrp="1" noChangeAspect="1" noChangeArrowheads="1"/>
          </p:cNvPicPr>
          <p:nvPr>
            <p:ph sz="half" idx="4294967295"/>
          </p:nvPr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348" y="2069019"/>
            <a:ext cx="403860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176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/>
          <a:stretch>
            <a:fillRect/>
          </a:stretch>
        </p:blipFill>
        <p:spPr>
          <a:xfrm>
            <a:off x="0" y="0"/>
            <a:ext cx="3173413" cy="45259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3731766" y="0"/>
            <a:ext cx="5026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688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3314700"/>
            <a:ext cx="9144000" cy="136207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CA" cap="none" dirty="0"/>
              <a:t>How Health Providers Can Advocate</a:t>
            </a:r>
          </a:p>
        </p:txBody>
      </p:sp>
    </p:spTree>
    <p:extLst>
      <p:ext uri="{BB962C8B-B14F-4D97-AF65-F5344CB8AC3E}">
        <p14:creationId xmlns:p14="http://schemas.microsoft.com/office/powerpoint/2010/main" val="22940092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8783" y="52884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Add Evidence to Advocacy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/>
          <a:srcRect t="-23070" b="-23070"/>
          <a:stretch>
            <a:fillRect/>
          </a:stretch>
        </p:blipFill>
        <p:spPr>
          <a:xfrm>
            <a:off x="556591" y="1229139"/>
            <a:ext cx="8229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6553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995081" y="2320119"/>
            <a:ext cx="3944203" cy="4039738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Tell Patient Stories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/>
          <a:srcRect t="22502" b="22502"/>
          <a:stretch>
            <a:fillRect/>
          </a:stretch>
        </p:blipFill>
        <p:spPr>
          <a:xfrm>
            <a:off x="510639" y="1243940"/>
            <a:ext cx="8229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915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5287" y="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Speak to the Privileged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/>
          <a:srcRect l="-9516" r="-9516"/>
          <a:stretch>
            <a:fillRect/>
          </a:stretch>
        </p:blipFill>
        <p:spPr>
          <a:xfrm>
            <a:off x="0" y="1282148"/>
            <a:ext cx="8229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367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9600" y="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Join / Work with a Coalition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/>
          <a:srcRect t="-5591" b="-5591"/>
          <a:stretch>
            <a:fillRect/>
          </a:stretch>
        </p:blipFill>
        <p:spPr>
          <a:xfrm>
            <a:off x="4800600" y="1377537"/>
            <a:ext cx="4038600" cy="4525963"/>
          </a:xfrm>
          <a:prstGeom prst="rect">
            <a:avLst/>
          </a:prstGeom>
        </p:spPr>
      </p:pic>
      <p:pic>
        <p:nvPicPr>
          <p:cNvPr id="2050" name="Picture 2" descr="D:\Users\Marcia\Documents\OCFP\Poverty\Artwork\Raise Min Wage.tif"/>
          <p:cNvPicPr>
            <a:picLocks noGrp="1" noChangeAspect="1" noChangeArrowheads="1"/>
          </p:cNvPicPr>
          <p:nvPr>
            <p:ph sz="half" idx="4294967295"/>
          </p:nvPr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7" y="1377537"/>
            <a:ext cx="4035425" cy="451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4477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24069" y="97241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Conduct/Contribute to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Health Equity Research</a:t>
            </a:r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4294967295"/>
          </p:nvPr>
        </p:nvPicPr>
        <p:blipFill>
          <a:blip/>
          <a:srcRect t="-4653" b="-4653"/>
          <a:stretch>
            <a:fillRect/>
          </a:stretch>
        </p:blipFill>
        <p:spPr>
          <a:xfrm>
            <a:off x="251791" y="1480930"/>
            <a:ext cx="8229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038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Engage with Media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 rotWithShape="1">
          <a:blip/>
          <a:srcRect t="-7569" b="-7569"/>
          <a:stretch/>
        </p:blipFill>
        <p:spPr>
          <a:xfrm>
            <a:off x="344556" y="1166191"/>
            <a:ext cx="4038600" cy="4525963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/>
          <a:srcRect t="-20580" b="-20580"/>
          <a:stretch>
            <a:fillRect/>
          </a:stretch>
        </p:blipFill>
        <p:spPr>
          <a:xfrm>
            <a:off x="4900684" y="1295400"/>
            <a:ext cx="4038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271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4800" y="0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Contribute Evidence-Based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Opinion Pieces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/>
          <a:srcRect t="-18748" b="-18748"/>
          <a:stretch>
            <a:fillRect/>
          </a:stretch>
        </p:blipFill>
        <p:spPr>
          <a:xfrm>
            <a:off x="403698" y="1381712"/>
            <a:ext cx="4038600" cy="4525963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/>
          <a:srcRect t="-170354" b="-170354"/>
          <a:stretch>
            <a:fillRect/>
          </a:stretch>
        </p:blipFill>
        <p:spPr>
          <a:xfrm>
            <a:off x="4900684" y="1381712"/>
            <a:ext cx="4038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327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rcRect l="360" r="360"/>
          <a:stretch>
            <a:fillRect/>
          </a:stretch>
        </p:blipFill>
        <p:spPr>
          <a:xfrm>
            <a:off x="371061" y="1143000"/>
            <a:ext cx="8229600" cy="45259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71061" y="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Meet with Public Policy Makers</a:t>
            </a:r>
          </a:p>
        </p:txBody>
      </p:sp>
    </p:spTree>
    <p:extLst>
      <p:ext uri="{BB962C8B-B14F-4D97-AF65-F5344CB8AC3E}">
        <p14:creationId xmlns:p14="http://schemas.microsoft.com/office/powerpoint/2010/main" val="21855835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933547" y="0"/>
            <a:ext cx="5276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3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424257" y="0"/>
            <a:ext cx="8295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108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14400" y="2257425"/>
            <a:ext cx="8229600" cy="3560763"/>
          </a:xfrm>
          <a:prstGeom prst="rect">
            <a:avLst/>
          </a:prstGeom>
        </p:spPr>
        <p:txBody>
          <a:bodyPr/>
          <a:lstStyle/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Advice to her daughter on entering Medical School: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“Remember what really makes people sick and what makes them well. </a:t>
            </a:r>
            <a:r>
              <a:rPr lang="is-IS" sz="2000" dirty="0">
                <a:solidFill>
                  <a:schemeClr val="tx1"/>
                </a:solidFill>
              </a:rPr>
              <a:t>… </a:t>
            </a:r>
            <a:r>
              <a:rPr lang="en-US" sz="2000" dirty="0">
                <a:solidFill>
                  <a:schemeClr val="tx1"/>
                </a:solidFill>
              </a:rPr>
              <a:t>you already know that the social determinants of health actually set the stage for all those biomedical actors.</a:t>
            </a:r>
          </a:p>
          <a:p>
            <a:r>
              <a:rPr lang="en-US" sz="2000" dirty="0">
                <a:solidFill>
                  <a:schemeClr val="tx1"/>
                </a:solidFill>
              </a:rPr>
              <a:t>Do your part to influence those social determinants. Speak up when you see the impact of poverty, unemployment, violence, and more”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 bwMode="auto">
          <a:xfrm>
            <a:off x="344385" y="316707"/>
            <a:ext cx="37973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35153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2"/>
          <p:cNvSpPr>
            <a:spLocks noGrp="1"/>
          </p:cNvSpPr>
          <p:nvPr>
            <p:ph idx="4294967295"/>
          </p:nvPr>
        </p:nvSpPr>
        <p:spPr>
          <a:xfrm>
            <a:off x="0" y="830263"/>
            <a:ext cx="8229600" cy="51784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endParaRPr lang="en-CA" altLang="en-US" sz="2400" dirty="0">
              <a:latin typeface="Georgia" panose="02040502050405020303" pitchFamily="18" charset="0"/>
              <a:ea typeface="ＭＳ Ｐゴシック" charset="-128"/>
            </a:endParaRPr>
          </a:p>
          <a:p>
            <a:pPr marL="0" indent="0" eaLnBrk="1" hangingPunct="1">
              <a:buNone/>
            </a:pPr>
            <a:endParaRPr lang="en-CA" altLang="en-US" sz="1400" dirty="0">
              <a:latin typeface="Georgia" panose="02040502050405020303" pitchFamily="18" charset="0"/>
              <a:ea typeface="ＭＳ Ｐゴシック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en-US" sz="2300" dirty="0">
                <a:latin typeface="Georgia" panose="02040502050405020303" pitchFamily="18" charset="0"/>
                <a:ea typeface="ＭＳ Ｐゴシック" charset="-128"/>
              </a:rPr>
              <a:t>Examine an evidence-based argument for intervening in poverty in front line care.</a:t>
            </a:r>
          </a:p>
          <a:p>
            <a:pPr marL="457200" indent="-457200">
              <a:buFont typeface="+mj-lt"/>
              <a:buAutoNum type="arabicPeriod"/>
            </a:pPr>
            <a:endParaRPr lang="en-US" altLang="en-US" sz="2300" dirty="0">
              <a:latin typeface="Georgia" panose="02040502050405020303" pitchFamily="18" charset="0"/>
              <a:ea typeface="ＭＳ Ｐゴシック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en-US" sz="2300" dirty="0">
                <a:latin typeface="Georgia" panose="02040502050405020303" pitchFamily="18" charset="0"/>
                <a:ea typeface="ＭＳ Ｐゴシック" charset="-128"/>
              </a:rPr>
              <a:t>Explore practical ways front line health care providers can intervene into a social determinant of health, through the examination of a simple clinical tool on poverty.</a:t>
            </a:r>
          </a:p>
          <a:p>
            <a:pPr marL="457200" indent="-457200">
              <a:buFont typeface="+mj-lt"/>
              <a:buAutoNum type="arabicPeriod"/>
            </a:pPr>
            <a:endParaRPr lang="en-US" altLang="en-US" sz="2300" dirty="0">
              <a:latin typeface="Georgia" panose="02040502050405020303" pitchFamily="18" charset="0"/>
              <a:ea typeface="ＭＳ Ｐゴシック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en-US" sz="2300" dirty="0">
                <a:latin typeface="Georgia" panose="02040502050405020303" pitchFamily="18" charset="0"/>
                <a:ea typeface="ＭＳ Ｐゴシック" charset="-128"/>
              </a:rPr>
              <a:t>Introduce health team-based interventions and advocacy interventions into poverty and other social risks to health.</a:t>
            </a:r>
          </a:p>
        </p:txBody>
      </p:sp>
      <p:sp>
        <p:nvSpPr>
          <p:cNvPr id="15361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872538" cy="830263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CA" altLang="en-US" dirty="0">
                <a:solidFill>
                  <a:srgbClr val="215968"/>
                </a:solidFill>
                <a:latin typeface="Georgia" panose="02040502050405020303" pitchFamily="18" charset="0"/>
              </a:rPr>
              <a:t>	Objectives</a:t>
            </a:r>
          </a:p>
        </p:txBody>
      </p:sp>
    </p:spTree>
    <p:extLst>
      <p:ext uri="{BB962C8B-B14F-4D97-AF65-F5344CB8AC3E}">
        <p14:creationId xmlns:p14="http://schemas.microsoft.com/office/powerpoint/2010/main" val="6748071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7338" y="883147"/>
            <a:ext cx="8323111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dirty="0">
                <a:latin typeface="Georgia" panose="02040502050405020303" pitchFamily="18" charset="0"/>
              </a:rPr>
              <a:t>Gary Bloch MD CCFP</a:t>
            </a:r>
          </a:p>
          <a:p>
            <a:pPr algn="ctr"/>
            <a:endParaRPr lang="en-US" sz="3400" dirty="0">
              <a:latin typeface="Georgia" panose="02040502050405020303" pitchFamily="18" charset="0"/>
            </a:endParaRPr>
          </a:p>
          <a:p>
            <a:pPr algn="ctr"/>
            <a:r>
              <a:rPr lang="en-US" sz="3400" dirty="0">
                <a:latin typeface="Georgia" panose="02040502050405020303" pitchFamily="18" charset="0"/>
              </a:rPr>
              <a:t>Family Physician, St. Michael’s Hospital &amp;</a:t>
            </a:r>
          </a:p>
          <a:p>
            <a:pPr algn="ctr"/>
            <a:r>
              <a:rPr lang="en-US" sz="3400" dirty="0">
                <a:latin typeface="Georgia" panose="02040502050405020303" pitchFamily="18" charset="0"/>
              </a:rPr>
              <a:t>Inner City Health Associates</a:t>
            </a:r>
          </a:p>
          <a:p>
            <a:pPr algn="ctr"/>
            <a:r>
              <a:rPr lang="en-US" sz="3400" dirty="0">
                <a:latin typeface="Georgia" panose="02040502050405020303" pitchFamily="18" charset="0"/>
              </a:rPr>
              <a:t>Associate Professor, University of Toronto</a:t>
            </a:r>
          </a:p>
          <a:p>
            <a:pPr algn="ctr"/>
            <a:r>
              <a:rPr lang="en-US" sz="3400" dirty="0">
                <a:latin typeface="Georgia" panose="02040502050405020303" pitchFamily="18" charset="0"/>
              </a:rPr>
              <a:t>Health Providers Against Poverty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55694" y="4495800"/>
            <a:ext cx="54326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rgbClr val="215968"/>
                </a:solidFill>
                <a:latin typeface="Georgia" panose="02040502050405020303" pitchFamily="18" charset="0"/>
                <a:hlinkClick r:id="rId2"/>
              </a:rPr>
              <a:t>gary.bloch@utoronto.ca</a:t>
            </a:r>
            <a:endParaRPr lang="en-US" sz="3400" dirty="0">
              <a:solidFill>
                <a:srgbClr val="215968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3400" dirty="0">
                <a:latin typeface="Georgia" panose="02040502050405020303" pitchFamily="18" charset="0"/>
              </a:rPr>
              <a:t>@</a:t>
            </a:r>
            <a:r>
              <a:rPr lang="en-US" sz="3400" dirty="0" err="1">
                <a:latin typeface="Georgia" panose="02040502050405020303" pitchFamily="18" charset="0"/>
              </a:rPr>
              <a:t>Gary_Bloch</a:t>
            </a:r>
            <a:endParaRPr lang="en-US" sz="3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752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/>
          <a:srcRect l="4362" t="9244" r="4675" b="3391"/>
          <a:stretch/>
        </p:blipFill>
        <p:spPr>
          <a:xfrm>
            <a:off x="2582778" y="545432"/>
            <a:ext cx="3673643" cy="51549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7400" y="5700407"/>
            <a:ext cx="7321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Real Name and Image Not Used</a:t>
            </a:r>
            <a:r>
              <a:rPr lang="en-CA" sz="2000"/>
              <a:t>: photo from </a:t>
            </a:r>
            <a:r>
              <a:rPr lang="en-CA" sz="2000" dirty="0" err="1"/>
              <a:t>www.harrycutting.com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152542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2000"/>
                    </a14:imgEffect>
                    <a14:imgEffect>
                      <a14:brightnessContrast contrast="44000"/>
                    </a14:imgEffect>
                  </a14:imgLayer>
                </a14:imgProps>
              </a:ext>
            </a:extLst>
          </a:blip>
          <a:srcRect b="30701"/>
          <a:stretch/>
        </p:blipFill>
        <p:spPr>
          <a:xfrm>
            <a:off x="1420585" y="0"/>
            <a:ext cx="6671896" cy="6156000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568504" y="563400"/>
            <a:ext cx="437605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CA" dirty="0"/>
              <a:t>Cognitive Status</a:t>
            </a:r>
          </a:p>
          <a:p>
            <a:pPr marL="457200" indent="-457200">
              <a:buFont typeface="Arial" charset="0"/>
              <a:buChar char="•"/>
            </a:pPr>
            <a:endParaRPr lang="en-CA" dirty="0"/>
          </a:p>
          <a:p>
            <a:pPr marL="457200" indent="-457200">
              <a:buFont typeface="Arial" charset="0"/>
              <a:buChar char="•"/>
            </a:pPr>
            <a:r>
              <a:rPr lang="en-CA" dirty="0"/>
              <a:t>Functional Status</a:t>
            </a:r>
          </a:p>
          <a:p>
            <a:pPr marL="457200" indent="-457200">
              <a:buFont typeface="Arial" charset="0"/>
              <a:buChar char="•"/>
            </a:pPr>
            <a:endParaRPr lang="en-CA" dirty="0"/>
          </a:p>
          <a:p>
            <a:pPr marL="457200" indent="-457200">
              <a:buFont typeface="Arial" charset="0"/>
              <a:buChar char="•"/>
            </a:pPr>
            <a:r>
              <a:rPr lang="en-CA" dirty="0"/>
              <a:t>Detailed Neuro Exam</a:t>
            </a:r>
          </a:p>
          <a:p>
            <a:pPr marL="457200" indent="-457200">
              <a:buFont typeface="Arial" charset="0"/>
              <a:buChar char="•"/>
            </a:pPr>
            <a:endParaRPr lang="en-CA" dirty="0"/>
          </a:p>
          <a:p>
            <a:pPr marL="457200" indent="-457200">
              <a:buFont typeface="Arial" charset="0"/>
              <a:buChar char="•"/>
            </a:pPr>
            <a:r>
              <a:rPr lang="en-CA" dirty="0"/>
              <a:t>Multidisciplinary Rehab</a:t>
            </a:r>
          </a:p>
          <a:p>
            <a:pPr marL="457200" indent="-457200">
              <a:buFont typeface="Arial" charset="0"/>
              <a:buChar char="•"/>
            </a:pPr>
            <a:endParaRPr lang="en-CA" dirty="0"/>
          </a:p>
          <a:p>
            <a:pPr marL="457200" indent="-457200">
              <a:buFont typeface="Arial" charset="0"/>
              <a:buChar char="•"/>
            </a:pPr>
            <a:r>
              <a:rPr lang="en-CA" dirty="0"/>
              <a:t>Family Meeting</a:t>
            </a:r>
          </a:p>
        </p:txBody>
      </p:sp>
    </p:spTree>
    <p:extLst>
      <p:ext uri="{BB962C8B-B14F-4D97-AF65-F5344CB8AC3E}">
        <p14:creationId xmlns:p14="http://schemas.microsoft.com/office/powerpoint/2010/main" val="118505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2000"/>
                    </a14:imgEffect>
                    <a14:imgEffect>
                      <a14:brightnessContrast contrast="44000"/>
                    </a14:imgEffect>
                  </a14:imgLayer>
                </a14:imgProps>
              </a:ext>
            </a:extLst>
          </a:blip>
          <a:srcRect b="30701"/>
          <a:stretch/>
        </p:blipFill>
        <p:spPr>
          <a:xfrm>
            <a:off x="1420585" y="0"/>
            <a:ext cx="6671896" cy="6156000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568504" y="563400"/>
            <a:ext cx="43760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CA" dirty="0">
                <a:solidFill>
                  <a:srgbClr val="C00000"/>
                </a:solidFill>
              </a:rPr>
              <a:t>Income</a:t>
            </a:r>
          </a:p>
          <a:p>
            <a:pPr marL="457200" indent="-457200">
              <a:buFont typeface="Arial" charset="0"/>
              <a:buChar char="•"/>
            </a:pPr>
            <a:endParaRPr lang="en-CA" dirty="0">
              <a:solidFill>
                <a:srgbClr val="C00000"/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en-CA" dirty="0">
                <a:solidFill>
                  <a:srgbClr val="C00000"/>
                </a:solidFill>
              </a:rPr>
              <a:t>Housing</a:t>
            </a:r>
          </a:p>
          <a:p>
            <a:pPr marL="457200" indent="-457200">
              <a:buFont typeface="Arial" charset="0"/>
              <a:buChar char="•"/>
            </a:pPr>
            <a:endParaRPr lang="en-CA" dirty="0">
              <a:solidFill>
                <a:srgbClr val="C00000"/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en-CA" dirty="0">
                <a:solidFill>
                  <a:srgbClr val="C00000"/>
                </a:solidFill>
              </a:rPr>
              <a:t>Immigration</a:t>
            </a:r>
          </a:p>
          <a:p>
            <a:pPr marL="457200" indent="-457200">
              <a:buFont typeface="Arial" charset="0"/>
              <a:buChar char="•"/>
            </a:pPr>
            <a:endParaRPr lang="en-CA" dirty="0">
              <a:solidFill>
                <a:srgbClr val="C00000"/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en-CA" dirty="0">
                <a:solidFill>
                  <a:srgbClr val="C00000"/>
                </a:solidFill>
              </a:rPr>
              <a:t>MVA Insurance</a:t>
            </a:r>
          </a:p>
          <a:p>
            <a:pPr marL="914400" lvl="1" indent="-457200">
              <a:buFont typeface="Arial" charset="0"/>
              <a:buChar char="•"/>
            </a:pPr>
            <a:endParaRPr lang="en-CA" dirty="0">
              <a:solidFill>
                <a:srgbClr val="C00000"/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en-CA" dirty="0">
                <a:solidFill>
                  <a:srgbClr val="C00000"/>
                </a:solidFill>
              </a:rPr>
              <a:t>Medically Stable</a:t>
            </a:r>
          </a:p>
        </p:txBody>
      </p:sp>
    </p:spTree>
    <p:extLst>
      <p:ext uri="{BB962C8B-B14F-4D97-AF65-F5344CB8AC3E}">
        <p14:creationId xmlns:p14="http://schemas.microsoft.com/office/powerpoint/2010/main" val="145100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Master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4_Master slid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1596</Words>
  <Application>Microsoft Office PowerPoint</Application>
  <PresentationFormat>On-screen Show (4:3)</PresentationFormat>
  <Paragraphs>278</Paragraphs>
  <Slides>62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4_Master slide</vt:lpstr>
      <vt:lpstr>Addressing Social Health: Health Provider Interventions into the Social Determinants of Health Primary Care Nurses Conference April 14, 2018</vt:lpstr>
      <vt:lpstr>    Disclosure</vt:lpstr>
      <vt:lpstr>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The Evidence: Poverty and Health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Study: Carlos</vt:lpstr>
      <vt:lpstr>Case Study: Carlos</vt:lpstr>
      <vt:lpstr>Step 1: Ask, or Screen Everyone</vt:lpstr>
      <vt:lpstr>Case Study: Carlos</vt:lpstr>
      <vt:lpstr>Step 2: Assess Risk and Educate</vt:lpstr>
      <vt:lpstr>PowerPoint Presentation</vt:lpstr>
      <vt:lpstr>Step 3: Intervene and Connect</vt:lpstr>
      <vt:lpstr>PowerPoint Presentation</vt:lpstr>
      <vt:lpstr>Case Study: Carlos</vt:lpstr>
      <vt:lpstr>Case Study: Carlos</vt:lpstr>
      <vt:lpstr>Are Income Interventions Effective?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Socio-demographic data collection</vt:lpstr>
      <vt:lpstr>PowerPoint Presentation</vt:lpstr>
      <vt:lpstr>PowerPoint Presentation</vt:lpstr>
      <vt:lpstr>PowerPoint Presentation</vt:lpstr>
      <vt:lpstr>PowerPoint Presentation</vt:lpstr>
      <vt:lpstr>SDOH Committee 2.0</vt:lpstr>
      <vt:lpstr>PowerPoint Presentation</vt:lpstr>
      <vt:lpstr>PowerPoint Presentation</vt:lpstr>
      <vt:lpstr>PowerPoint Presentation</vt:lpstr>
      <vt:lpstr>PowerPoint Presentation</vt:lpstr>
      <vt:lpstr>Why Advocate?</vt:lpstr>
      <vt:lpstr>How Health Providers Can Advocate</vt:lpstr>
      <vt:lpstr>Add Evidence to Advocacy</vt:lpstr>
      <vt:lpstr>Tell Patient Stories</vt:lpstr>
      <vt:lpstr>Speak to the Privileged </vt:lpstr>
      <vt:lpstr>Join / Work with a Coalition</vt:lpstr>
      <vt:lpstr>Conduct/Contribute to  Health Equity Research</vt:lpstr>
      <vt:lpstr>Engage with Media</vt:lpstr>
      <vt:lpstr>Contribute Evidence-Based  Opinion Pieces </vt:lpstr>
      <vt:lpstr>Meet with Public Policy Makers</vt:lpstr>
      <vt:lpstr>PowerPoint Presentation</vt:lpstr>
      <vt:lpstr>PowerPoint Presentation</vt:lpstr>
      <vt:lpstr> Objectives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Addressing Social Health: Health Provider Interventions into the Social Determinants of Health Primary Care Nurses Conference April 14, 2018</dc:title>
  <dc:creator>judie surridge</dc:creator>
  <cp:lastModifiedBy>Jsurridge</cp:lastModifiedBy>
  <cp:revision>1</cp:revision>
  <dcterms:modified xsi:type="dcterms:W3CDTF">2018-04-17T23:32:16Z</dcterms:modified>
</cp:coreProperties>
</file>